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5.xml" ContentType="application/vnd.openxmlformats-officedocument.drawingml.chart+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48" r:id="rId1"/>
  </p:sldMasterIdLst>
  <p:notesMasterIdLst>
    <p:notesMasterId r:id="rId27"/>
  </p:notesMasterIdLst>
  <p:handoutMasterIdLst>
    <p:handoutMasterId r:id="rId28"/>
  </p:handoutMasterIdLst>
  <p:sldIdLst>
    <p:sldId id="390" r:id="rId2"/>
    <p:sldId id="257" r:id="rId3"/>
    <p:sldId id="375" r:id="rId4"/>
    <p:sldId id="368" r:id="rId5"/>
    <p:sldId id="440" r:id="rId6"/>
    <p:sldId id="281" r:id="rId7"/>
    <p:sldId id="425" r:id="rId8"/>
    <p:sldId id="441" r:id="rId9"/>
    <p:sldId id="444" r:id="rId10"/>
    <p:sldId id="426" r:id="rId11"/>
    <p:sldId id="427" r:id="rId12"/>
    <p:sldId id="437" r:id="rId13"/>
    <p:sldId id="379" r:id="rId14"/>
    <p:sldId id="400" r:id="rId15"/>
    <p:sldId id="438" r:id="rId16"/>
    <p:sldId id="445" r:id="rId17"/>
    <p:sldId id="431" r:id="rId18"/>
    <p:sldId id="346" r:id="rId19"/>
    <p:sldId id="432" r:id="rId20"/>
    <p:sldId id="433" r:id="rId21"/>
    <p:sldId id="446" r:id="rId22"/>
    <p:sldId id="367" r:id="rId23"/>
    <p:sldId id="361" r:id="rId24"/>
    <p:sldId id="430" r:id="rId25"/>
    <p:sldId id="330" r:id="rId26"/>
  </p:sldIdLst>
  <p:sldSz cx="12192000" cy="6858000"/>
  <p:notesSz cx="6805613" cy="9939338"/>
  <p:embeddedFontLst>
    <p:embeddedFont>
      <p:font typeface="楷体" panose="02010609060101010101" pitchFamily="49" charset="-122"/>
      <p:regular r:id="rId29"/>
    </p:embeddedFont>
    <p:embeddedFont>
      <p:font typeface="微软雅黑" panose="020B0503020204020204" pitchFamily="34" charset="-122"/>
      <p:regular r:id="rId30"/>
      <p:bold r:id="rId31"/>
    </p:embeddedFont>
    <p:embeddedFont>
      <p:font typeface="微软雅黑" panose="020B0503020204020204" pitchFamily="34" charset="-122"/>
      <p:regular r:id="rId30"/>
      <p:bold r:id="rId31"/>
    </p:embeddedFont>
    <p:embeddedFont>
      <p:font typeface="Agency FB" panose="020B0503020202020204" pitchFamily="34" charset="0"/>
      <p:regular r:id="rId32"/>
      <p:bold r:id="rId33"/>
    </p:embeddedFont>
    <p:embeddedFont>
      <p:font typeface="Calibri" panose="020F0502020204030204" pitchFamily="34" charset="0"/>
      <p:regular r:id="rId34"/>
      <p:bold r:id="rId35"/>
      <p:italic r:id="rId36"/>
      <p:boldItalic r:id="rId37"/>
    </p:embeddedFont>
    <p:embeddedFont>
      <p:font typeface="Century Gothic" panose="020B0502020202020204" pitchFamily="34" charset="0"/>
      <p:regular r:id="rId38"/>
      <p:bold r:id="rId39"/>
      <p:italic r:id="rId40"/>
      <p:boldItalic r:id="rId41"/>
    </p:embeddedFont>
  </p:embeddedFontLst>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9pPr>
  </p:defaultTextStyle>
  <p:extLst>
    <p:ext uri="{EFAFB233-063F-42B5-8137-9DF3F51BA10A}">
      <p15:sldGuideLst xmlns:p15="http://schemas.microsoft.com/office/powerpoint/2012/main">
        <p15:guide id="1" orient="horz" pos="944">
          <p15:clr>
            <a:srgbClr val="A4A3A4"/>
          </p15:clr>
        </p15:guide>
        <p15:guide id="2" orient="horz" pos="347">
          <p15:clr>
            <a:srgbClr val="A4A3A4"/>
          </p15:clr>
        </p15:guide>
        <p15:guide id="3" orient="horz" pos="3993">
          <p15:clr>
            <a:srgbClr val="A4A3A4"/>
          </p15:clr>
        </p15:guide>
        <p15:guide id="4" pos="288">
          <p15:clr>
            <a:srgbClr val="A4A3A4"/>
          </p15:clr>
        </p15:guide>
        <p15:guide id="5" pos="722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W" initials="HW" lastIdx="1" clrIdx="0">
    <p:extLst>
      <p:ext uri="{19B8F6BF-5375-455C-9EA6-DF929625EA0E}">
        <p15:presenceInfo xmlns:p15="http://schemas.microsoft.com/office/powerpoint/2012/main" userId="HW"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99BF"/>
    <a:srgbClr val="78BDD6"/>
    <a:srgbClr val="8FAADC"/>
    <a:srgbClr val="EB651A"/>
    <a:srgbClr val="FFFFFF"/>
    <a:srgbClr val="D9F1F3"/>
    <a:srgbClr val="CCFFFF"/>
    <a:srgbClr val="B8DADE"/>
    <a:srgbClr val="37B7B4"/>
    <a:srgbClr val="5FC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393" autoAdjust="0"/>
    <p:restoredTop sz="95073"/>
  </p:normalViewPr>
  <p:slideViewPr>
    <p:cSldViewPr snapToGrid="0" showGuides="1">
      <p:cViewPr>
        <p:scale>
          <a:sx n="65" d="100"/>
          <a:sy n="65" d="100"/>
        </p:scale>
        <p:origin x="592" y="288"/>
      </p:cViewPr>
      <p:guideLst>
        <p:guide orient="horz" pos="944"/>
        <p:guide orient="horz" pos="347"/>
        <p:guide orient="horz" pos="3993"/>
        <p:guide pos="288"/>
        <p:guide pos="7227"/>
      </p:guideLst>
    </p:cSldViewPr>
  </p:slideViewPr>
  <p:notesTextViewPr>
    <p:cViewPr>
      <p:scale>
        <a:sx n="1" d="1"/>
        <a:sy n="1" d="1"/>
      </p:scale>
      <p:origin x="0" y="0"/>
    </p:cViewPr>
  </p:notesTextViewPr>
  <p:sorterViewPr showFormatting="0">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3.fntdata"/></Relationships>
</file>

<file path=ppt/charts/_rels/chart1.xml.rels><?xml version="1.0" encoding="UTF-8" standalone="yes"?>
<Relationships xmlns="http://schemas.openxmlformats.org/package/2006/relationships"><Relationship Id="rId3" Type="http://schemas.openxmlformats.org/officeDocument/2006/relationships/oleObject" Target="file:///C:\Users\yehan\Desktop\&#26032;&#24314;%20Microsoft%20Excel%20&#24037;&#20316;&#349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yehan\Desktop\&#26032;&#24314;%20Microsoft%20Excel%20&#24037;&#20316;&#3492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yehan\Desktop\&#26032;&#24314;%20Microsoft%20Excel%20&#24037;&#20316;&#34920;.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yehan\Desktop\&#26032;&#24314;%20Microsoft%20Excel%20&#24037;&#20316;&#34920;.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zh-CN" altLang="en-US"/>
              <a:t>公司营业收入（万元）</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col"/>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Sheet1!$F$10:$F$13</c:f>
              <c:strCache>
                <c:ptCount val="4"/>
                <c:pt idx="0">
                  <c:v>2017年度</c:v>
                </c:pt>
                <c:pt idx="1">
                  <c:v>2018年度</c:v>
                </c:pt>
                <c:pt idx="2">
                  <c:v>2019年度</c:v>
                </c:pt>
                <c:pt idx="3">
                  <c:v>2020年度</c:v>
                </c:pt>
              </c:strCache>
            </c:strRef>
          </c:cat>
          <c:val>
            <c:numRef>
              <c:f>Sheet1!$G$10:$G$13</c:f>
              <c:numCache>
                <c:formatCode>#,##0.00</c:formatCode>
                <c:ptCount val="4"/>
                <c:pt idx="0">
                  <c:v>37030.85</c:v>
                </c:pt>
                <c:pt idx="1">
                  <c:v>44900.83</c:v>
                </c:pt>
                <c:pt idx="2">
                  <c:v>51086.55</c:v>
                </c:pt>
                <c:pt idx="3">
                  <c:v>57475.49</c:v>
                </c:pt>
              </c:numCache>
            </c:numRef>
          </c:val>
          <c:extLst>
            <c:ext xmlns:c16="http://schemas.microsoft.com/office/drawing/2014/chart" uri="{C3380CC4-5D6E-409C-BE32-E72D297353CC}">
              <c16:uniqueId val="{00000000-2D39-425C-9A4A-7B413CC41AAD}"/>
            </c:ext>
          </c:extLst>
        </c:ser>
        <c:dLbls>
          <c:dLblPos val="outEnd"/>
          <c:showLegendKey val="0"/>
          <c:showVal val="1"/>
          <c:showCatName val="0"/>
          <c:showSerName val="0"/>
          <c:showPercent val="0"/>
          <c:showBubbleSize val="0"/>
        </c:dLbls>
        <c:gapWidth val="219"/>
        <c:overlap val="-27"/>
        <c:axId val="1057884511"/>
        <c:axId val="1057867871"/>
      </c:barChart>
      <c:catAx>
        <c:axId val="10578845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057867871"/>
        <c:crosses val="autoZero"/>
        <c:auto val="1"/>
        <c:lblAlgn val="ctr"/>
        <c:lblOffset val="100"/>
        <c:noMultiLvlLbl val="0"/>
      </c:catAx>
      <c:valAx>
        <c:axId val="1057867871"/>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0578845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zh-CN" altLang="en-US"/>
              <a:t>公司综合毛利率</a:t>
            </a:r>
            <a:endParaRPr lang="en-US" altLang="zh-CN"/>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col"/>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Sheet2!$E$9:$E$12</c:f>
              <c:strCache>
                <c:ptCount val="4"/>
                <c:pt idx="0">
                  <c:v>2017年度</c:v>
                </c:pt>
                <c:pt idx="1">
                  <c:v>2018年度</c:v>
                </c:pt>
                <c:pt idx="2">
                  <c:v>2019年度</c:v>
                </c:pt>
                <c:pt idx="3">
                  <c:v>2020年度</c:v>
                </c:pt>
              </c:strCache>
            </c:strRef>
          </c:cat>
          <c:val>
            <c:numRef>
              <c:f>Sheet2!$F$9:$F$12</c:f>
              <c:numCache>
                <c:formatCode>0.00%</c:formatCode>
                <c:ptCount val="4"/>
                <c:pt idx="0">
                  <c:v>0.30709999999999998</c:v>
                </c:pt>
                <c:pt idx="1">
                  <c:v>0.3201</c:v>
                </c:pt>
                <c:pt idx="2">
                  <c:v>0.37019999999999997</c:v>
                </c:pt>
                <c:pt idx="3">
                  <c:v>0.3301</c:v>
                </c:pt>
              </c:numCache>
            </c:numRef>
          </c:val>
          <c:extLst>
            <c:ext xmlns:c16="http://schemas.microsoft.com/office/drawing/2014/chart" uri="{C3380CC4-5D6E-409C-BE32-E72D297353CC}">
              <c16:uniqueId val="{00000000-9535-4582-A6BF-C0A9FDEA1E54}"/>
            </c:ext>
          </c:extLst>
        </c:ser>
        <c:dLbls>
          <c:dLblPos val="outEnd"/>
          <c:showLegendKey val="0"/>
          <c:showVal val="1"/>
          <c:showCatName val="0"/>
          <c:showSerName val="0"/>
          <c:showPercent val="0"/>
          <c:showBubbleSize val="0"/>
        </c:dLbls>
        <c:gapWidth val="219"/>
        <c:overlap val="-27"/>
        <c:axId val="1057879935"/>
        <c:axId val="1057880767"/>
      </c:barChart>
      <c:catAx>
        <c:axId val="10578799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057880767"/>
        <c:crosses val="autoZero"/>
        <c:auto val="1"/>
        <c:lblAlgn val="ctr"/>
        <c:lblOffset val="100"/>
        <c:noMultiLvlLbl val="0"/>
      </c:catAx>
      <c:valAx>
        <c:axId val="105788076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0578799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zh-CN" altLang="en-US"/>
              <a:t>公司净利润（万元）</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col"/>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Sheet3!$E$8:$E$11</c:f>
              <c:strCache>
                <c:ptCount val="4"/>
                <c:pt idx="0">
                  <c:v>2017年度</c:v>
                </c:pt>
                <c:pt idx="1">
                  <c:v>2018年度</c:v>
                </c:pt>
                <c:pt idx="2">
                  <c:v>2019年度</c:v>
                </c:pt>
                <c:pt idx="3">
                  <c:v>2020年度</c:v>
                </c:pt>
              </c:strCache>
            </c:strRef>
          </c:cat>
          <c:val>
            <c:numRef>
              <c:f>Sheet3!$F$8:$F$11</c:f>
              <c:numCache>
                <c:formatCode>#,##0.00</c:formatCode>
                <c:ptCount val="4"/>
                <c:pt idx="0">
                  <c:v>4896.71</c:v>
                </c:pt>
                <c:pt idx="1">
                  <c:v>5284.01</c:v>
                </c:pt>
                <c:pt idx="2">
                  <c:v>8448.4500000000007</c:v>
                </c:pt>
                <c:pt idx="3">
                  <c:v>7734.72</c:v>
                </c:pt>
              </c:numCache>
            </c:numRef>
          </c:val>
          <c:extLst>
            <c:ext xmlns:c16="http://schemas.microsoft.com/office/drawing/2014/chart" uri="{C3380CC4-5D6E-409C-BE32-E72D297353CC}">
              <c16:uniqueId val="{00000000-29A4-4034-A198-5B15A7A47F1E}"/>
            </c:ext>
          </c:extLst>
        </c:ser>
        <c:dLbls>
          <c:dLblPos val="outEnd"/>
          <c:showLegendKey val="0"/>
          <c:showVal val="1"/>
          <c:showCatName val="0"/>
          <c:showSerName val="0"/>
          <c:showPercent val="0"/>
          <c:showBubbleSize val="0"/>
        </c:dLbls>
        <c:gapWidth val="219"/>
        <c:overlap val="-27"/>
        <c:axId val="1363455183"/>
        <c:axId val="1363451855"/>
      </c:barChart>
      <c:catAx>
        <c:axId val="13634551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363451855"/>
        <c:crosses val="autoZero"/>
        <c:auto val="1"/>
        <c:lblAlgn val="ctr"/>
        <c:lblOffset val="100"/>
        <c:noMultiLvlLbl val="0"/>
      </c:catAx>
      <c:valAx>
        <c:axId val="1363451855"/>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3634551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zh-CN" altLang="en-US"/>
              <a:t>公司研发投入占营业收入的比例</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col"/>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Sheet4!$E$7:$E$10</c:f>
              <c:strCache>
                <c:ptCount val="4"/>
                <c:pt idx="0">
                  <c:v>2017年度</c:v>
                </c:pt>
                <c:pt idx="1">
                  <c:v>2018年度</c:v>
                </c:pt>
                <c:pt idx="2">
                  <c:v>2019年度</c:v>
                </c:pt>
                <c:pt idx="3">
                  <c:v>2020年度</c:v>
                </c:pt>
              </c:strCache>
            </c:strRef>
          </c:cat>
          <c:val>
            <c:numRef>
              <c:f>Sheet4!$F$7:$F$10</c:f>
              <c:numCache>
                <c:formatCode>General</c:formatCode>
                <c:ptCount val="4"/>
                <c:pt idx="0">
                  <c:v>2.95</c:v>
                </c:pt>
                <c:pt idx="1">
                  <c:v>3.35</c:v>
                </c:pt>
                <c:pt idx="2">
                  <c:v>3.91</c:v>
                </c:pt>
                <c:pt idx="3">
                  <c:v>4.25</c:v>
                </c:pt>
              </c:numCache>
            </c:numRef>
          </c:val>
          <c:extLst>
            <c:ext xmlns:c16="http://schemas.microsoft.com/office/drawing/2014/chart" uri="{C3380CC4-5D6E-409C-BE32-E72D297353CC}">
              <c16:uniqueId val="{00000000-BCB9-4870-AF22-7B11BF219313}"/>
            </c:ext>
          </c:extLst>
        </c:ser>
        <c:dLbls>
          <c:dLblPos val="outEnd"/>
          <c:showLegendKey val="0"/>
          <c:showVal val="1"/>
          <c:showCatName val="0"/>
          <c:showSerName val="0"/>
          <c:showPercent val="0"/>
          <c:showBubbleSize val="0"/>
        </c:dLbls>
        <c:gapWidth val="219"/>
        <c:overlap val="-27"/>
        <c:axId val="1353474479"/>
        <c:axId val="1353477807"/>
      </c:barChart>
      <c:catAx>
        <c:axId val="13534744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353477807"/>
        <c:crosses val="autoZero"/>
        <c:auto val="1"/>
        <c:lblAlgn val="ctr"/>
        <c:lblOffset val="100"/>
        <c:noMultiLvlLbl val="0"/>
      </c:catAx>
      <c:valAx>
        <c:axId val="13534778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3534744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ltLang="zh-CN" sz="1200" b="1" i="0" u="none" strike="noStrike" baseline="0" dirty="0">
                <a:effectLst>
                  <a:innerShdw blurRad="63500" dist="50800" dir="13500000">
                    <a:srgbClr val="000000">
                      <a:alpha val="50000"/>
                    </a:srgbClr>
                  </a:innerShdw>
                </a:effectLst>
                <a:latin typeface="宋体" panose="02010600030101010101" pitchFamily="2" charset="-122"/>
                <a:ea typeface="宋体" panose="02010600030101010101" pitchFamily="2" charset="-122"/>
              </a:rPr>
              <a:t>2010</a:t>
            </a:r>
            <a:r>
              <a:rPr lang="zh-CN" altLang="zh-CN" sz="1200" b="1" i="0" u="none" strike="noStrike" baseline="0" dirty="0">
                <a:effectLst>
                  <a:innerShdw blurRad="63500" dist="50800" dir="13500000">
                    <a:srgbClr val="000000">
                      <a:alpha val="50000"/>
                    </a:srgbClr>
                  </a:innerShdw>
                </a:effectLst>
                <a:latin typeface="宋体" panose="02010600030101010101" pitchFamily="2" charset="-122"/>
                <a:ea typeface="宋体" panose="02010600030101010101" pitchFamily="2" charset="-122"/>
              </a:rPr>
              <a:t>至</a:t>
            </a:r>
            <a:r>
              <a:rPr lang="en-US" altLang="zh-CN" sz="1200" b="1" i="0" u="none" strike="noStrike" baseline="0" dirty="0">
                <a:effectLst>
                  <a:innerShdw blurRad="63500" dist="50800" dir="13500000">
                    <a:srgbClr val="000000">
                      <a:alpha val="50000"/>
                    </a:srgbClr>
                  </a:innerShdw>
                </a:effectLst>
                <a:latin typeface="宋体" panose="02010600030101010101" pitchFamily="2" charset="-122"/>
                <a:ea typeface="宋体" panose="02010600030101010101" pitchFamily="2" charset="-122"/>
              </a:rPr>
              <a:t>2020</a:t>
            </a:r>
            <a:r>
              <a:rPr lang="zh-CN" altLang="zh-CN" sz="1200" b="1" i="0" u="none" strike="noStrike" baseline="0" dirty="0">
                <a:effectLst>
                  <a:innerShdw blurRad="63500" dist="50800" dir="13500000">
                    <a:srgbClr val="000000">
                      <a:alpha val="50000"/>
                    </a:srgbClr>
                  </a:innerShdw>
                </a:effectLst>
                <a:latin typeface="宋体" panose="02010600030101010101" pitchFamily="2" charset="-122"/>
                <a:ea typeface="宋体" panose="02010600030101010101" pitchFamily="2" charset="-122"/>
              </a:rPr>
              <a:t>年全球香精香料市场规模（亿</a:t>
            </a:r>
            <a:r>
              <a:rPr lang="zh-CN" altLang="en-US" sz="1200" b="1" i="0" u="none" strike="noStrike" baseline="0" dirty="0">
                <a:effectLst>
                  <a:innerShdw blurRad="63500" dist="50800" dir="13500000">
                    <a:srgbClr val="000000">
                      <a:alpha val="50000"/>
                    </a:srgbClr>
                  </a:innerShdw>
                </a:effectLst>
                <a:latin typeface="宋体" panose="02010600030101010101" pitchFamily="2" charset="-122"/>
                <a:ea typeface="宋体" panose="02010600030101010101" pitchFamily="2" charset="-122"/>
              </a:rPr>
              <a:t>美</a:t>
            </a:r>
            <a:r>
              <a:rPr lang="zh-CN" altLang="zh-CN" sz="1200" b="1" i="0" u="none" strike="noStrike" baseline="0" dirty="0">
                <a:effectLst>
                  <a:innerShdw blurRad="63500" dist="50800" dir="13500000">
                    <a:srgbClr val="000000">
                      <a:alpha val="50000"/>
                    </a:srgbClr>
                  </a:innerShdw>
                </a:effectLst>
                <a:latin typeface="宋体" panose="02010600030101010101" pitchFamily="2" charset="-122"/>
                <a:ea typeface="宋体" panose="02010600030101010101" pitchFamily="2" charset="-122"/>
              </a:rPr>
              <a:t>元</a:t>
            </a:r>
            <a:r>
              <a:rPr lang="zh-CN" altLang="en-US" sz="1200" b="1" i="0" u="none" strike="noStrike" baseline="0" dirty="0">
                <a:effectLst>
                  <a:innerShdw blurRad="63500" dist="50800" dir="13500000">
                    <a:srgbClr val="000000">
                      <a:alpha val="50000"/>
                    </a:srgbClr>
                  </a:innerShdw>
                </a:effectLst>
                <a:latin typeface="宋体" panose="02010600030101010101" pitchFamily="2" charset="-122"/>
                <a:ea typeface="宋体" panose="02010600030101010101" pitchFamily="2" charset="-122"/>
              </a:rPr>
              <a:t>）</a:t>
            </a:r>
            <a:endParaRPr lang="zh-CN" altLang="en-US" sz="1200" b="1" dirty="0">
              <a:latin typeface="宋体" panose="02010600030101010101" pitchFamily="2" charset="-122"/>
              <a:ea typeface="宋体" panose="02010600030101010101" pitchFamily="2" charset="-122"/>
            </a:endParaRPr>
          </a:p>
        </c:rich>
      </c:tx>
      <c:overlay val="0"/>
    </c:title>
    <c:autoTitleDeleted val="0"/>
    <c:plotArea>
      <c:layout/>
      <c:barChart>
        <c:barDir val="col"/>
        <c:grouping val="clustered"/>
        <c:varyColors val="0"/>
        <c:ser>
          <c:idx val="0"/>
          <c:order val="0"/>
          <c:tx>
            <c:strRef>
              <c:f>Sheet1!$B$6</c:f>
              <c:strCache>
                <c:ptCount val="1"/>
                <c:pt idx="0">
                  <c:v>市场规模</c:v>
                </c:pt>
              </c:strCache>
            </c:strRef>
          </c:tx>
          <c:spPr>
            <a:solidFill>
              <a:srgbClr val="8FAADC"/>
            </a:solidFill>
            <a:ln>
              <a:noFill/>
            </a:ln>
            <a:effectLst/>
          </c:spPr>
          <c:invertIfNegative val="0"/>
          <c:cat>
            <c:strRef>
              <c:f>Sheet1!$A$7:$A$17</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Sheet1!$B$7:$B$17</c:f>
              <c:numCache>
                <c:formatCode>General</c:formatCode>
                <c:ptCount val="11"/>
                <c:pt idx="0">
                  <c:v>220</c:v>
                </c:pt>
                <c:pt idx="1">
                  <c:v>218</c:v>
                </c:pt>
                <c:pt idx="2">
                  <c:v>229</c:v>
                </c:pt>
                <c:pt idx="3">
                  <c:v>239</c:v>
                </c:pt>
                <c:pt idx="4">
                  <c:v>249</c:v>
                </c:pt>
                <c:pt idx="5">
                  <c:v>241</c:v>
                </c:pt>
                <c:pt idx="6">
                  <c:v>245</c:v>
                </c:pt>
                <c:pt idx="7">
                  <c:v>263</c:v>
                </c:pt>
                <c:pt idx="8">
                  <c:v>271</c:v>
                </c:pt>
                <c:pt idx="9">
                  <c:v>281</c:v>
                </c:pt>
                <c:pt idx="10">
                  <c:v>281</c:v>
                </c:pt>
              </c:numCache>
            </c:numRef>
          </c:val>
          <c:extLst>
            <c:ext xmlns:c16="http://schemas.microsoft.com/office/drawing/2014/chart" uri="{C3380CC4-5D6E-409C-BE32-E72D297353CC}">
              <c16:uniqueId val="{00000000-2FCD-43CF-B3A0-5BCCC415B02F}"/>
            </c:ext>
          </c:extLst>
        </c:ser>
        <c:dLbls>
          <c:showLegendKey val="0"/>
          <c:showVal val="0"/>
          <c:showCatName val="0"/>
          <c:showSerName val="0"/>
          <c:showPercent val="0"/>
          <c:showBubbleSize val="0"/>
        </c:dLbls>
        <c:gapWidth val="219"/>
        <c:overlap val="-27"/>
        <c:axId val="496484736"/>
        <c:axId val="496486272"/>
      </c:barChart>
      <c:lineChart>
        <c:grouping val="standard"/>
        <c:varyColors val="0"/>
        <c:ser>
          <c:idx val="1"/>
          <c:order val="1"/>
          <c:tx>
            <c:strRef>
              <c:f>Sheet1!$C$6</c:f>
              <c:strCache>
                <c:ptCount val="1"/>
                <c:pt idx="0">
                  <c:v>增速</c:v>
                </c:pt>
              </c:strCache>
            </c:strRef>
          </c:tx>
          <c:spPr>
            <a:ln w="28575" cap="rnd">
              <a:solidFill>
                <a:schemeClr val="accent2"/>
              </a:solidFill>
              <a:round/>
            </a:ln>
            <a:effectLst/>
          </c:spPr>
          <c:marker>
            <c:symbol val="none"/>
          </c:marker>
          <c:cat>
            <c:strRef>
              <c:f>Sheet1!$A$7:$A$17</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Sheet1!$C$7:$C$17</c:f>
              <c:numCache>
                <c:formatCode>0.00%</c:formatCode>
                <c:ptCount val="11"/>
                <c:pt idx="1">
                  <c:v>-9.0909090909091078E-3</c:v>
                </c:pt>
                <c:pt idx="2">
                  <c:v>5.0458715596330313E-2</c:v>
                </c:pt>
                <c:pt idx="3">
                  <c:v>4.3668122270742356E-2</c:v>
                </c:pt>
                <c:pt idx="4">
                  <c:v>4.1841004184100396E-2</c:v>
                </c:pt>
                <c:pt idx="5">
                  <c:v>-3.2128514056224911E-2</c:v>
                </c:pt>
                <c:pt idx="6">
                  <c:v>1.6597510373443983E-2</c:v>
                </c:pt>
                <c:pt idx="7">
                  <c:v>7.3469387755102089E-2</c:v>
                </c:pt>
                <c:pt idx="8">
                  <c:v>3.0418250950570352E-2</c:v>
                </c:pt>
                <c:pt idx="9">
                  <c:v>3.6900369003690058E-2</c:v>
                </c:pt>
                <c:pt idx="10">
                  <c:v>0</c:v>
                </c:pt>
              </c:numCache>
            </c:numRef>
          </c:val>
          <c:smooth val="0"/>
          <c:extLst>
            <c:ext xmlns:c16="http://schemas.microsoft.com/office/drawing/2014/chart" uri="{C3380CC4-5D6E-409C-BE32-E72D297353CC}">
              <c16:uniqueId val="{00000001-2FCD-43CF-B3A0-5BCCC415B02F}"/>
            </c:ext>
          </c:extLst>
        </c:ser>
        <c:dLbls>
          <c:showLegendKey val="0"/>
          <c:showVal val="0"/>
          <c:showCatName val="0"/>
          <c:showSerName val="0"/>
          <c:showPercent val="0"/>
          <c:showBubbleSize val="0"/>
        </c:dLbls>
        <c:marker val="1"/>
        <c:smooth val="0"/>
        <c:axId val="496489600"/>
        <c:axId val="496487808"/>
      </c:lineChart>
      <c:catAx>
        <c:axId val="496484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mn-cs"/>
              </a:defRPr>
            </a:pPr>
            <a:endParaRPr lang="zh-CN"/>
          </a:p>
        </c:txPr>
        <c:crossAx val="496486272"/>
        <c:crosses val="autoZero"/>
        <c:auto val="1"/>
        <c:lblAlgn val="ctr"/>
        <c:lblOffset val="100"/>
        <c:noMultiLvlLbl val="0"/>
      </c:catAx>
      <c:valAx>
        <c:axId val="496486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mn-cs"/>
              </a:defRPr>
            </a:pPr>
            <a:endParaRPr lang="zh-CN"/>
          </a:p>
        </c:txPr>
        <c:crossAx val="496484736"/>
        <c:crosses val="autoZero"/>
        <c:crossBetween val="between"/>
      </c:valAx>
      <c:valAx>
        <c:axId val="496487808"/>
        <c:scaling>
          <c:orientation val="minMax"/>
          <c:min val="-6.0000000000000039E-2"/>
        </c:scaling>
        <c:delete val="0"/>
        <c:axPos val="r"/>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mn-cs"/>
              </a:defRPr>
            </a:pPr>
            <a:endParaRPr lang="zh-CN"/>
          </a:p>
        </c:txPr>
        <c:crossAx val="496489600"/>
        <c:crosses val="max"/>
        <c:crossBetween val="between"/>
      </c:valAx>
      <c:catAx>
        <c:axId val="496489600"/>
        <c:scaling>
          <c:orientation val="minMax"/>
        </c:scaling>
        <c:delete val="1"/>
        <c:axPos val="b"/>
        <c:numFmt formatCode="General" sourceLinked="1"/>
        <c:majorTickMark val="none"/>
        <c:minorTickMark val="none"/>
        <c:tickLblPos val="none"/>
        <c:crossAx val="49648780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
              <a:ea typeface="宋体" panose="02010600030101010101" pitchFamily="2" charset="-122"/>
              <a:cs typeface="+mn-cs"/>
            </a:defRPr>
          </a:pPr>
          <a:endParaRPr lang="zh-CN"/>
        </a:p>
      </c:txPr>
    </c:legend>
    <c:plotVisOnly val="1"/>
    <c:dispBlanksAs val="gap"/>
    <c:showDLblsOverMax val="0"/>
  </c:chart>
  <c:spPr>
    <a:solidFill>
      <a:schemeClr val="bg1"/>
    </a:solidFill>
    <a:ln w="9525" cap="flat" cmpd="sng" algn="ctr">
      <a:solidFill>
        <a:srgbClr val="FFFFFF"/>
      </a:solidFill>
      <a:round/>
    </a:ln>
    <a:effectLst/>
  </c:spPr>
  <c:txPr>
    <a:bodyPr/>
    <a:lstStyle/>
    <a:p>
      <a:pPr>
        <a:defRPr/>
      </a:pPr>
      <a:endParaRPr lang="zh-CN"/>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9575" cy="498475"/>
          </a:xfrm>
          <a:prstGeom prst="rect">
            <a:avLst/>
          </a:prstGeom>
        </p:spPr>
        <p:txBody>
          <a:bodyPr vert="horz" lIns="91440" tIns="45720" rIns="91440" bIns="45720" rtlCol="0"/>
          <a:lstStyle>
            <a:lvl1pPr algn="l" eaLnBrk="1" fontAlgn="auto" hangingPunct="1">
              <a:spcBef>
                <a:spcPts val="0"/>
              </a:spcBef>
              <a:spcAft>
                <a:spcPts val="0"/>
              </a:spcAft>
              <a:buFontTx/>
              <a:buNone/>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sz="quarter" idx="1"/>
          </p:nvPr>
        </p:nvSpPr>
        <p:spPr>
          <a:xfrm>
            <a:off x="3854450" y="0"/>
            <a:ext cx="2949575" cy="498475"/>
          </a:xfrm>
          <a:prstGeom prst="rect">
            <a:avLst/>
          </a:prstGeom>
        </p:spPr>
        <p:txBody>
          <a:bodyPr vert="horz" lIns="91440" tIns="45720" rIns="91440" bIns="45720" rtlCol="0"/>
          <a:lstStyle>
            <a:lvl1pPr algn="r" eaLnBrk="1" fontAlgn="auto" hangingPunct="1">
              <a:spcBef>
                <a:spcPts val="0"/>
              </a:spcBef>
              <a:spcAft>
                <a:spcPts val="0"/>
              </a:spcAft>
              <a:buFontTx/>
              <a:buNone/>
              <a:defRPr sz="1200">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C12EC45F-87AA-42E3-B45F-CBFDD7B91DC8}" type="datetime1">
              <a:rPr kumimoji="0" lang="zh-CN" altLang="en-US" sz="1200" b="0" i="0" u="none" strike="noStrike" kern="1200" cap="none" spc="0" normalizeH="0" baseline="0" noProof="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2021/7/10</a:t>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eaLnBrk="1" fontAlgn="auto" hangingPunct="1">
              <a:spcBef>
                <a:spcPts val="0"/>
              </a:spcBef>
              <a:spcAft>
                <a:spcPts val="0"/>
              </a:spcAft>
              <a:buFontTx/>
              <a:buNone/>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灯片编号占位符 4"/>
          <p:cNvSpPr>
            <a:spLocks noGrp="1"/>
          </p:cNvSpPr>
          <p:nvPr>
            <p:ph type="sldNum" sz="quarter" idx="3"/>
          </p:nvPr>
        </p:nvSpPr>
        <p:spPr>
          <a:xfrm>
            <a:off x="3854450" y="9440863"/>
            <a:ext cx="2949575" cy="498475"/>
          </a:xfrm>
          <a:prstGeom prst="rect">
            <a:avLst/>
          </a:prstGeom>
        </p:spPr>
        <p:txBody>
          <a:bodyPr vert="horz" wrap="square" lIns="91440" tIns="45720" rIns="91440" bIns="45720" numCol="1" anchor="b" anchorCtr="0" compatLnSpc="1"/>
          <a:lstStyle>
            <a:lvl1pPr algn="r" eaLnBrk="1" hangingPunct="1">
              <a:buFont typeface="Arial" panose="020B0604020202020204" pitchFamily="34" charset="0"/>
              <a:buNone/>
              <a:defRPr sz="1200" noProof="1">
                <a:latin typeface="Calibri" panose="020F0502020204030204" pitchFamily="34" charset="0"/>
                <a:ea typeface="宋体" panose="02010600030101010101" pitchFamily="2" charset="-122"/>
                <a:cs typeface="+mn-ea"/>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2F50CFE-3A52-47E9-BB04-D02D4E69C845}" type="slidenum">
              <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ea"/>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t>‹#›</a:t>
            </a:fld>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97748251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9575" cy="498475"/>
          </a:xfrm>
          <a:prstGeom prst="rect">
            <a:avLst/>
          </a:prstGeom>
        </p:spPr>
        <p:txBody>
          <a:bodyPr vert="horz" lIns="91440" tIns="45720" rIns="91440" bIns="45720" rtlCol="0"/>
          <a:lstStyle>
            <a:lvl1pPr algn="l" eaLnBrk="1" fontAlgn="auto" hangingPunct="1">
              <a:spcBef>
                <a:spcPts val="0"/>
              </a:spcBef>
              <a:spcAft>
                <a:spcPts val="0"/>
              </a:spcAft>
              <a:buFontTx/>
              <a:buNone/>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idx="1"/>
          </p:nvPr>
        </p:nvSpPr>
        <p:spPr>
          <a:xfrm>
            <a:off x="3854450" y="0"/>
            <a:ext cx="2949575" cy="498475"/>
          </a:xfrm>
          <a:prstGeom prst="rect">
            <a:avLst/>
          </a:prstGeom>
        </p:spPr>
        <p:txBody>
          <a:bodyPr vert="horz" lIns="91440" tIns="45720" rIns="91440" bIns="45720" rtlCol="0"/>
          <a:lstStyle>
            <a:lvl1pPr algn="r" eaLnBrk="1" fontAlgn="auto" hangingPunct="1">
              <a:spcBef>
                <a:spcPts val="0"/>
              </a:spcBef>
              <a:spcAft>
                <a:spcPts val="0"/>
              </a:spcAft>
              <a:buFontTx/>
              <a:buNone/>
              <a:defRPr sz="1200">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B5D52124-FAA4-4C45-B05B-08D282E54D95}" type="datetime1">
              <a:rPr kumimoji="0" lang="zh-CN" altLang="en-US" sz="1200" b="0" i="0" u="none" strike="noStrike" kern="1200" cap="none" spc="0" normalizeH="0" baseline="0" noProof="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2021/7/10</a:t>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幻灯片图像占位符 3"/>
          <p:cNvSpPr>
            <a:spLocks noGrp="1" noRot="1" noChangeAspect="1"/>
          </p:cNvSpPr>
          <p:nvPr>
            <p:ph type="sldImg" idx="2"/>
          </p:nvPr>
        </p:nvSpPr>
        <p:spPr>
          <a:xfrm>
            <a:off x="422275" y="1243013"/>
            <a:ext cx="5961063" cy="3354388"/>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1038" y="4783138"/>
            <a:ext cx="5443538" cy="3913188"/>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单击此处编辑母版文本样式</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第二级</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第三级</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第四级</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第五级</a:t>
            </a:r>
          </a:p>
        </p:txBody>
      </p:sp>
      <p:sp>
        <p:nvSpPr>
          <p:cNvPr id="6" name="页脚占位符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eaLnBrk="1" fontAlgn="auto" hangingPunct="1">
              <a:spcBef>
                <a:spcPts val="0"/>
              </a:spcBef>
              <a:spcAft>
                <a:spcPts val="0"/>
              </a:spcAft>
              <a:buFontTx/>
              <a:buNone/>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5"/>
          </p:nvPr>
        </p:nvSpPr>
        <p:spPr>
          <a:xfrm>
            <a:off x="3854450" y="9440863"/>
            <a:ext cx="2949575" cy="498475"/>
          </a:xfrm>
          <a:prstGeom prst="rect">
            <a:avLst/>
          </a:prstGeom>
        </p:spPr>
        <p:txBody>
          <a:bodyPr vert="horz" wrap="square" lIns="91440" tIns="45720" rIns="91440" bIns="45720" numCol="1" anchor="b" anchorCtr="0" compatLnSpc="1"/>
          <a:lstStyle>
            <a:lvl1pPr algn="r" eaLnBrk="1" hangingPunct="1">
              <a:buFont typeface="Arial" panose="020B0604020202020204" pitchFamily="34" charset="0"/>
              <a:buNone/>
              <a:defRPr sz="1200" noProof="1">
                <a:latin typeface="Calibri" panose="020F0502020204030204" pitchFamily="34" charset="0"/>
                <a:ea typeface="宋体" panose="02010600030101010101" pitchFamily="2" charset="-122"/>
                <a:cs typeface="+mn-ea"/>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ECAB5A45-9F25-4324-8457-71051DAC1520}" type="slidenum">
              <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ea"/>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t>‹#›</a:t>
            </a:fld>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088038188"/>
      </p:ext>
    </p:extLst>
  </p:cSld>
  <p:clrMap bg1="lt1" tx1="dk1" bg2="lt2" tx2="dk2" accent1="accent1" accent2="accent2" accent3="accent3" accent4="accent4" accent5="accent5" accent6="accent6" hlink="hlink" folHlink="folHlink"/>
  <p:hf sldNum="0" hdr="0" ft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nvPr>
        </p:nvSpPr>
        <p:spPr>
          <a:xfrm>
            <a:off x="422275" y="1243013"/>
            <a:ext cx="5961063" cy="3354387"/>
          </a:xfrm>
          <a:ln>
            <a:solidFill>
              <a:srgbClr val="000000">
                <a:alpha val="100000"/>
              </a:srgbClr>
            </a:solidFill>
            <a:miter lim="800000"/>
          </a:ln>
        </p:spPr>
      </p:sp>
      <p:sp>
        <p:nvSpPr>
          <p:cNvPr id="13315" name="备注占位符 2"/>
          <p:cNvSpPr>
            <a:spLocks noGrp="1"/>
          </p:cNvSpPr>
          <p:nvPr>
            <p:ph type="body"/>
          </p:nvPr>
        </p:nvSpPr>
        <p:spPr>
          <a:xfrm>
            <a:off x="681038" y="4783138"/>
            <a:ext cx="5443537" cy="3913187"/>
          </a:xfrm>
          <a:noFill/>
          <a:ln>
            <a:noFill/>
          </a:ln>
        </p:spPr>
        <p:txBody>
          <a:bodyPr wrap="square" lIns="91440" tIns="45720" rIns="91440" bIns="45720" anchor="t"/>
          <a:lstStyle/>
          <a:p>
            <a:pPr lvl="0"/>
            <a:endParaRPr lang="zh-CN" altLang="en-US" dirty="0"/>
          </a:p>
        </p:txBody>
      </p:sp>
      <p:sp>
        <p:nvSpPr>
          <p:cNvPr id="4" name="日期占位符 3"/>
          <p:cNvSpPr txBox="1">
            <a:spLocks noGrp="1"/>
          </p:cNvSpPr>
          <p:nvPr>
            <p:ph type="dt" sz="half"/>
          </p:nvPr>
        </p:nvSpPr>
        <p:spPr>
          <a:noFill/>
        </p:spPr>
        <p:txBody>
          <a:bodyPr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defRPr/>
            </a:pPr>
            <a:fld id="{86CB77DD-B462-4C8A-9238-D62010DDB114}" type="datetime1">
              <a:rPr kumimoji="0" lang="zh-CN" altLang="en-US" sz="1200" b="0" i="0" u="none" strike="noStrike" kern="1200" cap="none" spc="0" normalizeH="0" baseline="0" noProof="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2021/7/11</a:t>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667971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nvPr>
        </p:nvSpPr>
        <p:spPr>
          <a:xfrm>
            <a:off x="422275" y="1243013"/>
            <a:ext cx="5961063" cy="3354387"/>
          </a:xfrm>
          <a:ln>
            <a:solidFill>
              <a:srgbClr val="000000">
                <a:alpha val="100000"/>
              </a:srgbClr>
            </a:solidFill>
            <a:miter lim="800000"/>
          </a:ln>
        </p:spPr>
      </p:sp>
      <p:sp>
        <p:nvSpPr>
          <p:cNvPr id="13315" name="备注占位符 2"/>
          <p:cNvSpPr>
            <a:spLocks noGrp="1"/>
          </p:cNvSpPr>
          <p:nvPr>
            <p:ph type="body"/>
          </p:nvPr>
        </p:nvSpPr>
        <p:spPr>
          <a:xfrm>
            <a:off x="681038" y="4783138"/>
            <a:ext cx="5443537" cy="3913187"/>
          </a:xfrm>
          <a:noFill/>
          <a:ln>
            <a:noFill/>
          </a:ln>
        </p:spPr>
        <p:txBody>
          <a:bodyPr wrap="square" lIns="91440" tIns="45720" rIns="91440" bIns="45720" anchor="t"/>
          <a:lstStyle/>
          <a:p>
            <a:pPr lvl="0"/>
            <a:endParaRPr lang="zh-CN" altLang="en-US" dirty="0"/>
          </a:p>
        </p:txBody>
      </p:sp>
      <p:sp>
        <p:nvSpPr>
          <p:cNvPr id="4" name="日期占位符 3"/>
          <p:cNvSpPr txBox="1">
            <a:spLocks noGrp="1"/>
          </p:cNvSpPr>
          <p:nvPr>
            <p:ph type="dt" sz="half"/>
          </p:nvPr>
        </p:nvSpPr>
        <p:spPr>
          <a:noFill/>
        </p:spPr>
        <p:txBody>
          <a:bodyPr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defRPr/>
            </a:pPr>
            <a:fld id="{86CB77DD-B462-4C8A-9238-D62010DDB114}" type="datetime1">
              <a:rPr kumimoji="0" lang="zh-CN" altLang="en-US" sz="1200" b="0" i="0" u="none" strike="noStrike" kern="1200" cap="none" spc="0" normalizeH="0" baseline="0" noProof="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2021/7/11</a:t>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870805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nvPr>
        </p:nvSpPr>
        <p:spPr>
          <a:xfrm>
            <a:off x="422275" y="1243013"/>
            <a:ext cx="5961063" cy="3354387"/>
          </a:xfrm>
          <a:ln>
            <a:solidFill>
              <a:srgbClr val="000000">
                <a:alpha val="100000"/>
              </a:srgbClr>
            </a:solidFill>
            <a:miter lim="800000"/>
          </a:ln>
        </p:spPr>
      </p:sp>
      <p:sp>
        <p:nvSpPr>
          <p:cNvPr id="13315" name="备注占位符 2"/>
          <p:cNvSpPr>
            <a:spLocks noGrp="1"/>
          </p:cNvSpPr>
          <p:nvPr>
            <p:ph type="body"/>
          </p:nvPr>
        </p:nvSpPr>
        <p:spPr>
          <a:xfrm>
            <a:off x="681038" y="4783138"/>
            <a:ext cx="5443537" cy="3913187"/>
          </a:xfrm>
          <a:noFill/>
          <a:ln>
            <a:noFill/>
          </a:ln>
        </p:spPr>
        <p:txBody>
          <a:bodyPr wrap="square" lIns="91440" tIns="45720" rIns="91440" bIns="45720" anchor="t"/>
          <a:lstStyle/>
          <a:p>
            <a:pPr lvl="0"/>
            <a:endParaRPr lang="zh-CN" altLang="en-US" dirty="0"/>
          </a:p>
        </p:txBody>
      </p:sp>
      <p:sp>
        <p:nvSpPr>
          <p:cNvPr id="4" name="日期占位符 3"/>
          <p:cNvSpPr txBox="1">
            <a:spLocks noGrp="1"/>
          </p:cNvSpPr>
          <p:nvPr>
            <p:ph type="dt" sz="half"/>
          </p:nvPr>
        </p:nvSpPr>
        <p:spPr>
          <a:noFill/>
        </p:spPr>
        <p:txBody>
          <a:bodyPr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defRPr/>
            </a:pPr>
            <a:fld id="{86CB77DD-B462-4C8A-9238-D62010DDB114}" type="datetime1">
              <a:rPr kumimoji="0" lang="zh-CN" altLang="en-US" sz="1200" b="0" i="0" u="none" strike="noStrike" kern="1200" cap="none" spc="0" normalizeH="0" baseline="0" noProof="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2021/7/10</a:t>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206049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p:cNvSpPr>
            <a:spLocks noGrp="1" noRot="1" noChangeAspect="1" noTextEdit="1"/>
          </p:cNvSpPr>
          <p:nvPr>
            <p:ph type="sldImg"/>
          </p:nvPr>
        </p:nvSpPr>
        <p:spPr>
          <a:xfrm>
            <a:off x="422275" y="1243013"/>
            <a:ext cx="5961063" cy="3354387"/>
          </a:xfrm>
          <a:ln>
            <a:solidFill>
              <a:srgbClr val="000000">
                <a:alpha val="100000"/>
              </a:srgbClr>
            </a:solidFill>
            <a:miter lim="800000"/>
          </a:ln>
        </p:spPr>
      </p:sp>
      <p:sp>
        <p:nvSpPr>
          <p:cNvPr id="23555" name="备注占位符 2"/>
          <p:cNvSpPr>
            <a:spLocks noGrp="1"/>
          </p:cNvSpPr>
          <p:nvPr>
            <p:ph type="body"/>
          </p:nvPr>
        </p:nvSpPr>
        <p:spPr>
          <a:xfrm>
            <a:off x="681038" y="4783138"/>
            <a:ext cx="5443537" cy="3913187"/>
          </a:xfrm>
          <a:noFill/>
          <a:ln>
            <a:noFill/>
          </a:ln>
        </p:spPr>
        <p:txBody>
          <a:bodyPr wrap="square" lIns="91440" tIns="45720" rIns="91440" bIns="45720" anchor="t"/>
          <a:lstStyle/>
          <a:p>
            <a:pPr lvl="0"/>
            <a:r>
              <a:rPr lang="en-US" altLang="zh-CN" dirty="0"/>
              <a:t>competitive edge</a:t>
            </a:r>
            <a:endParaRPr lang="zh-CN" altLang="en-US" dirty="0"/>
          </a:p>
        </p:txBody>
      </p:sp>
      <p:sp>
        <p:nvSpPr>
          <p:cNvPr id="4" name="日期占位符 3"/>
          <p:cNvSpPr txBox="1">
            <a:spLocks noGrp="1"/>
          </p:cNvSpPr>
          <p:nvPr>
            <p:ph type="dt" sz="half"/>
          </p:nvPr>
        </p:nvSpPr>
        <p:spPr>
          <a:noFill/>
        </p:spPr>
        <p:txBody>
          <a:bodyPr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defRPr/>
            </a:pPr>
            <a:fld id="{86CB77DD-B462-4C8A-9238-D62010DDB114}" type="datetime1">
              <a:rPr kumimoji="0" lang="zh-CN" altLang="en-US" sz="1200" b="0" i="0" u="none" strike="noStrike" kern="1200" cap="none" spc="0" normalizeH="0" baseline="0" noProof="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2021/7/11</a:t>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867304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1"/>
          <p:cNvSpPr>
            <a:spLocks noGrp="1" noRot="1" noChangeAspect="1" noTextEdit="1"/>
          </p:cNvSpPr>
          <p:nvPr>
            <p:ph type="sldImg"/>
          </p:nvPr>
        </p:nvSpPr>
        <p:spPr>
          <a:xfrm>
            <a:off x="422275" y="1243013"/>
            <a:ext cx="5961063" cy="3354387"/>
          </a:xfrm>
          <a:ln>
            <a:solidFill>
              <a:srgbClr val="000000">
                <a:alpha val="100000"/>
              </a:srgbClr>
            </a:solidFill>
            <a:miter lim="800000"/>
          </a:ln>
        </p:spPr>
      </p:sp>
      <p:sp>
        <p:nvSpPr>
          <p:cNvPr id="25603" name="备注占位符 2"/>
          <p:cNvSpPr>
            <a:spLocks noGrp="1"/>
          </p:cNvSpPr>
          <p:nvPr>
            <p:ph type="body"/>
          </p:nvPr>
        </p:nvSpPr>
        <p:spPr>
          <a:xfrm>
            <a:off x="681038" y="4783138"/>
            <a:ext cx="5443537" cy="3913187"/>
          </a:xfrm>
          <a:noFill/>
          <a:ln>
            <a:noFill/>
          </a:ln>
        </p:spPr>
        <p:txBody>
          <a:bodyPr wrap="square" lIns="91440" tIns="45720" rIns="91440" bIns="45720" anchor="t"/>
          <a:lstStyle/>
          <a:p>
            <a:pPr lvl="0"/>
            <a:endParaRPr lang="zh-CN" altLang="en-US" dirty="0"/>
          </a:p>
        </p:txBody>
      </p:sp>
      <p:sp>
        <p:nvSpPr>
          <p:cNvPr id="4" name="日期占位符 3"/>
          <p:cNvSpPr txBox="1">
            <a:spLocks noGrp="1"/>
          </p:cNvSpPr>
          <p:nvPr>
            <p:ph type="dt" sz="half"/>
          </p:nvPr>
        </p:nvSpPr>
        <p:spPr>
          <a:noFill/>
        </p:spPr>
        <p:txBody>
          <a:bodyPr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defRPr/>
            </a:pPr>
            <a:fld id="{86CB77DD-B462-4C8A-9238-D62010DDB114}" type="datetime1">
              <a:rPr kumimoji="0" lang="zh-CN" altLang="en-US" sz="1200" b="0" i="0" u="none" strike="noStrike" kern="1200" cap="none" spc="0" normalizeH="0" baseline="0" noProof="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2021/7/11</a:t>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158073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p:cNvSpPr>
            <a:spLocks noGrp="1" noRot="1" noChangeAspect="1" noTextEdit="1"/>
          </p:cNvSpPr>
          <p:nvPr>
            <p:ph type="sldImg"/>
          </p:nvPr>
        </p:nvSpPr>
        <p:spPr>
          <a:xfrm>
            <a:off x="422275" y="1243013"/>
            <a:ext cx="5961063" cy="3354387"/>
          </a:xfrm>
          <a:ln>
            <a:solidFill>
              <a:srgbClr val="000000">
                <a:alpha val="100000"/>
              </a:srgbClr>
            </a:solidFill>
            <a:miter lim="800000"/>
          </a:ln>
        </p:spPr>
      </p:sp>
      <p:sp>
        <p:nvSpPr>
          <p:cNvPr id="23555" name="备注占位符 2"/>
          <p:cNvSpPr>
            <a:spLocks noGrp="1"/>
          </p:cNvSpPr>
          <p:nvPr>
            <p:ph type="body"/>
          </p:nvPr>
        </p:nvSpPr>
        <p:spPr>
          <a:xfrm>
            <a:off x="681038" y="4783138"/>
            <a:ext cx="5443537" cy="3913187"/>
          </a:xfrm>
          <a:noFill/>
          <a:ln>
            <a:noFill/>
          </a:ln>
        </p:spPr>
        <p:txBody>
          <a:bodyPr wrap="square" lIns="91440" tIns="45720" rIns="91440" bIns="45720" anchor="t"/>
          <a:lstStyle/>
          <a:p>
            <a:pPr lvl="0"/>
            <a:r>
              <a:rPr lang="en-US" altLang="zh-CN" dirty="0"/>
              <a:t>competitive edge</a:t>
            </a:r>
            <a:endParaRPr lang="zh-CN" altLang="en-US" dirty="0"/>
          </a:p>
        </p:txBody>
      </p:sp>
      <p:sp>
        <p:nvSpPr>
          <p:cNvPr id="4" name="日期占位符 3"/>
          <p:cNvSpPr txBox="1">
            <a:spLocks noGrp="1"/>
          </p:cNvSpPr>
          <p:nvPr>
            <p:ph type="dt" sz="half"/>
          </p:nvPr>
        </p:nvSpPr>
        <p:spPr>
          <a:noFill/>
        </p:spPr>
        <p:txBody>
          <a:bodyPr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defRPr/>
            </a:pPr>
            <a:fld id="{86CB77DD-B462-4C8A-9238-D62010DDB114}" type="datetime1">
              <a:rPr kumimoji="0" lang="zh-CN" altLang="en-US" sz="1200" b="0" i="0" u="none" strike="noStrike" kern="1200" cap="none" spc="0" normalizeH="0" baseline="0" noProof="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2021/7/10</a:t>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879770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幻灯片图像占位符 1"/>
          <p:cNvSpPr>
            <a:spLocks noGrp="1" noRot="1" noChangeAspect="1" noTextEdit="1"/>
          </p:cNvSpPr>
          <p:nvPr>
            <p:ph type="sldImg"/>
          </p:nvPr>
        </p:nvSpPr>
        <p:spPr>
          <a:xfrm>
            <a:off x="422275" y="1243013"/>
            <a:ext cx="5961063" cy="3354387"/>
          </a:xfrm>
          <a:ln>
            <a:solidFill>
              <a:srgbClr val="000000">
                <a:alpha val="100000"/>
              </a:srgbClr>
            </a:solidFill>
            <a:miter lim="800000"/>
          </a:ln>
        </p:spPr>
      </p:sp>
      <p:sp>
        <p:nvSpPr>
          <p:cNvPr id="28675" name="备注占位符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rtlCol="0"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日期占位符 3"/>
          <p:cNvSpPr txBox="1">
            <a:spLocks noGrp="1"/>
          </p:cNvSpPr>
          <p:nvPr>
            <p:ph type="dt" sz="half"/>
          </p:nvPr>
        </p:nvSpPr>
        <p:spPr>
          <a:noFill/>
        </p:spPr>
        <p:txBody>
          <a:bodyPr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defRPr/>
            </a:pPr>
            <a:fld id="{86CB77DD-B462-4C8A-9238-D62010DDB114}" type="datetime1">
              <a:rPr kumimoji="0" lang="zh-CN" altLang="en-US" sz="1200" b="0" i="0" u="none" strike="noStrike" kern="1200" cap="none" spc="0" normalizeH="0" baseline="0" noProof="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2021/7/11</a:t>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241723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TextEdit="1"/>
          </p:cNvSpPr>
          <p:nvPr>
            <p:ph type="sldImg"/>
          </p:nvPr>
        </p:nvSpPr>
        <p:spPr>
          <a:xfrm>
            <a:off x="422275" y="1243013"/>
            <a:ext cx="5961063" cy="3354387"/>
          </a:xfrm>
          <a:ln>
            <a:solidFill>
              <a:srgbClr val="000000">
                <a:alpha val="100000"/>
              </a:srgbClr>
            </a:solidFill>
            <a:miter lim="800000"/>
          </a:ln>
        </p:spPr>
      </p:sp>
      <p:sp>
        <p:nvSpPr>
          <p:cNvPr id="53251" name="备注占位符 2"/>
          <p:cNvSpPr>
            <a:spLocks noGrp="1"/>
          </p:cNvSpPr>
          <p:nvPr>
            <p:ph type="body"/>
          </p:nvPr>
        </p:nvSpPr>
        <p:spPr>
          <a:xfrm>
            <a:off x="681038" y="4783138"/>
            <a:ext cx="5443537" cy="3913187"/>
          </a:xfrm>
          <a:noFill/>
          <a:ln>
            <a:noFill/>
          </a:ln>
        </p:spPr>
        <p:txBody>
          <a:bodyPr wrap="square" lIns="91440" tIns="45720" rIns="91440" bIns="45720" anchor="t"/>
          <a:lstStyle/>
          <a:p>
            <a:pPr lvl="0" defTabSz="913130"/>
            <a:endParaRPr lang="zh-CN" altLang="en-US" b="1" dirty="0">
              <a:solidFill>
                <a:schemeClr val="bg1"/>
              </a:solidFill>
              <a:latin typeface="微软雅黑" panose="020B0503020204020204" pitchFamily="34" charset="-122"/>
            </a:endParaRPr>
          </a:p>
          <a:p>
            <a:pPr lvl="0" defTabSz="913130"/>
            <a:endParaRPr lang="zh-CN" altLang="en-US" dirty="0"/>
          </a:p>
        </p:txBody>
      </p:sp>
      <p:sp>
        <p:nvSpPr>
          <p:cNvPr id="4" name="日期占位符 3"/>
          <p:cNvSpPr txBox="1">
            <a:spLocks noGrp="1"/>
          </p:cNvSpPr>
          <p:nvPr>
            <p:ph type="dt" sz="half"/>
          </p:nvPr>
        </p:nvSpPr>
        <p:spPr>
          <a:noFill/>
        </p:spPr>
        <p:txBody>
          <a:bodyPr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defRPr/>
            </a:pPr>
            <a:fld id="{8868B637-BC3C-41A7-9EEE-FB1AEA85F922}" type="datetime1">
              <a:rPr kumimoji="0" lang="zh-CN" altLang="en-US" sz="1200" b="0" i="0" u="none" strike="noStrike" kern="1200" cap="none" spc="0" normalizeH="0" baseline="0" noProof="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2021/7/11</a:t>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96323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p:cNvSpPr>
            <a:spLocks noGrp="1" noRot="1" noChangeAspect="1" noTextEdit="1"/>
          </p:cNvSpPr>
          <p:nvPr>
            <p:ph type="sldImg"/>
          </p:nvPr>
        </p:nvSpPr>
        <p:spPr>
          <a:xfrm>
            <a:off x="422275" y="1243013"/>
            <a:ext cx="5961063" cy="3354387"/>
          </a:xfrm>
          <a:ln>
            <a:solidFill>
              <a:srgbClr val="000000">
                <a:alpha val="100000"/>
              </a:srgbClr>
            </a:solidFill>
            <a:miter lim="800000"/>
          </a:ln>
        </p:spPr>
      </p:sp>
      <p:sp>
        <p:nvSpPr>
          <p:cNvPr id="40963" name="备注占位符 2"/>
          <p:cNvSpPr>
            <a:spLocks noGrp="1"/>
          </p:cNvSpPr>
          <p:nvPr>
            <p:ph type="body"/>
          </p:nvPr>
        </p:nvSpPr>
        <p:spPr>
          <a:xfrm>
            <a:off x="681038" y="4783138"/>
            <a:ext cx="5443537" cy="3913187"/>
          </a:xfrm>
          <a:noFill/>
          <a:ln>
            <a:noFill/>
          </a:ln>
        </p:spPr>
        <p:txBody>
          <a:bodyPr wrap="square" lIns="91440" tIns="45720" rIns="91440" bIns="45720" anchor="t"/>
          <a:lstStyle/>
          <a:p>
            <a:pPr lvl="0"/>
            <a:r>
              <a:rPr lang="zh-CN" altLang="zh-CN" dirty="0">
                <a:latin typeface="微软雅黑" panose="020B0503020204020204" pitchFamily="34" charset="-122"/>
              </a:rPr>
              <a:t>公司已搭建以涂料、特种油墨为主的新型功能涂层材料产品体系，拟通过募集资金实施环保型胶黏剂项目，未来公司将围绕高端消费品领域形成以 </a:t>
            </a:r>
            <a:r>
              <a:rPr lang="en-US" altLang="zh-CN" dirty="0">
                <a:latin typeface="微软雅黑" panose="020B0503020204020204" pitchFamily="34" charset="-122"/>
              </a:rPr>
              <a:t>“</a:t>
            </a:r>
            <a:r>
              <a:rPr lang="zh-CN" altLang="zh-CN" dirty="0">
                <a:latin typeface="微软雅黑" panose="020B0503020204020204" pitchFamily="34" charset="-122"/>
              </a:rPr>
              <a:t>涂料</a:t>
            </a:r>
            <a:r>
              <a:rPr lang="en-US" altLang="zh-CN" dirty="0">
                <a:latin typeface="微软雅黑" panose="020B0503020204020204" pitchFamily="34" charset="-122"/>
              </a:rPr>
              <a:t>+</a:t>
            </a:r>
            <a:r>
              <a:rPr lang="zh-CN" altLang="zh-CN" dirty="0">
                <a:latin typeface="微软雅黑" panose="020B0503020204020204" pitchFamily="34" charset="-122"/>
              </a:rPr>
              <a:t>特种油墨</a:t>
            </a:r>
            <a:r>
              <a:rPr lang="en-US" altLang="zh-CN" dirty="0">
                <a:latin typeface="微软雅黑" panose="020B0503020204020204" pitchFamily="34" charset="-122"/>
              </a:rPr>
              <a:t>+</a:t>
            </a:r>
            <a:r>
              <a:rPr lang="zh-CN" altLang="zh-CN" dirty="0">
                <a:latin typeface="微软雅黑" panose="020B0503020204020204" pitchFamily="34" charset="-122"/>
              </a:rPr>
              <a:t>胶黏剂</a:t>
            </a:r>
            <a:r>
              <a:rPr lang="en-US" altLang="zh-CN" dirty="0">
                <a:latin typeface="微软雅黑" panose="020B0503020204020204" pitchFamily="34" charset="-122"/>
              </a:rPr>
              <a:t>”</a:t>
            </a:r>
            <a:r>
              <a:rPr lang="zh-CN" altLang="zh-CN" dirty="0">
                <a:latin typeface="微软雅黑" panose="020B0503020204020204" pitchFamily="34" charset="-122"/>
              </a:rPr>
              <a:t>为主的综合性新型功能涂层材料产品体系。</a:t>
            </a:r>
            <a:endParaRPr lang="zh-CN" altLang="en-US" dirty="0">
              <a:latin typeface="微软雅黑" panose="020B0503020204020204" pitchFamily="34" charset="-122"/>
            </a:endParaRPr>
          </a:p>
          <a:p>
            <a:pPr lvl="0"/>
            <a:endParaRPr lang="zh-CN" altLang="en-US" dirty="0"/>
          </a:p>
        </p:txBody>
      </p:sp>
      <p:sp>
        <p:nvSpPr>
          <p:cNvPr id="4" name="日期占位符 3"/>
          <p:cNvSpPr txBox="1">
            <a:spLocks noGrp="1"/>
          </p:cNvSpPr>
          <p:nvPr>
            <p:ph type="dt" sz="half"/>
          </p:nvPr>
        </p:nvSpPr>
        <p:spPr>
          <a:noFill/>
        </p:spPr>
        <p:txBody>
          <a:bodyPr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defRPr/>
            </a:pPr>
            <a:fld id="{8868B637-BC3C-41A7-9EEE-FB1AEA85F922}" type="datetime1">
              <a:rPr kumimoji="0" lang="zh-CN" altLang="en-US" sz="1200" b="0" i="0" u="none" strike="noStrike" kern="1200" cap="none" spc="0" normalizeH="0" baseline="0" noProof="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2021/7/11</a:t>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4380954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solidFill>
        <a:effectLst/>
      </p:bgPr>
    </p:bg>
    <p:spTree>
      <p:nvGrpSpPr>
        <p:cNvPr id="1" name=""/>
        <p:cNvGrpSpPr/>
        <p:nvPr/>
      </p:nvGrpSpPr>
      <p:grpSpPr>
        <a:xfrm>
          <a:off x="0" y="0"/>
          <a:ext cx="0" cy="0"/>
          <a:chOff x="0" y="0"/>
          <a:chExt cx="0" cy="0"/>
        </a:xfrm>
      </p:grpSpPr>
      <p:pic>
        <p:nvPicPr>
          <p:cNvPr id="1026" name="图片 1" descr="底图-白1"/>
          <p:cNvPicPr>
            <a:picLocks noChangeAspect="1"/>
          </p:cNvPicPr>
          <p:nvPr userDrawn="1"/>
        </p:nvPicPr>
        <p:blipFill>
          <a:blip r:embed="rId2" cstate="print"/>
          <a:stretch>
            <a:fillRect/>
          </a:stretch>
        </p:blipFill>
        <p:spPr>
          <a:xfrm>
            <a:off x="3175" y="0"/>
            <a:ext cx="12185650" cy="6858000"/>
          </a:xfrm>
          <a:prstGeom prst="rect">
            <a:avLst/>
          </a:prstGeom>
          <a:noFill/>
          <a:ln w="9525">
            <a:noFill/>
          </a:ln>
        </p:spPr>
      </p:pic>
    </p:spTree>
  </p:cSld>
  <p:clrMapOvr>
    <a:masterClrMapping/>
  </p:clrMapOvr>
  <p:transition spd="slow" advTm="3000">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F10855C-C9CE-404D-9516-02768B0B9445}" type="datetimeFigureOut">
              <a:rPr lang="zh-CN" altLang="en-US" smtClean="0"/>
              <a:pPr/>
              <a:t>2021/7/10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C860A2B-FFB5-4C27-AAF9-3D9798C812F8}" type="slidenum">
              <a:rPr lang="zh-CN" altLang="en-US" smtClean="0"/>
              <a:pPr/>
              <a:t>‹#›</a:t>
            </a:fld>
            <a:endParaRPr lang="zh-CN" altLang="en-US"/>
          </a:p>
        </p:txBody>
      </p:sp>
    </p:spTree>
    <p:extLst>
      <p:ext uri="{BB962C8B-B14F-4D97-AF65-F5344CB8AC3E}">
        <p14:creationId xmlns:p14="http://schemas.microsoft.com/office/powerpoint/2010/main" val="1371047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cSld>
  <p:clrMapOvr>
    <a:masterClrMapping/>
  </p:clrMapOvr>
  <p:transition spd="slow" advTm="3000">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p:transition spd="slow" advTm="3000">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cSld>
  <p:clrMapOvr>
    <a:masterClrMapping/>
  </p:clrMapOvr>
  <p:transition spd="slow" advTm="3000">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2_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noProof="1"/>
              <a:t>单击此处编辑母版标题样式</a:t>
            </a:r>
          </a:p>
        </p:txBody>
      </p:sp>
    </p:spTree>
  </p:cSld>
  <p:clrMapOvr>
    <a:masterClrMapping/>
  </p:clrMapOvr>
  <p:transition spd="slow" advTm="3000">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空白">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2"/>
          </p:nvPr>
        </p:nvSpPr>
        <p:spPr>
          <a:xfrm>
            <a:off x="609600" y="6356350"/>
            <a:ext cx="2844800" cy="365125"/>
          </a:xfrm>
          <a:prstGeom prst="rect">
            <a:avLst/>
          </a:prstGeom>
        </p:spPr>
        <p:txBody>
          <a:bodyPr/>
          <a:lstStyle>
            <a:lvl1pPr eaLnBrk="0" hangingPunct="0">
              <a:buFontTx/>
              <a:buNone/>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D89A6D64-565C-4BD8-9EA6-35BD6AC2D8D2}" type="datetime1">
              <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rPr>
              <a:pPr marL="0" marR="0" lvl="0" indent="0" algn="l" defTabSz="914400" rtl="0" eaLnBrk="0" fontAlgn="base" latinLnBrk="0" hangingPunct="0">
                <a:lnSpc>
                  <a:spcPct val="100000"/>
                </a:lnSpc>
                <a:spcBef>
                  <a:spcPct val="0"/>
                </a:spcBef>
                <a:spcAft>
                  <a:spcPct val="0"/>
                </a:spcAft>
                <a:buClrTx/>
                <a:buSzTx/>
                <a:buFontTx/>
                <a:buNone/>
                <a:defRPr/>
              </a:pPr>
              <a:t>2021/7/10</a:t>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3" name="页脚占位符 2"/>
          <p:cNvSpPr>
            <a:spLocks noGrp="1"/>
          </p:cNvSpPr>
          <p:nvPr>
            <p:ph type="ftr" sz="quarter" idx="3"/>
          </p:nvPr>
        </p:nvSpPr>
        <p:spPr>
          <a:xfrm>
            <a:off x="4165600" y="6356350"/>
            <a:ext cx="3860800" cy="365125"/>
          </a:xfrm>
          <a:prstGeom prst="rect">
            <a:avLst/>
          </a:prstGeom>
        </p:spPr>
        <p:txBody>
          <a:bodyPr/>
          <a:lstStyle>
            <a:lvl1pPr eaLnBrk="0" hangingPunct="0">
              <a:buFontTx/>
              <a:buNone/>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4" name="灯片编号占位符 3"/>
          <p:cNvSpPr>
            <a:spLocks noGrp="1"/>
          </p:cNvSpPr>
          <p:nvPr>
            <p:ph type="sldNum" sz="quarter" idx="4"/>
          </p:nvPr>
        </p:nvSpPr>
        <p:spPr>
          <a:xfrm>
            <a:off x="8737600" y="6356350"/>
            <a:ext cx="2844800" cy="365125"/>
          </a:xfrm>
          <a:prstGeom prst="rect">
            <a:avLst/>
          </a:prstGeom>
        </p:spPr>
        <p:txBody>
          <a:bodyPr/>
          <a:lstStyle>
            <a:lvl1pPr eaLnBrk="1" hangingPunct="1">
              <a:buFont typeface="Arial" panose="020B0604020202020204" pitchFamily="34" charset="0"/>
              <a:buNone/>
              <a:defRPr noProof="1">
                <a:cs typeface="+mn-ea"/>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36E9EC48-BCAB-4557-A1E5-76FF18B95F9B}" type="slidenum">
              <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ea"/>
              </a:rPr>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t>‹#›</a:t>
            </a:fld>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Tree>
  </p:cSld>
  <p:clrMapOvr>
    <a:masterClrMapping/>
  </p:clrMapOvr>
  <p:transition spd="slow" advTm="3000">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p>
            <a:pPr marL="227330" marR="0" lvl="0" indent="-227330" algn="l" defTabSz="913130" rtl="0" eaLnBrk="0" fontAlgn="base" latinLnBrk="0" hangingPunct="0">
              <a:lnSpc>
                <a:spcPct val="90000"/>
              </a:lnSpc>
              <a:spcBef>
                <a:spcPts val="1000"/>
              </a:spcBef>
              <a:spcAft>
                <a:spcPct val="0"/>
              </a:spcAft>
              <a:buClrTx/>
              <a:buSzTx/>
              <a:buFont typeface="Arial" panose="020B0604020202020204" pitchFamily="34" charset="0"/>
              <a:buChar char="•"/>
              <a:defRPr/>
            </a:pPr>
            <a:endParaRPr kumimoji="0" lang="en-US" sz="2800" b="0" i="0" u="none" strike="noStrike" kern="1200" cap="none" spc="0" normalizeH="0" baseline="0" noProof="0">
              <a:ln>
                <a:noFill/>
              </a:ln>
              <a:solidFill>
                <a:schemeClr val="tx1"/>
              </a:solidFill>
              <a:effectLst/>
              <a:uLnTx/>
              <a:uFillTx/>
              <a:latin typeface="+mn-lt"/>
              <a:ea typeface="微软雅黑" panose="020B0503020204020204" pitchFamily="34" charset="-122"/>
              <a:cs typeface="+mn-cs"/>
            </a:endParaRPr>
          </a:p>
        </p:txBody>
      </p:sp>
      <p:sp>
        <p:nvSpPr>
          <p:cNvPr id="2" name="Date Placeholder 1"/>
          <p:cNvSpPr>
            <a:spLocks noGrp="1"/>
          </p:cNvSpPr>
          <p:nvPr>
            <p:ph type="dt" sz="half" idx="2"/>
          </p:nvPr>
        </p:nvSpPr>
        <p:spPr>
          <a:xfrm>
            <a:off x="0" y="0"/>
            <a:ext cx="0" cy="0"/>
          </a:xfrm>
        </p:spPr>
        <p:txBody>
          <a:bodyPr/>
          <a:lstStyle>
            <a:lvl1pPr eaLnBrk="1" hangingPunct="1">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796FC6BE-62FC-4372-8C86-571616D77439}" type="datetimeFigureOut">
              <a:rPr kumimoji="0" lang="en-US" sz="18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rPr>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t>7/10/2021</a:t>
            </a:fld>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3" name="Footer Placeholder 2"/>
          <p:cNvSpPr>
            <a:spLocks noGrp="1"/>
          </p:cNvSpPr>
          <p:nvPr>
            <p:ph type="ftr" sz="quarter" idx="3"/>
          </p:nvPr>
        </p:nvSpPr>
        <p:spPr>
          <a:xfrm>
            <a:off x="0" y="0"/>
            <a:ext cx="0" cy="0"/>
          </a:xfrm>
        </p:spPr>
        <p:txBody>
          <a:bodyPr/>
          <a:lstStyle>
            <a:lvl1pPr eaLnBrk="1" hangingPunct="1">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4" name="Slide Number Placeholder 4"/>
          <p:cNvSpPr>
            <a:spLocks noGrp="1"/>
          </p:cNvSpPr>
          <p:nvPr>
            <p:ph type="sldNum" sz="quarter" idx="4"/>
          </p:nvPr>
        </p:nvSpPr>
        <p:spPr>
          <a:xfrm>
            <a:off x="0" y="0"/>
            <a:ext cx="0" cy="0"/>
          </a:xfrm>
        </p:spPr>
        <p:txBody>
          <a:bodyPr/>
          <a:lstStyle>
            <a:lvl1pPr eaLnBrk="1" hangingPunct="1">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D76D8C4-F0F5-49F5-A76F-E38D83D224AF}" type="slidenum">
              <a:rPr kumimoji="0" lang="en-US" sz="18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rPr>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t>‹#›</a:t>
            </a:fld>
            <a:endPar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3673064535"/>
      </p:ext>
    </p:extLst>
  </p:cSld>
  <p:clrMapOvr>
    <a:masterClrMapping/>
  </p:clrMapOvr>
  <p:transition spd="slow" advTm="3000">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F10855C-C9CE-404D-9516-02768B0B9445}" type="datetimeFigureOut">
              <a:rPr lang="zh-CN" altLang="en-US" smtClean="0"/>
              <a:pPr/>
              <a:t>2021/7/10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C860A2B-FFB5-4C27-AAF9-3D9798C812F8}" type="slidenum">
              <a:rPr lang="zh-CN" altLang="en-US" smtClean="0"/>
              <a:pPr/>
              <a:t>‹#›</a:t>
            </a:fld>
            <a:endParaRPr lang="zh-CN" altLang="en-US"/>
          </a:p>
        </p:txBody>
      </p:sp>
    </p:spTree>
    <p:extLst>
      <p:ext uri="{BB962C8B-B14F-4D97-AF65-F5344CB8AC3E}">
        <p14:creationId xmlns:p14="http://schemas.microsoft.com/office/powerpoint/2010/main" val="352293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标题幻灯片">
    <p:bg>
      <p:bgPr>
        <a:solidFill>
          <a:schemeClr val="bg1"/>
        </a:solidFill>
        <a:effectLst/>
      </p:bgPr>
    </p:bg>
    <p:spTree>
      <p:nvGrpSpPr>
        <p:cNvPr id="1" name=""/>
        <p:cNvGrpSpPr/>
        <p:nvPr/>
      </p:nvGrpSpPr>
      <p:grpSpPr>
        <a:xfrm>
          <a:off x="0" y="0"/>
          <a:ext cx="0" cy="0"/>
          <a:chOff x="0" y="0"/>
          <a:chExt cx="0" cy="0"/>
        </a:xfrm>
      </p:grpSpPr>
      <p:sp>
        <p:nvSpPr>
          <p:cNvPr id="9" name="日期占位符 3"/>
          <p:cNvSpPr>
            <a:spLocks noGrp="1"/>
          </p:cNvSpPr>
          <p:nvPr>
            <p:ph type="dt" sz="half" idx="2"/>
          </p:nvPr>
        </p:nvSpPr>
        <p:spPr>
          <a:xfrm>
            <a:off x="609962" y="6356933"/>
            <a:ext cx="2845283" cy="364282"/>
          </a:xfrm>
          <a:prstGeom prst="rect">
            <a:avLst/>
          </a:prstGeom>
        </p:spPr>
        <p:txBody>
          <a:bodyPr vert="horz" wrap="square" lIns="104306" tIns="52153" rIns="104306" bIns="52153" numCol="1" anchor="ctr" anchorCtr="0" compatLnSpc="1"/>
          <a:lstStyle>
            <a:lvl1pPr>
              <a:defRPr/>
            </a:lvl1pPr>
          </a:lstStyle>
          <a:p>
            <a:pPr defTabSz="945702">
              <a:defRPr/>
            </a:pPr>
            <a:endParaRPr lang="en-US" altLang="zh-CN" dirty="0">
              <a:latin typeface="Calibri" panose="020F0502020204030204" pitchFamily="34" charset="0"/>
              <a:ea typeface="宋体" panose="02010600030101010101" pitchFamily="2" charset="-122"/>
            </a:endParaRPr>
          </a:p>
        </p:txBody>
      </p:sp>
      <p:sp>
        <p:nvSpPr>
          <p:cNvPr id="10" name="页脚占位符 4"/>
          <p:cNvSpPr>
            <a:spLocks noGrp="1"/>
          </p:cNvSpPr>
          <p:nvPr>
            <p:ph type="ftr" sz="quarter" idx="3"/>
          </p:nvPr>
        </p:nvSpPr>
        <p:spPr>
          <a:xfrm>
            <a:off x="4164757" y="6356933"/>
            <a:ext cx="3862489" cy="364282"/>
          </a:xfrm>
          <a:prstGeom prst="rect">
            <a:avLst/>
          </a:prstGeom>
        </p:spPr>
        <p:txBody>
          <a:bodyPr vert="horz" wrap="square" lIns="104306" tIns="52153" rIns="104306" bIns="52153" numCol="1" anchor="ctr" anchorCtr="0" compatLnSpc="1"/>
          <a:lstStyle>
            <a:lvl1pPr>
              <a:defRPr/>
            </a:lvl1pPr>
          </a:lstStyle>
          <a:p>
            <a:pPr defTabSz="945702">
              <a:defRPr/>
            </a:pPr>
            <a:endParaRPr lang="zh-CN" altLang="en-US">
              <a:latin typeface="Calibri" panose="020F0502020204030204" pitchFamily="34" charset="0"/>
              <a:ea typeface="宋体" panose="02010600030101010101" pitchFamily="2" charset="-122"/>
            </a:endParaRPr>
          </a:p>
        </p:txBody>
      </p:sp>
      <p:sp>
        <p:nvSpPr>
          <p:cNvPr id="11" name="灯片编号占位符 5"/>
          <p:cNvSpPr>
            <a:spLocks noGrp="1"/>
          </p:cNvSpPr>
          <p:nvPr>
            <p:ph type="sldNum" sz="quarter" idx="4"/>
          </p:nvPr>
        </p:nvSpPr>
        <p:spPr>
          <a:xfrm>
            <a:off x="8736756" y="6356933"/>
            <a:ext cx="2845283" cy="364282"/>
          </a:xfrm>
          <a:prstGeom prst="rect">
            <a:avLst/>
          </a:prstGeom>
        </p:spPr>
        <p:txBody>
          <a:bodyPr vert="horz" wrap="square" lIns="104306" tIns="52153" rIns="104306" bIns="52153" numCol="1" anchor="ctr" anchorCtr="0" compatLnSpc="1"/>
          <a:lstStyle/>
          <a:p>
            <a:pPr algn="r" eaLnBrk="1" hangingPunct="1"/>
            <a:fld id="{9A0DB2DC-4C9A-4742-B13C-FB6460FD3503}" type="slidenum">
              <a:rPr lang="zh-CN" altLang="en-US" sz="1270" dirty="0">
                <a:solidFill>
                  <a:srgbClr val="898989"/>
                </a:solidFill>
                <a:latin typeface="Calibri" panose="020F0502020204030204" pitchFamily="34" charset="0"/>
              </a:rPr>
              <a:pPr algn="r" eaLnBrk="1" hangingPunct="1"/>
              <a:t>‹#›</a:t>
            </a:fld>
            <a:endParaRPr lang="zh-CN" altLang="en-US" sz="127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2339754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Lst>
  <p:transition spd="slow" advTm="3000">
    <p:split orient="vert"/>
  </p:transition>
  <p:hf sldNum="0" hdr="0" ftr="0" dt="0"/>
  <p:txStyles>
    <p:titleStyle>
      <a:lvl1pPr algn="l" defTabSz="913130" rtl="0" eaLnBrk="0" fontAlgn="base" hangingPunct="0">
        <a:lnSpc>
          <a:spcPct val="90000"/>
        </a:lnSpc>
        <a:spcBef>
          <a:spcPct val="0"/>
        </a:spcBef>
        <a:spcAft>
          <a:spcPct val="0"/>
        </a:spcAft>
        <a:defRPr sz="4400" kern="1200">
          <a:solidFill>
            <a:schemeClr val="tx1"/>
          </a:solidFill>
          <a:latin typeface="+mj-lt"/>
          <a:ea typeface="微软雅黑" panose="020B0503020204020204" pitchFamily="34" charset="-122"/>
          <a:cs typeface="+mj-cs"/>
        </a:defRPr>
      </a:lvl1pPr>
      <a:lvl2pPr algn="l" defTabSz="913130"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2pPr>
      <a:lvl3pPr algn="l" defTabSz="913130"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3pPr>
      <a:lvl4pPr algn="l" defTabSz="913130"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4pPr>
      <a:lvl5pPr algn="l" defTabSz="913130"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5pPr>
      <a:lvl6pPr marL="457200" algn="l" defTabSz="912495"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6pPr>
      <a:lvl7pPr marL="914400" algn="l" defTabSz="912495"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7pPr>
      <a:lvl8pPr marL="1371600" algn="l" defTabSz="912495"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8pPr>
      <a:lvl9pPr marL="1828800" algn="l" defTabSz="912495"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9pPr>
    </p:titleStyle>
    <p:bodyStyle>
      <a:lvl1pPr marL="227330" indent="-227330" algn="l" defTabSz="913130"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4530" indent="-227330" algn="l" defTabSz="913130"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1730" indent="-227330" algn="l" defTabSz="913130"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598930" indent="-227330" algn="l" defTabSz="913130"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4pPr>
      <a:lvl5pPr marL="2056130" indent="-227330" algn="l" defTabSz="913130"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notesSlide" Target="../notesSlides/notesSlide6.xml"/><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 Id="rId14"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5.xml"/><Relationship Id="rId5" Type="http://schemas.openxmlformats.org/officeDocument/2006/relationships/image" Target="../media/image9.jp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 Id="rId5" Type="http://schemas.openxmlformats.org/officeDocument/2006/relationships/chart" Target="../charts/chart4.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íṣḻïḓe"/>
          <p:cNvSpPr txBox="1"/>
          <p:nvPr/>
        </p:nvSpPr>
        <p:spPr>
          <a:xfrm>
            <a:off x="932179" y="3913043"/>
            <a:ext cx="5417185" cy="715645"/>
          </a:xfrm>
          <a:prstGeom prst="rect">
            <a:avLst/>
          </a:prstGeom>
          <a:noFill/>
          <a:ln w="9525">
            <a:noFill/>
          </a:ln>
        </p:spPr>
        <p:txBody>
          <a:bodyPr anchor="ctr"/>
          <a:lstStyle/>
          <a:p>
            <a:pPr defTabSz="913130" eaLnBrk="1" hangingPunct="1">
              <a:buSzPct val="25000"/>
            </a:pPr>
            <a:r>
              <a:rPr lang="zh-CN" altLang="en-US" sz="2400" b="1" dirty="0">
                <a:solidFill>
                  <a:srgbClr val="2F99BF"/>
                </a:solidFill>
                <a:latin typeface="+mn-ea"/>
                <a:ea typeface="+mn-ea"/>
              </a:rPr>
              <a:t>昆山亚香香料股份有限公司路演推介</a:t>
            </a:r>
          </a:p>
        </p:txBody>
      </p:sp>
      <p:sp>
        <p:nvSpPr>
          <p:cNvPr id="7173" name="文本框 20"/>
          <p:cNvSpPr txBox="1"/>
          <p:nvPr/>
        </p:nvSpPr>
        <p:spPr>
          <a:xfrm>
            <a:off x="766445" y="4753306"/>
            <a:ext cx="4024629" cy="400110"/>
          </a:xfrm>
          <a:prstGeom prst="rect">
            <a:avLst/>
          </a:prstGeom>
          <a:noFill/>
          <a:ln w="9525">
            <a:noFill/>
          </a:ln>
        </p:spPr>
        <p:txBody>
          <a:bodyPr wrap="square">
            <a:spAutoFit/>
          </a:bodyPr>
          <a:lstStyle/>
          <a:p>
            <a:pPr eaLnBrk="1" hangingPunct="1">
              <a:buFont typeface="Arial" panose="020B0604020202020204" pitchFamily="34" charset="0"/>
            </a:pPr>
            <a:r>
              <a:rPr lang="en-US" altLang="zh-CN" sz="2000" dirty="0">
                <a:solidFill>
                  <a:schemeClr val="tx2">
                    <a:lumMod val="75000"/>
                  </a:schemeClr>
                </a:solidFill>
                <a:latin typeface="+mn-ea"/>
                <a:ea typeface="+mn-ea"/>
              </a:rPr>
              <a:t>  Roadshow Promotion</a:t>
            </a:r>
            <a:endParaRPr lang="zh-CN" altLang="en-US" sz="2000" dirty="0">
              <a:solidFill>
                <a:schemeClr val="tx2">
                  <a:lumMod val="75000"/>
                </a:schemeClr>
              </a:solidFill>
              <a:latin typeface="+mn-ea"/>
              <a:ea typeface="+mn-ea"/>
            </a:endParaRPr>
          </a:p>
        </p:txBody>
      </p:sp>
      <p:cxnSp>
        <p:nvCxnSpPr>
          <p:cNvPr id="22" name="直接连接符 21"/>
          <p:cNvCxnSpPr/>
          <p:nvPr/>
        </p:nvCxnSpPr>
        <p:spPr>
          <a:xfrm flipV="1">
            <a:off x="1022350" y="4648200"/>
            <a:ext cx="5236845" cy="31750"/>
          </a:xfrm>
          <a:prstGeom prst="line">
            <a:avLst/>
          </a:prstGeom>
          <a:ln>
            <a:solidFill>
              <a:srgbClr val="2F99BF"/>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999173" y="6312535"/>
            <a:ext cx="4832350" cy="0"/>
          </a:xfrm>
          <a:prstGeom prst="line">
            <a:avLst/>
          </a:prstGeom>
          <a:ln>
            <a:solidFill>
              <a:srgbClr val="2F99BF"/>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999173" y="5090795"/>
            <a:ext cx="6096000" cy="1834861"/>
          </a:xfrm>
          <a:prstGeom prst="rect">
            <a:avLst/>
          </a:prstGeom>
        </p:spPr>
        <p:txBody>
          <a:bodyPr>
            <a:spAutoFit/>
          </a:bodyPr>
          <a:lstStyle/>
          <a:p>
            <a:pPr>
              <a:lnSpc>
                <a:spcPct val="150000"/>
              </a:lnSpc>
              <a:spcAft>
                <a:spcPts val="600"/>
              </a:spcAft>
            </a:pPr>
            <a:r>
              <a:rPr lang="en-US" altLang="zh-CN" sz="1000" dirty="0">
                <a:solidFill>
                  <a:schemeClr val="tx2">
                    <a:lumMod val="75000"/>
                  </a:schemeClr>
                </a:solidFill>
                <a:latin typeface="+mn-ea"/>
                <a:ea typeface="+mn-ea"/>
                <a:cs typeface="+mn-ea"/>
              </a:rPr>
              <a:t>Kunshan Asia Aroma Corp., Ltd.</a:t>
            </a:r>
            <a:endParaRPr lang="zh-CN" altLang="zh-CN" sz="1000" dirty="0">
              <a:solidFill>
                <a:schemeClr val="tx2">
                  <a:lumMod val="75000"/>
                </a:schemeClr>
              </a:solidFill>
              <a:latin typeface="+mn-ea"/>
              <a:ea typeface="+mn-ea"/>
              <a:cs typeface="+mn-ea"/>
            </a:endParaRPr>
          </a:p>
          <a:p>
            <a:pPr marR="0" lvl="0">
              <a:lnSpc>
                <a:spcPct val="150000"/>
              </a:lnSpc>
              <a:spcAft>
                <a:spcPts val="600"/>
              </a:spcAft>
              <a:buClrTx/>
              <a:buSzTx/>
              <a:defRPr/>
            </a:pPr>
            <a:r>
              <a:rPr lang="zh-CN" altLang="en-US" sz="1000" dirty="0">
                <a:solidFill>
                  <a:schemeClr val="tx2">
                    <a:lumMod val="75000"/>
                  </a:schemeClr>
                </a:solidFill>
                <a:latin typeface="+mn-ea"/>
                <a:ea typeface="+mn-ea"/>
                <a:cs typeface="+mn-ea"/>
              </a:rPr>
              <a:t>昆山千灯镇汶浦中路</a:t>
            </a:r>
            <a:r>
              <a:rPr lang="en-US" altLang="zh-CN" sz="1000" dirty="0">
                <a:solidFill>
                  <a:schemeClr val="tx2">
                    <a:lumMod val="75000"/>
                  </a:schemeClr>
                </a:solidFill>
                <a:latin typeface="+mn-ea"/>
                <a:ea typeface="+mn-ea"/>
                <a:cs typeface="+mn-ea"/>
              </a:rPr>
              <a:t>269</a:t>
            </a:r>
            <a:r>
              <a:rPr lang="zh-CN" altLang="en-US" sz="1000" dirty="0">
                <a:solidFill>
                  <a:schemeClr val="tx2">
                    <a:lumMod val="75000"/>
                  </a:schemeClr>
                </a:solidFill>
                <a:latin typeface="+mn-ea"/>
                <a:ea typeface="+mn-ea"/>
                <a:cs typeface="+mn-ea"/>
              </a:rPr>
              <a:t>号</a:t>
            </a:r>
            <a:endParaRPr lang="en-US" altLang="zh-CN" sz="1000" dirty="0">
              <a:solidFill>
                <a:schemeClr val="tx2">
                  <a:lumMod val="75000"/>
                </a:schemeClr>
              </a:solidFill>
              <a:latin typeface="+mn-ea"/>
              <a:ea typeface="+mn-ea"/>
              <a:cs typeface="+mn-ea"/>
            </a:endParaRPr>
          </a:p>
          <a:p>
            <a:pPr>
              <a:lnSpc>
                <a:spcPct val="150000"/>
              </a:lnSpc>
              <a:spcAft>
                <a:spcPts val="600"/>
              </a:spcAft>
              <a:defRPr/>
            </a:pPr>
            <a:r>
              <a:rPr lang="x-none" altLang="zh-CN" sz="1000" dirty="0">
                <a:solidFill>
                  <a:schemeClr val="tx2">
                    <a:lumMod val="75000"/>
                  </a:schemeClr>
                </a:solidFill>
                <a:latin typeface="+mn-ea"/>
                <a:ea typeface="+mn-ea"/>
                <a:cs typeface="+mn-ea"/>
              </a:rPr>
              <a:t>联系电话：051</a:t>
            </a:r>
            <a:r>
              <a:rPr lang="en-US" altLang="zh-CN" sz="1000" dirty="0">
                <a:solidFill>
                  <a:schemeClr val="tx2">
                    <a:lumMod val="75000"/>
                  </a:schemeClr>
                </a:solidFill>
                <a:latin typeface="+mn-ea"/>
                <a:ea typeface="+mn-ea"/>
                <a:cs typeface="+mn-ea"/>
              </a:rPr>
              <a:t>2</a:t>
            </a:r>
            <a:r>
              <a:rPr lang="x-none" altLang="zh-CN" sz="1000" dirty="0">
                <a:solidFill>
                  <a:schemeClr val="tx2">
                    <a:lumMod val="75000"/>
                  </a:schemeClr>
                </a:solidFill>
                <a:latin typeface="+mn-ea"/>
                <a:ea typeface="+mn-ea"/>
                <a:cs typeface="+mn-ea"/>
              </a:rPr>
              <a:t>-</a:t>
            </a:r>
            <a:r>
              <a:rPr lang="en-US" altLang="zh-CN" sz="1000" dirty="0">
                <a:solidFill>
                  <a:schemeClr val="tx2">
                    <a:lumMod val="75000"/>
                  </a:schemeClr>
                </a:solidFill>
                <a:latin typeface="+mn-ea"/>
                <a:ea typeface="+mn-ea"/>
                <a:cs typeface="+mn-ea"/>
              </a:rPr>
              <a:t>82620630</a:t>
            </a:r>
            <a:endParaRPr lang="zh-CN" altLang="zh-CN" sz="1000" dirty="0">
              <a:solidFill>
                <a:schemeClr val="tx2">
                  <a:lumMod val="75000"/>
                </a:schemeClr>
              </a:solidFill>
              <a:latin typeface="+mn-ea"/>
              <a:ea typeface="+mn-ea"/>
              <a:cs typeface="+mn-ea"/>
            </a:endParaRPr>
          </a:p>
          <a:p>
            <a:pPr>
              <a:lnSpc>
                <a:spcPct val="150000"/>
              </a:lnSpc>
              <a:spcAft>
                <a:spcPts val="600"/>
              </a:spcAft>
              <a:defRPr/>
            </a:pPr>
            <a:r>
              <a:rPr lang="x-none" altLang="zh-CN" sz="1000" dirty="0">
                <a:solidFill>
                  <a:schemeClr val="tx2">
                    <a:lumMod val="75000"/>
                  </a:schemeClr>
                </a:solidFill>
                <a:latin typeface="+mn-ea"/>
                <a:ea typeface="+mn-ea"/>
                <a:cs typeface="+mn-ea"/>
              </a:rPr>
              <a:t>传    真：051</a:t>
            </a:r>
            <a:r>
              <a:rPr lang="en-US" altLang="zh-CN" sz="1000" dirty="0">
                <a:solidFill>
                  <a:schemeClr val="tx2">
                    <a:lumMod val="75000"/>
                  </a:schemeClr>
                </a:solidFill>
                <a:latin typeface="+mn-ea"/>
                <a:ea typeface="+mn-ea"/>
                <a:cs typeface="+mn-ea"/>
              </a:rPr>
              <a:t>2</a:t>
            </a:r>
            <a:r>
              <a:rPr lang="x-none" altLang="zh-CN" sz="1000" dirty="0">
                <a:solidFill>
                  <a:schemeClr val="tx2">
                    <a:lumMod val="75000"/>
                  </a:schemeClr>
                </a:solidFill>
                <a:latin typeface="+mn-ea"/>
                <a:ea typeface="+mn-ea"/>
                <a:cs typeface="+mn-ea"/>
              </a:rPr>
              <a:t>-</a:t>
            </a:r>
            <a:r>
              <a:rPr lang="en-US" altLang="zh-CN" sz="1000" dirty="0">
                <a:solidFill>
                  <a:schemeClr val="tx2">
                    <a:lumMod val="75000"/>
                  </a:schemeClr>
                </a:solidFill>
                <a:latin typeface="+mn-ea"/>
                <a:ea typeface="+mn-ea"/>
                <a:cs typeface="+mn-ea"/>
              </a:rPr>
              <a:t>57801582</a:t>
            </a:r>
            <a:endParaRPr lang="zh-CN" altLang="zh-CN" sz="1000" dirty="0">
              <a:solidFill>
                <a:schemeClr val="tx2">
                  <a:lumMod val="75000"/>
                </a:schemeClr>
              </a:solidFill>
              <a:latin typeface="+mn-ea"/>
              <a:ea typeface="+mn-ea"/>
              <a:cs typeface="+mn-ea"/>
            </a:endParaRPr>
          </a:p>
          <a:p>
            <a:pPr>
              <a:lnSpc>
                <a:spcPct val="150000"/>
              </a:lnSpc>
              <a:spcAft>
                <a:spcPts val="600"/>
              </a:spcAft>
              <a:defRPr/>
            </a:pPr>
            <a:r>
              <a:rPr lang="x-none" altLang="zh-CN" sz="1000" dirty="0">
                <a:solidFill>
                  <a:schemeClr val="tx2">
                    <a:lumMod val="75000"/>
                  </a:schemeClr>
                </a:solidFill>
                <a:latin typeface="+mn-ea"/>
                <a:ea typeface="+mn-ea"/>
                <a:cs typeface="+mn-ea"/>
              </a:rPr>
              <a:t>互联网网址：http://www.</a:t>
            </a:r>
            <a:r>
              <a:rPr lang="en-US" altLang="zh-CN" sz="1000" dirty="0" err="1">
                <a:solidFill>
                  <a:schemeClr val="tx2">
                    <a:lumMod val="75000"/>
                  </a:schemeClr>
                </a:solidFill>
                <a:latin typeface="+mn-ea"/>
                <a:ea typeface="+mn-ea"/>
                <a:cs typeface="+mn-ea"/>
              </a:rPr>
              <a:t>asiaaroma</a:t>
            </a:r>
            <a:r>
              <a:rPr lang="x-none" altLang="zh-CN" sz="1000" dirty="0">
                <a:solidFill>
                  <a:schemeClr val="tx2">
                    <a:lumMod val="75000"/>
                  </a:schemeClr>
                </a:solidFill>
                <a:latin typeface="+mn-ea"/>
                <a:ea typeface="+mn-ea"/>
                <a:cs typeface="+mn-ea"/>
              </a:rPr>
              <a:t>.com/</a:t>
            </a:r>
            <a:endParaRPr lang="zh-CN" altLang="zh-CN" sz="1000" dirty="0">
              <a:solidFill>
                <a:schemeClr val="tx2">
                  <a:lumMod val="75000"/>
                </a:schemeClr>
              </a:solidFill>
              <a:latin typeface="+mn-ea"/>
              <a:ea typeface="+mn-ea"/>
              <a:cs typeface="+mn-ea"/>
            </a:endParaRPr>
          </a:p>
          <a:p>
            <a:pPr marR="0" lvl="0">
              <a:lnSpc>
                <a:spcPct val="150000"/>
              </a:lnSpc>
              <a:spcAft>
                <a:spcPts val="600"/>
              </a:spcAft>
              <a:buClrTx/>
              <a:buSzTx/>
              <a:defRPr/>
            </a:pPr>
            <a:endParaRPr lang="zh-CN" altLang="en-US" sz="1000" dirty="0">
              <a:solidFill>
                <a:schemeClr val="tx2">
                  <a:lumMod val="75000"/>
                </a:schemeClr>
              </a:solidFill>
              <a:latin typeface="+mn-ea"/>
              <a:ea typeface="+mn-ea"/>
              <a:cs typeface="+mn-ea"/>
            </a:endParaRPr>
          </a:p>
        </p:txBody>
      </p:sp>
      <p:pic>
        <p:nvPicPr>
          <p:cNvPr id="1026" name="图片 8">
            <a:extLst>
              <a:ext uri="{FF2B5EF4-FFF2-40B4-BE49-F238E27FC236}">
                <a16:creationId xmlns:a16="http://schemas.microsoft.com/office/drawing/2014/main" id="{F3747652-85FF-4716-91AD-60BB4512E42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12853" y="4362755"/>
            <a:ext cx="3077527" cy="57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3">
            <a:extLst>
              <a:ext uri="{FF2B5EF4-FFF2-40B4-BE49-F238E27FC236}">
                <a16:creationId xmlns:a16="http://schemas.microsoft.com/office/drawing/2014/main" id="{BDD5C088-25BC-494F-9DD0-5BCCDCEDC94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a:xfrm>
            <a:off x="3966436" y="64617"/>
            <a:ext cx="4585518" cy="4055803"/>
          </a:xfrm>
          <a:prstGeom prst="rect">
            <a:avLst/>
          </a:prstGeom>
          <a:noFill/>
          <a:ln>
            <a:noFill/>
          </a:ln>
        </p:spPr>
      </p:pic>
      <p:pic>
        <p:nvPicPr>
          <p:cNvPr id="4" name="图片 3">
            <a:extLst>
              <a:ext uri="{FF2B5EF4-FFF2-40B4-BE49-F238E27FC236}">
                <a16:creationId xmlns:a16="http://schemas.microsoft.com/office/drawing/2014/main" id="{6D76AA0D-FC2D-4DCE-96D5-2AD3C60A1AA2}"/>
              </a:ext>
            </a:extLst>
          </p:cNvPr>
          <p:cNvPicPr>
            <a:picLocks noChangeAspect="1"/>
          </p:cNvPicPr>
          <p:nvPr/>
        </p:nvPicPr>
        <p:blipFill>
          <a:blip r:embed="rId4"/>
          <a:stretch>
            <a:fillRect/>
          </a:stretch>
        </p:blipFill>
        <p:spPr>
          <a:xfrm>
            <a:off x="7609086" y="5175979"/>
            <a:ext cx="2520875" cy="1094169"/>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2" descr="https://66.media.tumblr.com/9c08b61eb8f410051aa8c74b36cb88da/5d41fb12f8210e63-e0/s1280x1920/d80680e8b9c6ff47ffd90c7c05c7144841c673f2.jpg#https://66.media.tumblr.com/9c08b61eb8f410051aa8c74b36cb88da/5d41fb12f8210e63-e0/s500x750/92fa55cfe7af1a07ac7bd78954435f339f8d0444.jpg"/>
          <p:cNvSpPr>
            <a:spLocks noChangeAspect="1"/>
          </p:cNvSpPr>
          <p:nvPr/>
        </p:nvSpPr>
        <p:spPr>
          <a:xfrm>
            <a:off x="63500" y="-136525"/>
            <a:ext cx="304800" cy="304800"/>
          </a:xfrm>
          <a:prstGeom prst="rect">
            <a:avLst/>
          </a:prstGeom>
          <a:noFill/>
          <a:ln w="9525">
            <a:noFill/>
          </a:ln>
        </p:spPr>
        <p:txBody>
          <a:bodyPr/>
          <a:lstStyle/>
          <a:p>
            <a:pPr eaLnBrk="1" hangingPunct="1">
              <a:buFont typeface="Arial" panose="020B0604020202020204" pitchFamily="34" charset="0"/>
            </a:pPr>
            <a:endParaRPr lang="zh-CN" altLang="en-US" dirty="0">
              <a:latin typeface="Arial" panose="020B0604020202020204" pitchFamily="34" charset="0"/>
            </a:endParaRPr>
          </a:p>
        </p:txBody>
      </p:sp>
      <p:sp>
        <p:nvSpPr>
          <p:cNvPr id="12298" name="文本框 26"/>
          <p:cNvSpPr txBox="1"/>
          <p:nvPr/>
        </p:nvSpPr>
        <p:spPr>
          <a:xfrm>
            <a:off x="4857612" y="-11797"/>
            <a:ext cx="2899641" cy="400110"/>
          </a:xfrm>
          <a:prstGeom prst="rect">
            <a:avLst/>
          </a:prstGeom>
          <a:noFill/>
          <a:ln w="9525">
            <a:noFill/>
          </a:ln>
        </p:spPr>
        <p:txBody>
          <a:bodyPr wrap="none">
            <a:spAutoFit/>
          </a:bodyPr>
          <a:lstStyle/>
          <a:p>
            <a:pPr algn="ctr" eaLnBrk="1" hangingPunct="1">
              <a:buFont typeface="Arial" panose="020B0604020202020204" pitchFamily="34" charset="0"/>
            </a:pPr>
            <a:r>
              <a:rPr lang="en-US" altLang="zh-CN" b="1" dirty="0">
                <a:solidFill>
                  <a:srgbClr val="3FABD1"/>
                </a:solidFill>
                <a:latin typeface="+mn-ea"/>
                <a:ea typeface="+mn-ea"/>
              </a:rPr>
              <a:t>PRODUCT  </a:t>
            </a:r>
            <a:r>
              <a:rPr lang="en-US" altLang="zh-CN" sz="2000" b="1" dirty="0">
                <a:solidFill>
                  <a:srgbClr val="3FABD1"/>
                </a:solidFill>
                <a:latin typeface="+mn-ea"/>
                <a:ea typeface="+mn-ea"/>
              </a:rPr>
              <a:t>OVERVIEW</a:t>
            </a:r>
            <a:endParaRPr lang="zh-CN" altLang="zh-CN" b="1" dirty="0">
              <a:solidFill>
                <a:srgbClr val="3FABD1"/>
              </a:solidFill>
              <a:latin typeface="+mn-ea"/>
              <a:ea typeface="+mn-ea"/>
            </a:endParaRPr>
          </a:p>
        </p:txBody>
      </p:sp>
      <p:sp>
        <p:nvSpPr>
          <p:cNvPr id="27" name="文本框 26"/>
          <p:cNvSpPr txBox="1">
            <a:spLocks noChangeArrowheads="1"/>
          </p:cNvSpPr>
          <p:nvPr/>
        </p:nvSpPr>
        <p:spPr bwMode="auto">
          <a:xfrm>
            <a:off x="5120239" y="344433"/>
            <a:ext cx="22365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2000" dirty="0">
                <a:latin typeface="微软雅黑" panose="020B0503020204020204" pitchFamily="34" charset="-122"/>
              </a:rPr>
              <a:t>公司主要产品情况</a:t>
            </a:r>
            <a:endParaRPr kumimoji="0" lang="zh-CN" altLang="zh-CN" sz="2000" b="0" i="0" u="none" strike="noStrike" kern="1200" cap="none" spc="0" normalizeH="0" baseline="0" noProof="0" dirty="0">
              <a:ln>
                <a:noFill/>
              </a:ln>
              <a:effectLst/>
              <a:uLnTx/>
              <a:uFillTx/>
              <a:latin typeface="微软雅黑" panose="020B0503020204020204" pitchFamily="34" charset="-122"/>
            </a:endParaRPr>
          </a:p>
        </p:txBody>
      </p:sp>
      <p:sp>
        <p:nvSpPr>
          <p:cNvPr id="3" name="文本框 1">
            <a:extLst>
              <a:ext uri="{FF2B5EF4-FFF2-40B4-BE49-F238E27FC236}">
                <a16:creationId xmlns:a16="http://schemas.microsoft.com/office/drawing/2014/main" id="{6A859FBF-2949-4100-ADCB-DC0E15B47266}"/>
              </a:ext>
            </a:extLst>
          </p:cNvPr>
          <p:cNvSpPr txBox="1"/>
          <p:nvPr/>
        </p:nvSpPr>
        <p:spPr>
          <a:xfrm>
            <a:off x="2665588" y="816271"/>
            <a:ext cx="6719673" cy="307777"/>
          </a:xfrm>
          <a:prstGeom prst="rect">
            <a:avLst/>
          </a:prstGeom>
          <a:noFill/>
          <a:ln w="9525">
            <a:noFill/>
          </a:ln>
        </p:spPr>
        <p:txBody>
          <a:bodyPr wrap="square">
            <a:spAutoFit/>
          </a:bodyPr>
          <a:lstStyle/>
          <a:p>
            <a:pPr algn="dist" eaLnBrk="1" hangingPunct="1">
              <a:buFont typeface="Arial" panose="020B0604020202020204" pitchFamily="34" charset="0"/>
            </a:pPr>
            <a:r>
              <a:rPr lang="zh-CN" altLang="en-US" sz="1400" dirty="0">
                <a:solidFill>
                  <a:schemeClr val="tx2">
                    <a:lumMod val="75000"/>
                  </a:schemeClr>
                </a:solidFill>
                <a:latin typeface="微软雅黑" panose="020B0503020204020204" pitchFamily="34" charset="-122"/>
              </a:rPr>
              <a:t>天然香料</a:t>
            </a:r>
            <a:r>
              <a:rPr lang="en-US" altLang="zh-CN" sz="1400" dirty="0">
                <a:solidFill>
                  <a:schemeClr val="tx2">
                    <a:lumMod val="75000"/>
                  </a:schemeClr>
                </a:solidFill>
                <a:latin typeface="微软雅黑" panose="020B0503020204020204" pitchFamily="34" charset="-122"/>
              </a:rPr>
              <a:t>-</a:t>
            </a:r>
            <a:r>
              <a:rPr lang="zh-CN" altLang="en-US" sz="1400" dirty="0">
                <a:solidFill>
                  <a:schemeClr val="tx2">
                    <a:lumMod val="75000"/>
                  </a:schemeClr>
                </a:solidFill>
                <a:latin typeface="微软雅黑" panose="020B0503020204020204" pitchFamily="34" charset="-122"/>
              </a:rPr>
              <a:t>香兰素</a:t>
            </a:r>
            <a:r>
              <a:rPr lang="en-US" altLang="zh-CN" sz="1400" dirty="0">
                <a:solidFill>
                  <a:schemeClr val="tx2">
                    <a:lumMod val="75000"/>
                  </a:schemeClr>
                </a:solidFill>
                <a:latin typeface="微软雅黑" panose="020B0503020204020204" pitchFamily="34" charset="-122"/>
              </a:rPr>
              <a:t>|</a:t>
            </a:r>
            <a:r>
              <a:rPr lang="zh-CN" altLang="en-US" sz="1400" dirty="0">
                <a:solidFill>
                  <a:schemeClr val="tx2">
                    <a:lumMod val="75000"/>
                  </a:schemeClr>
                </a:solidFill>
                <a:latin typeface="微软雅黑" panose="020B0503020204020204" pitchFamily="34" charset="-122"/>
              </a:rPr>
              <a:t>合成香料</a:t>
            </a:r>
            <a:r>
              <a:rPr lang="en-US" altLang="zh-CN" sz="1400" dirty="0">
                <a:solidFill>
                  <a:schemeClr val="tx2">
                    <a:lumMod val="75000"/>
                  </a:schemeClr>
                </a:solidFill>
                <a:latin typeface="微软雅黑" panose="020B0503020204020204" pitchFamily="34" charset="-122"/>
              </a:rPr>
              <a:t>- </a:t>
            </a:r>
            <a:r>
              <a:rPr lang="zh-CN" altLang="en-US" sz="1400" dirty="0">
                <a:solidFill>
                  <a:schemeClr val="tx2">
                    <a:lumMod val="75000"/>
                  </a:schemeClr>
                </a:solidFill>
                <a:latin typeface="微软雅黑" panose="020B0503020204020204" pitchFamily="34" charset="-122"/>
              </a:rPr>
              <a:t>女贞醛 </a:t>
            </a:r>
            <a:r>
              <a:rPr lang="en-US" altLang="zh-CN" sz="1400" dirty="0">
                <a:solidFill>
                  <a:schemeClr val="tx2">
                    <a:lumMod val="75000"/>
                  </a:schemeClr>
                </a:solidFill>
                <a:latin typeface="微软雅黑" panose="020B0503020204020204" pitchFamily="34" charset="-122"/>
              </a:rPr>
              <a:t>|</a:t>
            </a:r>
            <a:r>
              <a:rPr lang="zh-CN" altLang="en-US" sz="1400" dirty="0">
                <a:solidFill>
                  <a:schemeClr val="tx2">
                    <a:lumMod val="75000"/>
                  </a:schemeClr>
                </a:solidFill>
                <a:latin typeface="微软雅黑" panose="020B0503020204020204" pitchFamily="34" charset="-122"/>
              </a:rPr>
              <a:t>凉味剂</a:t>
            </a:r>
            <a:r>
              <a:rPr lang="en-US" altLang="zh-CN" sz="1400" dirty="0">
                <a:solidFill>
                  <a:schemeClr val="tx2">
                    <a:lumMod val="75000"/>
                  </a:schemeClr>
                </a:solidFill>
                <a:latin typeface="微软雅黑" panose="020B0503020204020204" pitchFamily="34" charset="-122"/>
              </a:rPr>
              <a:t>- WS-23</a:t>
            </a:r>
            <a:endParaRPr lang="zh-CN" altLang="en-US" sz="1400" dirty="0">
              <a:solidFill>
                <a:schemeClr val="tx2">
                  <a:lumMod val="75000"/>
                </a:schemeClr>
              </a:solidFill>
              <a:latin typeface="微软雅黑" panose="020B0503020204020204" pitchFamily="34" charset="-122"/>
            </a:endParaRPr>
          </a:p>
        </p:txBody>
      </p:sp>
      <p:sp>
        <p:nvSpPr>
          <p:cNvPr id="9" name="矩形 8">
            <a:extLst>
              <a:ext uri="{FF2B5EF4-FFF2-40B4-BE49-F238E27FC236}">
                <a16:creationId xmlns:a16="http://schemas.microsoft.com/office/drawing/2014/main" id="{34436DA0-BF73-4740-88B7-93C7428B254D}"/>
              </a:ext>
            </a:extLst>
          </p:cNvPr>
          <p:cNvSpPr/>
          <p:nvPr/>
        </p:nvSpPr>
        <p:spPr>
          <a:xfrm>
            <a:off x="1075490" y="5727963"/>
            <a:ext cx="2711450" cy="947738"/>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0" dirty="0">
                <a:ln>
                  <a:noFill/>
                </a:ln>
                <a:solidFill>
                  <a:schemeClr val="tx2">
                    <a:lumMod val="75000"/>
                  </a:schemeClr>
                </a:solidFill>
                <a:effectLst/>
                <a:uLnTx/>
                <a:uFillTx/>
                <a:latin typeface="+mn-lt"/>
                <a:ea typeface="+mn-ea"/>
                <a:cs typeface="+mn-cs"/>
              </a:rPr>
              <a:t>公司天然香料产品广泛应用于食品领域。其主要成分源于天然，相对于合成香料而言更符合现代绿色健康理念，其产品味道层次丰富；其产品也可用于调配日化消费产品。</a:t>
            </a:r>
          </a:p>
        </p:txBody>
      </p:sp>
      <p:sp>
        <p:nvSpPr>
          <p:cNvPr id="10" name="双括号 9">
            <a:extLst>
              <a:ext uri="{FF2B5EF4-FFF2-40B4-BE49-F238E27FC236}">
                <a16:creationId xmlns:a16="http://schemas.microsoft.com/office/drawing/2014/main" id="{7717A51C-2F47-46E3-B5FA-5BC2E6B8A0A1}"/>
              </a:ext>
            </a:extLst>
          </p:cNvPr>
          <p:cNvSpPr/>
          <p:nvPr/>
        </p:nvSpPr>
        <p:spPr>
          <a:xfrm>
            <a:off x="907894" y="5656726"/>
            <a:ext cx="3027285" cy="1130891"/>
          </a:xfrm>
          <a:prstGeom prst="bracketPair">
            <a:avLst>
              <a:gd name="adj" fmla="val 6462"/>
            </a:avLst>
          </a:prstGeom>
          <a:ln w="19050">
            <a:solidFill>
              <a:srgbClr val="B8A59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641A451D-E394-4880-9FF9-FF26615A40FB}"/>
              </a:ext>
            </a:extLst>
          </p:cNvPr>
          <p:cNvSpPr/>
          <p:nvPr/>
        </p:nvSpPr>
        <p:spPr>
          <a:xfrm>
            <a:off x="4648873" y="5720861"/>
            <a:ext cx="2711450" cy="947738"/>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1200" dirty="0">
                <a:solidFill>
                  <a:schemeClr val="tx2">
                    <a:lumMod val="75000"/>
                  </a:schemeClr>
                </a:solidFill>
              </a:rPr>
              <a:t>公司合成香料产品众多，其中产品之一女贞醛，可用于香精调香，与花香、木香和草香气息能很好调和在一起；可用于香水、古龙水，能调和柑橘、松木及木香；使用在香水、香皂香精中有新鲜想起</a:t>
            </a:r>
            <a:r>
              <a:rPr kumimoji="0" lang="zh-CN" altLang="en-US" sz="1200" b="0" i="0" u="none" strike="noStrike" kern="1200" cap="none" spc="0" normalizeH="0" baseline="0" noProof="0" dirty="0">
                <a:ln>
                  <a:noFill/>
                </a:ln>
                <a:solidFill>
                  <a:schemeClr val="tx2">
                    <a:lumMod val="75000"/>
                  </a:schemeClr>
                </a:solidFill>
                <a:effectLst/>
                <a:uLnTx/>
                <a:uFillTx/>
                <a:latin typeface="+mn-lt"/>
                <a:ea typeface="+mn-ea"/>
                <a:cs typeface="+mn-cs"/>
              </a:rPr>
              <a:t>。</a:t>
            </a:r>
          </a:p>
        </p:txBody>
      </p:sp>
      <p:sp>
        <p:nvSpPr>
          <p:cNvPr id="12" name="双括号 11">
            <a:extLst>
              <a:ext uri="{FF2B5EF4-FFF2-40B4-BE49-F238E27FC236}">
                <a16:creationId xmlns:a16="http://schemas.microsoft.com/office/drawing/2014/main" id="{03E43AE8-B878-4C6F-A1C8-24FF8DA47688}"/>
              </a:ext>
            </a:extLst>
          </p:cNvPr>
          <p:cNvSpPr/>
          <p:nvPr/>
        </p:nvSpPr>
        <p:spPr>
          <a:xfrm>
            <a:off x="4582356" y="5646825"/>
            <a:ext cx="3027285" cy="1130891"/>
          </a:xfrm>
          <a:prstGeom prst="bracketPair">
            <a:avLst>
              <a:gd name="adj" fmla="val 6462"/>
            </a:avLst>
          </a:prstGeom>
          <a:ln w="19050">
            <a:solidFill>
              <a:srgbClr val="B8A59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DCD0DB05-5A19-45F4-919A-77BE28D23499}"/>
              </a:ext>
            </a:extLst>
          </p:cNvPr>
          <p:cNvSpPr/>
          <p:nvPr/>
        </p:nvSpPr>
        <p:spPr>
          <a:xfrm>
            <a:off x="8029535" y="5720861"/>
            <a:ext cx="2711450" cy="947738"/>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marL="0" marR="0" lvl="0" indent="0" algn="ctr" defTabSz="913765" rtl="0" eaLnBrk="1" fontAlgn="base" latinLnBrk="0" hangingPunct="1">
              <a:lnSpc>
                <a:spcPct val="100000"/>
              </a:lnSpc>
              <a:spcBef>
                <a:spcPct val="0"/>
              </a:spcBef>
              <a:spcAft>
                <a:spcPct val="0"/>
              </a:spcAft>
              <a:buClrTx/>
              <a:buSzTx/>
              <a:buFontTx/>
              <a:buNone/>
              <a:defRPr/>
            </a:pPr>
            <a:r>
              <a:rPr kumimoji="0" lang="zh-CN" altLang="en-US" sz="1200" b="1" i="0" u="none" strike="noStrike" kern="1200" cap="none" spc="0" normalizeH="0" baseline="0" noProof="0" dirty="0">
                <a:ln>
                  <a:noFill/>
                </a:ln>
                <a:solidFill>
                  <a:srgbClr val="3FABD1"/>
                </a:solidFill>
                <a:effectLst/>
                <a:uLnTx/>
                <a:uFillTx/>
                <a:latin typeface="+mn-ea"/>
                <a:ea typeface="+mn-ea"/>
                <a:cs typeface="+mn-cs"/>
              </a:rPr>
              <a:t>凉味剂</a:t>
            </a:r>
            <a:r>
              <a:rPr kumimoji="0" lang="en-US" altLang="zh-CN" sz="1200" b="1" i="0" u="none" strike="noStrike" kern="1200" cap="none" spc="0" normalizeH="0" baseline="0" noProof="0" dirty="0">
                <a:ln>
                  <a:noFill/>
                </a:ln>
                <a:solidFill>
                  <a:srgbClr val="3FABD1"/>
                </a:solidFill>
                <a:effectLst/>
                <a:uLnTx/>
                <a:uFillTx/>
                <a:latin typeface="+mn-ea"/>
                <a:ea typeface="+mn-ea"/>
                <a:cs typeface="+mn-cs"/>
              </a:rPr>
              <a:t>-WS23</a:t>
            </a:r>
          </a:p>
          <a:p>
            <a:pPr marL="0" marR="0" lvl="0" indent="0" algn="ctr" defTabSz="913765" rtl="0"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3FABD1"/>
                </a:solidFill>
                <a:effectLst/>
                <a:uLnTx/>
                <a:uFillTx/>
                <a:latin typeface="+mn-ea"/>
                <a:ea typeface="+mn-ea"/>
                <a:cs typeface="+mn-cs"/>
              </a:rPr>
              <a:t>Cooling Agents-WS23</a:t>
            </a:r>
          </a:p>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1200" dirty="0">
                <a:solidFill>
                  <a:schemeClr val="tx2">
                    <a:lumMod val="75000"/>
                  </a:schemeClr>
                </a:solidFill>
              </a:rPr>
              <a:t>可用于食品和化妆品中产生持久的清凉感觉，广泛用于食品、饮料、糖果、化妆品、医药等</a:t>
            </a:r>
            <a:r>
              <a:rPr kumimoji="0" lang="zh-CN" altLang="en-US" sz="1200" b="0" i="0" u="none" strike="noStrike" kern="1200" cap="none" spc="0" normalizeH="0" baseline="0" noProof="0" dirty="0">
                <a:ln>
                  <a:noFill/>
                </a:ln>
                <a:solidFill>
                  <a:schemeClr val="tx2">
                    <a:lumMod val="75000"/>
                  </a:schemeClr>
                </a:solidFill>
                <a:effectLst/>
                <a:uLnTx/>
                <a:uFillTx/>
                <a:latin typeface="+mn-lt"/>
                <a:ea typeface="+mn-ea"/>
                <a:cs typeface="+mn-cs"/>
              </a:rPr>
              <a:t>。</a:t>
            </a:r>
          </a:p>
        </p:txBody>
      </p:sp>
      <p:sp>
        <p:nvSpPr>
          <p:cNvPr id="14" name="双括号 13">
            <a:extLst>
              <a:ext uri="{FF2B5EF4-FFF2-40B4-BE49-F238E27FC236}">
                <a16:creationId xmlns:a16="http://schemas.microsoft.com/office/drawing/2014/main" id="{E019F4B4-5F4B-4638-AB63-827E461D5086}"/>
              </a:ext>
            </a:extLst>
          </p:cNvPr>
          <p:cNvSpPr/>
          <p:nvPr/>
        </p:nvSpPr>
        <p:spPr>
          <a:xfrm>
            <a:off x="7871618" y="5656726"/>
            <a:ext cx="3027285" cy="1130891"/>
          </a:xfrm>
          <a:prstGeom prst="bracketPair">
            <a:avLst>
              <a:gd name="adj" fmla="val 6462"/>
            </a:avLst>
          </a:prstGeom>
          <a:ln w="19050">
            <a:solidFill>
              <a:srgbClr val="B8A59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6" name="双括号 15">
            <a:extLst>
              <a:ext uri="{FF2B5EF4-FFF2-40B4-BE49-F238E27FC236}">
                <a16:creationId xmlns:a16="http://schemas.microsoft.com/office/drawing/2014/main" id="{CA8C3184-B68C-4BD7-AA5E-FB39955C2725}"/>
              </a:ext>
            </a:extLst>
          </p:cNvPr>
          <p:cNvSpPr/>
          <p:nvPr/>
        </p:nvSpPr>
        <p:spPr>
          <a:xfrm>
            <a:off x="8984399" y="3840384"/>
            <a:ext cx="3027285" cy="1130891"/>
          </a:xfrm>
          <a:prstGeom prst="bracketPair">
            <a:avLst>
              <a:gd name="adj" fmla="val 6462"/>
            </a:avLst>
          </a:prstGeom>
          <a:ln w="19050">
            <a:solidFill>
              <a:srgbClr val="B8A59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19" name="图片 18">
            <a:extLst>
              <a:ext uri="{FF2B5EF4-FFF2-40B4-BE49-F238E27FC236}">
                <a16:creationId xmlns:a16="http://schemas.microsoft.com/office/drawing/2014/main" id="{606F4683-608A-4204-BC8D-CA82C62CE68C}"/>
              </a:ext>
            </a:extLst>
          </p:cNvPr>
          <p:cNvPicPr>
            <a:picLocks noChangeAspect="1"/>
          </p:cNvPicPr>
          <p:nvPr/>
        </p:nvPicPr>
        <p:blipFill>
          <a:blip r:embed="rId3"/>
          <a:stretch>
            <a:fillRect/>
          </a:stretch>
        </p:blipFill>
        <p:spPr>
          <a:xfrm>
            <a:off x="4524183" y="1211175"/>
            <a:ext cx="3211200" cy="22178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图片 20">
            <a:extLst>
              <a:ext uri="{FF2B5EF4-FFF2-40B4-BE49-F238E27FC236}">
                <a16:creationId xmlns:a16="http://schemas.microsoft.com/office/drawing/2014/main" id="{B92DE9F6-F0A9-4577-8D5B-5B44358F30D8}"/>
              </a:ext>
            </a:extLst>
          </p:cNvPr>
          <p:cNvPicPr>
            <a:picLocks noChangeAspect="1"/>
          </p:cNvPicPr>
          <p:nvPr/>
        </p:nvPicPr>
        <p:blipFill>
          <a:blip r:embed="rId4"/>
          <a:stretch>
            <a:fillRect/>
          </a:stretch>
        </p:blipFill>
        <p:spPr>
          <a:xfrm>
            <a:off x="4490956" y="3487138"/>
            <a:ext cx="3210087" cy="212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ïṩḷîdê">
            <a:extLst>
              <a:ext uri="{FF2B5EF4-FFF2-40B4-BE49-F238E27FC236}">
                <a16:creationId xmlns:a16="http://schemas.microsoft.com/office/drawing/2014/main" id="{952BC77F-302C-4063-B9B1-838C0A4E4A0C}"/>
              </a:ext>
            </a:extLst>
          </p:cNvPr>
          <p:cNvSpPr txBox="1"/>
          <p:nvPr/>
        </p:nvSpPr>
        <p:spPr bwMode="auto">
          <a:xfrm>
            <a:off x="4927599" y="5223788"/>
            <a:ext cx="198913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fontScale="90000" lnSpcReduction="1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ctr" defTabSz="913765" rtl="0" eaLnBrk="1" fontAlgn="base" latinLnBrk="0" hangingPunct="1">
              <a:lnSpc>
                <a:spcPct val="100000"/>
              </a:lnSpc>
              <a:spcBef>
                <a:spcPct val="0"/>
              </a:spcBef>
              <a:spcAft>
                <a:spcPct val="0"/>
              </a:spcAft>
              <a:buClrTx/>
              <a:buSzTx/>
              <a:buFontTx/>
              <a:buNone/>
              <a:defRPr/>
            </a:pPr>
            <a:r>
              <a:rPr kumimoji="0" lang="zh-CN" altLang="en-US" sz="1100" b="1" i="0" u="none" strike="noStrike" kern="1200" cap="none" spc="0" normalizeH="0" baseline="0" noProof="0" dirty="0">
                <a:ln>
                  <a:noFill/>
                </a:ln>
                <a:solidFill>
                  <a:srgbClr val="2F99BF"/>
                </a:solidFill>
                <a:effectLst/>
                <a:uLnTx/>
                <a:uFillTx/>
                <a:latin typeface="Century Gothic" panose="020B0502020202020204" pitchFamily="34" charset="0"/>
                <a:ea typeface="+mn-ea"/>
                <a:cs typeface="+mn-cs"/>
              </a:rPr>
              <a:t>女贞醛</a:t>
            </a:r>
          </a:p>
          <a:p>
            <a:pPr marL="0" marR="0" lvl="0" indent="0" algn="ctr" defTabSz="913765" rtl="0" eaLnBrk="1" fontAlgn="base" latinLnBrk="0" hangingPunct="1">
              <a:lnSpc>
                <a:spcPct val="100000"/>
              </a:lnSpc>
              <a:spcBef>
                <a:spcPct val="0"/>
              </a:spcBef>
              <a:spcAft>
                <a:spcPct val="0"/>
              </a:spcAft>
              <a:buClrTx/>
              <a:buSzTx/>
              <a:buFontTx/>
              <a:buNone/>
              <a:defRPr/>
            </a:pPr>
            <a:r>
              <a:rPr kumimoji="0" lang="en-US" altLang="zh-CN" sz="1100" b="1" i="0" u="none" strike="noStrike" kern="1200" cap="none" spc="0" normalizeH="0" baseline="0" noProof="0" dirty="0">
                <a:ln>
                  <a:noFill/>
                </a:ln>
                <a:solidFill>
                  <a:srgbClr val="2F99BF"/>
                </a:solidFill>
                <a:effectLst/>
                <a:uLnTx/>
                <a:uFillTx/>
                <a:latin typeface="Century Gothic" panose="020B0502020202020204" pitchFamily="34" charset="0"/>
                <a:ea typeface="+mn-ea"/>
                <a:cs typeface="+mn-cs"/>
              </a:rPr>
              <a:t>Ligustrum</a:t>
            </a:r>
          </a:p>
        </p:txBody>
      </p:sp>
      <p:pic>
        <p:nvPicPr>
          <p:cNvPr id="23" name="图片 22">
            <a:extLst>
              <a:ext uri="{FF2B5EF4-FFF2-40B4-BE49-F238E27FC236}">
                <a16:creationId xmlns:a16="http://schemas.microsoft.com/office/drawing/2014/main" id="{9A05AC2C-04DB-4115-A98E-939030698511}"/>
              </a:ext>
            </a:extLst>
          </p:cNvPr>
          <p:cNvPicPr>
            <a:picLocks noChangeAspect="1"/>
          </p:cNvPicPr>
          <p:nvPr/>
        </p:nvPicPr>
        <p:blipFill>
          <a:blip r:embed="rId5"/>
          <a:stretch>
            <a:fillRect/>
          </a:stretch>
        </p:blipFill>
        <p:spPr>
          <a:xfrm>
            <a:off x="7902507" y="1181426"/>
            <a:ext cx="3143250" cy="43871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图片 25">
            <a:extLst>
              <a:ext uri="{FF2B5EF4-FFF2-40B4-BE49-F238E27FC236}">
                <a16:creationId xmlns:a16="http://schemas.microsoft.com/office/drawing/2014/main" id="{007E80B2-12AA-43A7-ACF7-62BAC1CC45C4}"/>
              </a:ext>
            </a:extLst>
          </p:cNvPr>
          <p:cNvPicPr>
            <a:picLocks noChangeAspect="1"/>
          </p:cNvPicPr>
          <p:nvPr/>
        </p:nvPicPr>
        <p:blipFill>
          <a:blip r:embed="rId6"/>
          <a:stretch>
            <a:fillRect/>
          </a:stretch>
        </p:blipFill>
        <p:spPr>
          <a:xfrm>
            <a:off x="829215" y="1174449"/>
            <a:ext cx="3204000" cy="22545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图片 28">
            <a:extLst>
              <a:ext uri="{FF2B5EF4-FFF2-40B4-BE49-F238E27FC236}">
                <a16:creationId xmlns:a16="http://schemas.microsoft.com/office/drawing/2014/main" id="{8D8FCAD2-F1DA-432E-9578-10FDF18F2E0C}"/>
              </a:ext>
            </a:extLst>
          </p:cNvPr>
          <p:cNvPicPr>
            <a:picLocks noChangeAspect="1"/>
          </p:cNvPicPr>
          <p:nvPr/>
        </p:nvPicPr>
        <p:blipFill>
          <a:blip r:embed="rId7"/>
          <a:stretch>
            <a:fillRect/>
          </a:stretch>
        </p:blipFill>
        <p:spPr>
          <a:xfrm>
            <a:off x="829215" y="3487138"/>
            <a:ext cx="3244672" cy="21421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5" name="ïṩḷîdê">
            <a:extLst>
              <a:ext uri="{FF2B5EF4-FFF2-40B4-BE49-F238E27FC236}">
                <a16:creationId xmlns:a16="http://schemas.microsoft.com/office/drawing/2014/main" id="{188DE910-45E2-46DE-A5ED-5AD34A2C5462}"/>
              </a:ext>
            </a:extLst>
          </p:cNvPr>
          <p:cNvSpPr txBox="1"/>
          <p:nvPr/>
        </p:nvSpPr>
        <p:spPr bwMode="auto">
          <a:xfrm>
            <a:off x="1427302" y="2987648"/>
            <a:ext cx="198913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fontScale="90000" lnSpcReduction="1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ctr" defTabSz="913765" rtl="0" eaLnBrk="1" fontAlgn="base" latinLnBrk="0" hangingPunct="1">
              <a:lnSpc>
                <a:spcPct val="100000"/>
              </a:lnSpc>
              <a:spcBef>
                <a:spcPct val="0"/>
              </a:spcBef>
              <a:spcAft>
                <a:spcPct val="0"/>
              </a:spcAft>
              <a:buClrTx/>
              <a:buSzTx/>
              <a:buFontTx/>
              <a:buNone/>
              <a:defRPr/>
            </a:pPr>
            <a:r>
              <a:rPr kumimoji="0" lang="zh-CN" altLang="en-US" sz="1100" b="1" i="0" u="none" strike="noStrike" kern="1200" cap="none" spc="0" normalizeH="0" baseline="0" noProof="0" dirty="0">
                <a:ln>
                  <a:noFill/>
                </a:ln>
                <a:solidFill>
                  <a:srgbClr val="2F99BF"/>
                </a:solidFill>
                <a:effectLst/>
                <a:uLnTx/>
                <a:uFillTx/>
                <a:latin typeface="Century Gothic" panose="020B0502020202020204" pitchFamily="34" charset="0"/>
                <a:ea typeface="+mn-ea"/>
                <a:cs typeface="+mn-cs"/>
              </a:rPr>
              <a:t>天然香兰素</a:t>
            </a:r>
          </a:p>
          <a:p>
            <a:pPr marL="0" marR="0" lvl="0" indent="0" algn="ctr" defTabSz="913765" rtl="0" eaLnBrk="1" fontAlgn="base" latinLnBrk="0" hangingPunct="1">
              <a:lnSpc>
                <a:spcPct val="100000"/>
              </a:lnSpc>
              <a:spcBef>
                <a:spcPct val="0"/>
              </a:spcBef>
              <a:spcAft>
                <a:spcPct val="0"/>
              </a:spcAft>
              <a:buClrTx/>
              <a:buSzTx/>
              <a:buFontTx/>
              <a:buNone/>
              <a:defRPr/>
            </a:pPr>
            <a:r>
              <a:rPr kumimoji="0" lang="en-US" altLang="zh-CN" sz="1100" b="1" i="0" u="none" strike="noStrike" kern="1200" cap="none" spc="0" normalizeH="0" baseline="0" noProof="0" dirty="0">
                <a:ln>
                  <a:noFill/>
                </a:ln>
                <a:solidFill>
                  <a:srgbClr val="2F99BF"/>
                </a:solidFill>
                <a:effectLst/>
                <a:uLnTx/>
                <a:uFillTx/>
                <a:latin typeface="Century Gothic" panose="020B0502020202020204" pitchFamily="34" charset="0"/>
                <a:ea typeface="+mn-ea"/>
                <a:cs typeface="+mn-cs"/>
              </a:rPr>
              <a:t>Vanillin Ex Eugenol</a:t>
            </a:r>
          </a:p>
        </p:txBody>
      </p:sp>
      <p:sp>
        <p:nvSpPr>
          <p:cNvPr id="32" name="ïṩḷîdê">
            <a:extLst>
              <a:ext uri="{FF2B5EF4-FFF2-40B4-BE49-F238E27FC236}">
                <a16:creationId xmlns:a16="http://schemas.microsoft.com/office/drawing/2014/main" id="{C0B26225-DD7D-45E3-A57E-0B27B8C46488}"/>
              </a:ext>
            </a:extLst>
          </p:cNvPr>
          <p:cNvSpPr txBox="1"/>
          <p:nvPr/>
        </p:nvSpPr>
        <p:spPr bwMode="auto">
          <a:xfrm>
            <a:off x="5135214" y="2893764"/>
            <a:ext cx="198913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fontScale="90000" lnSpcReduction="1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ctr" defTabSz="913765" rtl="0" eaLnBrk="1" fontAlgn="base" latinLnBrk="0" hangingPunct="1">
              <a:lnSpc>
                <a:spcPct val="100000"/>
              </a:lnSpc>
              <a:spcBef>
                <a:spcPct val="0"/>
              </a:spcBef>
              <a:spcAft>
                <a:spcPct val="0"/>
              </a:spcAft>
              <a:buClrTx/>
              <a:buSzTx/>
              <a:buFontTx/>
              <a:buNone/>
              <a:defRPr/>
            </a:pPr>
            <a:r>
              <a:rPr kumimoji="0" lang="zh-CN" altLang="en-US" sz="1100" b="1" i="0" u="none" strike="noStrike" kern="1200" cap="none" spc="0" normalizeH="0" baseline="0" noProof="0" dirty="0">
                <a:ln>
                  <a:noFill/>
                </a:ln>
                <a:solidFill>
                  <a:srgbClr val="2F99BF"/>
                </a:solidFill>
                <a:effectLst/>
                <a:uLnTx/>
                <a:uFillTx/>
                <a:latin typeface="Century Gothic" panose="020B0502020202020204" pitchFamily="34" charset="0"/>
                <a:ea typeface="+mn-ea"/>
                <a:cs typeface="+mn-cs"/>
              </a:rPr>
              <a:t>合成香料</a:t>
            </a:r>
            <a:endParaRPr kumimoji="0" lang="en-US" altLang="zh-CN" sz="1100" b="1" i="0" u="none" strike="noStrike" kern="1200" cap="none" spc="0" normalizeH="0" baseline="0" noProof="0" dirty="0">
              <a:ln>
                <a:noFill/>
              </a:ln>
              <a:solidFill>
                <a:srgbClr val="2F99BF"/>
              </a:solidFill>
              <a:effectLst/>
              <a:uLnTx/>
              <a:uFillTx/>
              <a:latin typeface="Century Gothic" panose="020B0502020202020204" pitchFamily="34" charset="0"/>
              <a:ea typeface="+mn-ea"/>
              <a:cs typeface="+mn-cs"/>
            </a:endParaRPr>
          </a:p>
          <a:p>
            <a:pPr marL="0" marR="0" lvl="0" indent="0" algn="ctr" defTabSz="913765" rtl="0" eaLnBrk="1" fontAlgn="base" latinLnBrk="0" hangingPunct="1">
              <a:lnSpc>
                <a:spcPct val="100000"/>
              </a:lnSpc>
              <a:spcBef>
                <a:spcPct val="0"/>
              </a:spcBef>
              <a:spcAft>
                <a:spcPct val="0"/>
              </a:spcAft>
              <a:buClrTx/>
              <a:buSzTx/>
              <a:buFontTx/>
              <a:buNone/>
              <a:defRPr/>
            </a:pPr>
            <a:r>
              <a:rPr kumimoji="0" lang="en-US" altLang="zh-CN" sz="1100" b="1" i="0" u="none" strike="noStrike" kern="1200" cap="none" spc="0" normalizeH="0" baseline="0" noProof="0" dirty="0">
                <a:ln>
                  <a:noFill/>
                </a:ln>
                <a:solidFill>
                  <a:srgbClr val="2F99BF"/>
                </a:solidFill>
                <a:effectLst/>
                <a:uLnTx/>
                <a:uFillTx/>
                <a:latin typeface="Century Gothic" panose="020B0502020202020204" pitchFamily="34" charset="0"/>
                <a:ea typeface="+mn-ea"/>
                <a:cs typeface="+mn-cs"/>
              </a:rPr>
              <a:t> Synthetic fragrance</a:t>
            </a:r>
          </a:p>
        </p:txBody>
      </p:sp>
    </p:spTree>
    <p:extLst>
      <p:ext uri="{BB962C8B-B14F-4D97-AF65-F5344CB8AC3E}">
        <p14:creationId xmlns:p14="http://schemas.microsoft.com/office/powerpoint/2010/main" val="42738850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2" descr="https://66.media.tumblr.com/9c08b61eb8f410051aa8c74b36cb88da/5d41fb12f8210e63-e0/s1280x1920/d80680e8b9c6ff47ffd90c7c05c7144841c673f2.jpg#https://66.media.tumblr.com/9c08b61eb8f410051aa8c74b36cb88da/5d41fb12f8210e63-e0/s500x750/92fa55cfe7af1a07ac7bd78954435f339f8d0444.jpg"/>
          <p:cNvSpPr>
            <a:spLocks noChangeAspect="1"/>
          </p:cNvSpPr>
          <p:nvPr/>
        </p:nvSpPr>
        <p:spPr>
          <a:xfrm>
            <a:off x="63500" y="-136525"/>
            <a:ext cx="304800" cy="304800"/>
          </a:xfrm>
          <a:prstGeom prst="rect">
            <a:avLst/>
          </a:prstGeom>
          <a:noFill/>
          <a:ln w="9525">
            <a:noFill/>
          </a:ln>
        </p:spPr>
        <p:txBody>
          <a:bodyPr/>
          <a:lstStyle/>
          <a:p>
            <a:pPr eaLnBrk="1" hangingPunct="1">
              <a:buFont typeface="Arial" panose="020B0604020202020204" pitchFamily="34" charset="0"/>
            </a:pPr>
            <a:endParaRPr lang="zh-CN" altLang="en-US" dirty="0">
              <a:latin typeface="Arial" panose="020B0604020202020204" pitchFamily="34" charset="0"/>
            </a:endParaRPr>
          </a:p>
        </p:txBody>
      </p:sp>
      <p:sp>
        <p:nvSpPr>
          <p:cNvPr id="12298" name="文本框 26"/>
          <p:cNvSpPr txBox="1"/>
          <p:nvPr/>
        </p:nvSpPr>
        <p:spPr>
          <a:xfrm>
            <a:off x="5214827" y="110701"/>
            <a:ext cx="2185214" cy="400110"/>
          </a:xfrm>
          <a:prstGeom prst="rect">
            <a:avLst/>
          </a:prstGeom>
          <a:noFill/>
          <a:ln w="9525">
            <a:noFill/>
          </a:ln>
        </p:spPr>
        <p:txBody>
          <a:bodyPr wrap="none">
            <a:spAutoFit/>
          </a:bodyPr>
          <a:lstStyle/>
          <a:p>
            <a:pPr algn="ctr" eaLnBrk="1" hangingPunct="1">
              <a:buFont typeface="Arial" panose="020B0604020202020204" pitchFamily="34" charset="0"/>
            </a:pPr>
            <a:r>
              <a:rPr lang="en-US" altLang="zh-CN" sz="2000" b="1" dirty="0">
                <a:solidFill>
                  <a:srgbClr val="2F99BF"/>
                </a:solidFill>
                <a:latin typeface="+mn-ea"/>
                <a:ea typeface="+mn-ea"/>
              </a:rPr>
              <a:t>Core</a:t>
            </a:r>
            <a:r>
              <a:rPr lang="en-US" altLang="zh-CN" b="1" dirty="0">
                <a:solidFill>
                  <a:srgbClr val="2F99BF"/>
                </a:solidFill>
                <a:latin typeface="+mn-ea"/>
                <a:ea typeface="+mn-ea"/>
              </a:rPr>
              <a:t> Technology</a:t>
            </a:r>
            <a:endParaRPr lang="zh-CN" altLang="zh-CN" b="1" dirty="0">
              <a:solidFill>
                <a:srgbClr val="2F99BF"/>
              </a:solidFill>
              <a:latin typeface="+mn-ea"/>
              <a:ea typeface="+mn-ea"/>
            </a:endParaRPr>
          </a:p>
        </p:txBody>
      </p:sp>
      <p:sp>
        <p:nvSpPr>
          <p:cNvPr id="27" name="文本框 26"/>
          <p:cNvSpPr txBox="1">
            <a:spLocks noChangeArrowheads="1"/>
          </p:cNvSpPr>
          <p:nvPr/>
        </p:nvSpPr>
        <p:spPr bwMode="auto">
          <a:xfrm>
            <a:off x="5222831" y="466929"/>
            <a:ext cx="2031325" cy="36933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dirty="0">
                <a:latin typeface="微软雅黑" panose="020B0503020204020204" pitchFamily="34" charset="-122"/>
              </a:rPr>
              <a:t>公司核心技术情况</a:t>
            </a:r>
            <a:endParaRPr kumimoji="0" lang="zh-CN" altLang="zh-CN" b="0" i="0" u="none" strike="noStrike" kern="1200" cap="none" spc="0" normalizeH="0" baseline="0" noProof="0" dirty="0">
              <a:ln>
                <a:noFill/>
              </a:ln>
              <a:effectLst/>
              <a:uLnTx/>
              <a:uFillTx/>
              <a:latin typeface="微软雅黑" panose="020B0503020204020204" pitchFamily="34" charset="-122"/>
            </a:endParaRPr>
          </a:p>
        </p:txBody>
      </p:sp>
      <p:sp>
        <p:nvSpPr>
          <p:cNvPr id="26" name="iSḻîďè">
            <a:extLst>
              <a:ext uri="{FF2B5EF4-FFF2-40B4-BE49-F238E27FC236}">
                <a16:creationId xmlns:a16="http://schemas.microsoft.com/office/drawing/2014/main" id="{4D5FF70A-E5CF-442A-87F7-FCDEC1F1B67D}"/>
              </a:ext>
            </a:extLst>
          </p:cNvPr>
          <p:cNvSpPr/>
          <p:nvPr/>
        </p:nvSpPr>
        <p:spPr>
          <a:xfrm>
            <a:off x="7937" y="1326540"/>
            <a:ext cx="12176125" cy="5430468"/>
          </a:xfrm>
          <a:prstGeom prst="rect">
            <a:avLst/>
          </a:prstGeom>
          <a:solidFill>
            <a:srgbClr val="FFFFFF"/>
          </a:solidFill>
          <a:ln>
            <a:solidFill>
              <a:srgbClr val="2F99B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600" b="0" i="0" u="none" strike="noStrike" kern="1200" cap="none" spc="0" normalizeH="0" baseline="0" noProof="0" dirty="0">
              <a:ln>
                <a:noFill/>
              </a:ln>
              <a:solidFill>
                <a:schemeClr val="lt1"/>
              </a:solidFill>
              <a:effectLst/>
              <a:uLnTx/>
              <a:uFillTx/>
              <a:latin typeface="微软雅黑" panose="020B0503020204020204" pitchFamily="34" charset="-122"/>
              <a:ea typeface="+mn-ea"/>
              <a:cs typeface="+mn-cs"/>
            </a:endParaRPr>
          </a:p>
        </p:txBody>
      </p:sp>
      <p:sp>
        <p:nvSpPr>
          <p:cNvPr id="31" name="iŝ1ïďè">
            <a:extLst>
              <a:ext uri="{FF2B5EF4-FFF2-40B4-BE49-F238E27FC236}">
                <a16:creationId xmlns:a16="http://schemas.microsoft.com/office/drawing/2014/main" id="{BB06F417-4722-4630-A8A9-893BC4708E81}"/>
              </a:ext>
            </a:extLst>
          </p:cNvPr>
          <p:cNvSpPr>
            <a:spLocks noChangeArrowheads="1"/>
          </p:cNvSpPr>
          <p:nvPr/>
        </p:nvSpPr>
        <p:spPr bwMode="auto">
          <a:xfrm>
            <a:off x="1753669" y="1339534"/>
            <a:ext cx="2281109"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35">
              <a:tabLst>
                <a:tab pos="226695" algn="l"/>
              </a:tabLst>
              <a:defRPr>
                <a:solidFill>
                  <a:schemeClr val="tx1"/>
                </a:solidFill>
                <a:latin typeface="Arial" panose="020B0604020202020204" pitchFamily="34" charset="0"/>
                <a:ea typeface="微软雅黑" panose="020B0503020204020204" pitchFamily="34" charset="-122"/>
              </a:defRPr>
            </a:lvl1pPr>
            <a:lvl2pPr marL="742950" indent="-285750" defTabSz="-635">
              <a:tabLst>
                <a:tab pos="226695" algn="l"/>
              </a:tabLst>
              <a:defRPr>
                <a:solidFill>
                  <a:schemeClr val="tx1"/>
                </a:solidFill>
                <a:latin typeface="Arial" panose="020B0604020202020204" pitchFamily="34" charset="0"/>
                <a:ea typeface="微软雅黑" panose="020B0503020204020204" pitchFamily="34" charset="-122"/>
              </a:defRPr>
            </a:lvl2pPr>
            <a:lvl3pPr marL="1143000" indent="-228600" defTabSz="-635">
              <a:tabLst>
                <a:tab pos="226695" algn="l"/>
              </a:tabLst>
              <a:defRPr>
                <a:solidFill>
                  <a:schemeClr val="tx1"/>
                </a:solidFill>
                <a:latin typeface="Arial" panose="020B0604020202020204" pitchFamily="34" charset="0"/>
                <a:ea typeface="微软雅黑" panose="020B0503020204020204" pitchFamily="34" charset="-122"/>
              </a:defRPr>
            </a:lvl3pPr>
            <a:lvl4pPr marL="1600200" indent="-228600" defTabSz="-635">
              <a:tabLst>
                <a:tab pos="226695" algn="l"/>
              </a:tabLst>
              <a:defRPr>
                <a:solidFill>
                  <a:schemeClr val="tx1"/>
                </a:solidFill>
                <a:latin typeface="Arial" panose="020B0604020202020204" pitchFamily="34" charset="0"/>
                <a:ea typeface="微软雅黑" panose="020B0503020204020204" pitchFamily="34" charset="-122"/>
              </a:defRPr>
            </a:lvl4pPr>
            <a:lvl5pPr marL="2057400" indent="-228600" defTabSz="-635">
              <a:tabLst>
                <a:tab pos="226695" algn="l"/>
              </a:tabLst>
              <a:defRPr>
                <a:solidFill>
                  <a:schemeClr val="tx1"/>
                </a:solidFill>
                <a:latin typeface="Arial" panose="020B0604020202020204" pitchFamily="34" charset="0"/>
                <a:ea typeface="微软雅黑" panose="020B0503020204020204" pitchFamily="34" charset="-122"/>
              </a:defRPr>
            </a:lvl5pPr>
            <a:lvl6pPr marL="2514600" indent="-228600" defTabSz="-635" eaLnBrk="0" fontAlgn="base" hangingPunct="0">
              <a:spcBef>
                <a:spcPct val="0"/>
              </a:spcBef>
              <a:spcAft>
                <a:spcPct val="0"/>
              </a:spcAft>
              <a:tabLst>
                <a:tab pos="226695" algn="l"/>
              </a:tabLst>
              <a:defRPr>
                <a:solidFill>
                  <a:schemeClr val="tx1"/>
                </a:solidFill>
                <a:latin typeface="Arial" panose="020B0604020202020204" pitchFamily="34" charset="0"/>
                <a:ea typeface="微软雅黑" panose="020B0503020204020204" pitchFamily="34" charset="-122"/>
              </a:defRPr>
            </a:lvl6pPr>
            <a:lvl7pPr marL="2971800" indent="-228600" defTabSz="-635" eaLnBrk="0" fontAlgn="base" hangingPunct="0">
              <a:spcBef>
                <a:spcPct val="0"/>
              </a:spcBef>
              <a:spcAft>
                <a:spcPct val="0"/>
              </a:spcAft>
              <a:tabLst>
                <a:tab pos="226695" algn="l"/>
              </a:tabLst>
              <a:defRPr>
                <a:solidFill>
                  <a:schemeClr val="tx1"/>
                </a:solidFill>
                <a:latin typeface="Arial" panose="020B0604020202020204" pitchFamily="34" charset="0"/>
                <a:ea typeface="微软雅黑" panose="020B0503020204020204" pitchFamily="34" charset="-122"/>
              </a:defRPr>
            </a:lvl7pPr>
            <a:lvl8pPr marL="3429000" indent="-228600" defTabSz="-635" eaLnBrk="0" fontAlgn="base" hangingPunct="0">
              <a:spcBef>
                <a:spcPct val="0"/>
              </a:spcBef>
              <a:spcAft>
                <a:spcPct val="0"/>
              </a:spcAft>
              <a:tabLst>
                <a:tab pos="226695" algn="l"/>
              </a:tabLst>
              <a:defRPr>
                <a:solidFill>
                  <a:schemeClr val="tx1"/>
                </a:solidFill>
                <a:latin typeface="Arial" panose="020B0604020202020204" pitchFamily="34" charset="0"/>
                <a:ea typeface="微软雅黑" panose="020B0503020204020204" pitchFamily="34" charset="-122"/>
              </a:defRPr>
            </a:lvl8pPr>
            <a:lvl9pPr marL="3886200" indent="-228600" defTabSz="-635" eaLnBrk="0" fontAlgn="base" hangingPunct="0">
              <a:spcBef>
                <a:spcPct val="0"/>
              </a:spcBef>
              <a:spcAft>
                <a:spcPct val="0"/>
              </a:spcAft>
              <a:tabLst>
                <a:tab pos="226695" algn="l"/>
              </a:tabLst>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26695" algn="l"/>
              </a:tabLst>
              <a:defRPr/>
            </a:pPr>
            <a:r>
              <a:rPr lang="zh-CN" altLang="en-US" sz="1200" b="1" dirty="0">
                <a:solidFill>
                  <a:schemeClr val="tx1">
                    <a:lumMod val="65000"/>
                    <a:lumOff val="35000"/>
                  </a:schemeClr>
                </a:solidFill>
                <a:latin typeface="微软雅黑" panose="020B0503020204020204" pitchFamily="34" charset="-122"/>
              </a:rPr>
              <a:t>新型高纯度香兰素制备技术</a:t>
            </a:r>
            <a:endParaRPr kumimoji="0" lang="en-US" altLang="zh-CN" sz="12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endParaRPr>
          </a:p>
        </p:txBody>
      </p:sp>
      <p:sp>
        <p:nvSpPr>
          <p:cNvPr id="32" name="ïṩḻiḓê">
            <a:extLst>
              <a:ext uri="{FF2B5EF4-FFF2-40B4-BE49-F238E27FC236}">
                <a16:creationId xmlns:a16="http://schemas.microsoft.com/office/drawing/2014/main" id="{05F8D6F0-F717-4E43-B04F-45F31C40527A}"/>
              </a:ext>
            </a:extLst>
          </p:cNvPr>
          <p:cNvSpPr/>
          <p:nvPr/>
        </p:nvSpPr>
        <p:spPr>
          <a:xfrm>
            <a:off x="953351" y="1602117"/>
            <a:ext cx="3604327" cy="793750"/>
          </a:xfrm>
          <a:prstGeom prst="snip2SameRect">
            <a:avLst>
              <a:gd name="adj1" fmla="val 0"/>
              <a:gd name="adj2" fmla="val 0"/>
            </a:avLst>
          </a:prstGeom>
          <a:ln>
            <a:noFill/>
          </a:ln>
        </p:spPr>
        <p:txBody>
          <a:bodyPr/>
          <a:lstStyle/>
          <a:p>
            <a:pPr marR="0" lvl="0" algn="ctr" defTabSz="914400" rtl="0" eaLnBrk="1" fontAlgn="auto" latinLnBrk="0" hangingPunct="1">
              <a:lnSpc>
                <a:spcPct val="150000"/>
              </a:lnSpc>
              <a:spcBef>
                <a:spcPts val="0"/>
              </a:spcBef>
              <a:spcAft>
                <a:spcPts val="0"/>
              </a:spcAft>
              <a:buClrTx/>
              <a:buSzTx/>
              <a:defRPr/>
            </a:pPr>
            <a:r>
              <a:rPr kumimoji="0" lang="zh-CN" altLang="en-US" sz="1200" b="1"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rPr>
              <a:t>安全</a:t>
            </a:r>
            <a:endParaRPr kumimoji="0" lang="en-US" altLang="zh-CN" sz="1200" b="1"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endParaRPr>
          </a:p>
          <a:p>
            <a:pPr marL="228600" marR="0" lvl="0" indent="-228600" algn="just"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900" b="1"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rPr>
              <a:t>采</a:t>
            </a:r>
            <a:r>
              <a:rPr lang="zh-CN" altLang="zh-CN" sz="900" b="1" dirty="0">
                <a:solidFill>
                  <a:schemeClr val="bg1">
                    <a:lumMod val="50000"/>
                  </a:schemeClr>
                </a:solidFill>
                <a:latin typeface="微软雅黑" panose="020B0503020204020204" pitchFamily="34" charset="-122"/>
              </a:rPr>
              <a:t>用了一种香兰素粗制品的分离技术，用先溴化再乙基氧化的方法来合成乙基香兰素，可以避免使用在常温常压下均为气体且具有一定毒性和危险性的氯甲烷或溴甲烷，减少了容易引起冲料和爆炸等安全事故的不利情况，降低了溶剂回收再利用的风险，避免用到无水乙醚和四氢呋喃溶剂容易产生过氧化物的缺点。</a:t>
            </a:r>
            <a:endParaRPr lang="en-US" altLang="zh-CN" sz="900" b="1" dirty="0">
              <a:solidFill>
                <a:schemeClr val="bg1">
                  <a:lumMod val="50000"/>
                </a:schemeClr>
              </a:solidFill>
              <a:latin typeface="微软雅黑" panose="020B0503020204020204" pitchFamily="34" charset="-122"/>
            </a:endParaRPr>
          </a:p>
        </p:txBody>
      </p:sp>
      <p:sp>
        <p:nvSpPr>
          <p:cNvPr id="34" name="íşlîḋè">
            <a:extLst>
              <a:ext uri="{FF2B5EF4-FFF2-40B4-BE49-F238E27FC236}">
                <a16:creationId xmlns:a16="http://schemas.microsoft.com/office/drawing/2014/main" id="{E9BA3A71-1370-475C-8BFC-A6E85D07116E}"/>
              </a:ext>
            </a:extLst>
          </p:cNvPr>
          <p:cNvSpPr>
            <a:spLocks noChangeArrowheads="1"/>
          </p:cNvSpPr>
          <p:nvPr/>
        </p:nvSpPr>
        <p:spPr bwMode="auto">
          <a:xfrm>
            <a:off x="5843452" y="1391696"/>
            <a:ext cx="2818573"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35">
              <a:tabLst>
                <a:tab pos="226695" algn="l"/>
              </a:tabLst>
              <a:defRPr>
                <a:solidFill>
                  <a:schemeClr val="tx1"/>
                </a:solidFill>
                <a:latin typeface="Arial" panose="020B0604020202020204" pitchFamily="34" charset="0"/>
                <a:ea typeface="微软雅黑" panose="020B0503020204020204" pitchFamily="34" charset="-122"/>
              </a:defRPr>
            </a:lvl1pPr>
            <a:lvl2pPr marL="742950" indent="-285750" defTabSz="-635">
              <a:tabLst>
                <a:tab pos="226695" algn="l"/>
              </a:tabLst>
              <a:defRPr>
                <a:solidFill>
                  <a:schemeClr val="tx1"/>
                </a:solidFill>
                <a:latin typeface="Arial" panose="020B0604020202020204" pitchFamily="34" charset="0"/>
                <a:ea typeface="微软雅黑" panose="020B0503020204020204" pitchFamily="34" charset="-122"/>
              </a:defRPr>
            </a:lvl2pPr>
            <a:lvl3pPr marL="1143000" indent="-228600" defTabSz="-635">
              <a:tabLst>
                <a:tab pos="226695" algn="l"/>
              </a:tabLst>
              <a:defRPr>
                <a:solidFill>
                  <a:schemeClr val="tx1"/>
                </a:solidFill>
                <a:latin typeface="Arial" panose="020B0604020202020204" pitchFamily="34" charset="0"/>
                <a:ea typeface="微软雅黑" panose="020B0503020204020204" pitchFamily="34" charset="-122"/>
              </a:defRPr>
            </a:lvl3pPr>
            <a:lvl4pPr marL="1600200" indent="-228600" defTabSz="-635">
              <a:tabLst>
                <a:tab pos="226695" algn="l"/>
              </a:tabLst>
              <a:defRPr>
                <a:solidFill>
                  <a:schemeClr val="tx1"/>
                </a:solidFill>
                <a:latin typeface="Arial" panose="020B0604020202020204" pitchFamily="34" charset="0"/>
                <a:ea typeface="微软雅黑" panose="020B0503020204020204" pitchFamily="34" charset="-122"/>
              </a:defRPr>
            </a:lvl4pPr>
            <a:lvl5pPr marL="2057400" indent="-228600" defTabSz="-635">
              <a:tabLst>
                <a:tab pos="226695" algn="l"/>
              </a:tabLst>
              <a:defRPr>
                <a:solidFill>
                  <a:schemeClr val="tx1"/>
                </a:solidFill>
                <a:latin typeface="Arial" panose="020B0604020202020204" pitchFamily="34" charset="0"/>
                <a:ea typeface="微软雅黑" panose="020B0503020204020204" pitchFamily="34" charset="-122"/>
              </a:defRPr>
            </a:lvl5pPr>
            <a:lvl6pPr marL="2514600" indent="-228600" defTabSz="-635" eaLnBrk="0" fontAlgn="base" hangingPunct="0">
              <a:spcBef>
                <a:spcPct val="0"/>
              </a:spcBef>
              <a:spcAft>
                <a:spcPct val="0"/>
              </a:spcAft>
              <a:tabLst>
                <a:tab pos="226695" algn="l"/>
              </a:tabLst>
              <a:defRPr>
                <a:solidFill>
                  <a:schemeClr val="tx1"/>
                </a:solidFill>
                <a:latin typeface="Arial" panose="020B0604020202020204" pitchFamily="34" charset="0"/>
                <a:ea typeface="微软雅黑" panose="020B0503020204020204" pitchFamily="34" charset="-122"/>
              </a:defRPr>
            </a:lvl6pPr>
            <a:lvl7pPr marL="2971800" indent="-228600" defTabSz="-635" eaLnBrk="0" fontAlgn="base" hangingPunct="0">
              <a:spcBef>
                <a:spcPct val="0"/>
              </a:spcBef>
              <a:spcAft>
                <a:spcPct val="0"/>
              </a:spcAft>
              <a:tabLst>
                <a:tab pos="226695" algn="l"/>
              </a:tabLst>
              <a:defRPr>
                <a:solidFill>
                  <a:schemeClr val="tx1"/>
                </a:solidFill>
                <a:latin typeface="Arial" panose="020B0604020202020204" pitchFamily="34" charset="0"/>
                <a:ea typeface="微软雅黑" panose="020B0503020204020204" pitchFamily="34" charset="-122"/>
              </a:defRPr>
            </a:lvl7pPr>
            <a:lvl8pPr marL="3429000" indent="-228600" defTabSz="-635" eaLnBrk="0" fontAlgn="base" hangingPunct="0">
              <a:spcBef>
                <a:spcPct val="0"/>
              </a:spcBef>
              <a:spcAft>
                <a:spcPct val="0"/>
              </a:spcAft>
              <a:tabLst>
                <a:tab pos="226695" algn="l"/>
              </a:tabLst>
              <a:defRPr>
                <a:solidFill>
                  <a:schemeClr val="tx1"/>
                </a:solidFill>
                <a:latin typeface="Arial" panose="020B0604020202020204" pitchFamily="34" charset="0"/>
                <a:ea typeface="微软雅黑" panose="020B0503020204020204" pitchFamily="34" charset="-122"/>
              </a:defRPr>
            </a:lvl8pPr>
            <a:lvl9pPr marL="3886200" indent="-228600" defTabSz="-635" eaLnBrk="0" fontAlgn="base" hangingPunct="0">
              <a:spcBef>
                <a:spcPct val="0"/>
              </a:spcBef>
              <a:spcAft>
                <a:spcPct val="0"/>
              </a:spcAft>
              <a:tabLst>
                <a:tab pos="226695" algn="l"/>
              </a:tabLst>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26695" algn="l"/>
              </a:tabLst>
              <a:defRPr/>
            </a:pPr>
            <a:r>
              <a:rPr lang="zh-CN" altLang="zh-CN" sz="1200" b="1" dirty="0">
                <a:solidFill>
                  <a:schemeClr val="tx1">
                    <a:lumMod val="65000"/>
                    <a:lumOff val="35000"/>
                  </a:schemeClr>
                </a:solidFill>
                <a:latin typeface="微软雅黑" panose="020B0503020204020204" pitchFamily="34" charset="-122"/>
              </a:rPr>
              <a:t>天然覆盆子酮制备技术</a:t>
            </a:r>
            <a:endParaRPr lang="en-US" altLang="zh-CN" sz="1200" b="1" dirty="0">
              <a:solidFill>
                <a:schemeClr val="tx1">
                  <a:lumMod val="65000"/>
                  <a:lumOff val="35000"/>
                </a:schemeClr>
              </a:solidFill>
              <a:latin typeface="微软雅黑" panose="020B0503020204020204" pitchFamily="34" charset="-122"/>
            </a:endParaRPr>
          </a:p>
        </p:txBody>
      </p:sp>
      <p:sp>
        <p:nvSpPr>
          <p:cNvPr id="35" name="ïṧļídé">
            <a:extLst>
              <a:ext uri="{FF2B5EF4-FFF2-40B4-BE49-F238E27FC236}">
                <a16:creationId xmlns:a16="http://schemas.microsoft.com/office/drawing/2014/main" id="{22E6057C-9233-408F-A910-0DF8BC3ED127}"/>
              </a:ext>
            </a:extLst>
          </p:cNvPr>
          <p:cNvSpPr/>
          <p:nvPr/>
        </p:nvSpPr>
        <p:spPr>
          <a:xfrm>
            <a:off x="4970786" y="1724010"/>
            <a:ext cx="3325061" cy="1025547"/>
          </a:xfrm>
          <a:prstGeom prst="snip2SameRect">
            <a:avLst>
              <a:gd name="adj1" fmla="val 0"/>
              <a:gd name="adj2" fmla="val 0"/>
            </a:avLst>
          </a:prstGeom>
          <a:ln>
            <a:noFill/>
          </a:ln>
        </p:spPr>
        <p:txBody>
          <a:bodyPr/>
          <a:lstStyle/>
          <a:p>
            <a:pPr marR="0" lvl="0" algn="just" defTabSz="914400" rtl="0" eaLnBrk="1" fontAlgn="auto" latinLnBrk="0" hangingPunct="1">
              <a:lnSpc>
                <a:spcPct val="150000"/>
              </a:lnSpc>
              <a:spcBef>
                <a:spcPts val="0"/>
              </a:spcBef>
              <a:spcAft>
                <a:spcPts val="0"/>
              </a:spcAft>
              <a:buClrTx/>
              <a:buSzTx/>
              <a:defRPr/>
            </a:pPr>
            <a:r>
              <a:rPr lang="zh-CN" altLang="en-US" sz="1100" b="1" dirty="0">
                <a:solidFill>
                  <a:schemeClr val="bg1">
                    <a:lumMod val="50000"/>
                  </a:schemeClr>
                </a:solidFill>
                <a:latin typeface="微软雅黑" panose="020B0503020204020204" pitchFamily="34" charset="-122"/>
              </a:rPr>
              <a:t>                           高纯度</a:t>
            </a:r>
            <a:endParaRPr lang="en-US" altLang="zh-CN" sz="1200" b="1" dirty="0">
              <a:solidFill>
                <a:schemeClr val="bg1">
                  <a:lumMod val="50000"/>
                </a:schemeClr>
              </a:solidFill>
              <a:latin typeface="微软雅黑" panose="020B0503020204020204" pitchFamily="34" charset="-122"/>
            </a:endParaRPr>
          </a:p>
          <a:p>
            <a:pPr marL="228600" marR="0" lvl="0" indent="-228600" algn="just"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lang="zh-CN" altLang="zh-CN" sz="900" b="1" dirty="0">
                <a:solidFill>
                  <a:schemeClr val="bg1">
                    <a:lumMod val="50000"/>
                  </a:schemeClr>
                </a:solidFill>
                <a:latin typeface="微软雅黑" panose="020B0503020204020204" pitchFamily="34" charset="-122"/>
              </a:rPr>
              <a:t>选用氢氧化钠为缩合催化剂，使得克莱森</a:t>
            </a:r>
            <a:r>
              <a:rPr lang="en-US" altLang="zh-CN" sz="900" b="1" dirty="0">
                <a:solidFill>
                  <a:schemeClr val="bg1">
                    <a:lumMod val="50000"/>
                  </a:schemeClr>
                </a:solidFill>
                <a:latin typeface="微软雅黑" panose="020B0503020204020204" pitchFamily="34" charset="-122"/>
              </a:rPr>
              <a:t>-</a:t>
            </a:r>
            <a:r>
              <a:rPr lang="zh-CN" altLang="zh-CN" sz="900" b="1" dirty="0">
                <a:solidFill>
                  <a:schemeClr val="bg1">
                    <a:lumMod val="50000"/>
                  </a:schemeClr>
                </a:solidFill>
                <a:latin typeface="微软雅黑" panose="020B0503020204020204" pitchFamily="34" charset="-122"/>
              </a:rPr>
              <a:t>施密特缩合反应更容易控制，在氢化反应中用甲酸镍作为催化剂，异丙醇作溶剂，从而通过加氢还原制得覆盆子酮粗品，纯度达到</a:t>
            </a:r>
            <a:r>
              <a:rPr lang="en-US" altLang="zh-CN" sz="900" b="1" dirty="0">
                <a:solidFill>
                  <a:schemeClr val="bg1">
                    <a:lumMod val="50000"/>
                  </a:schemeClr>
                </a:solidFill>
                <a:latin typeface="微软雅黑" panose="020B0503020204020204" pitchFamily="34" charset="-122"/>
              </a:rPr>
              <a:t>99%</a:t>
            </a:r>
            <a:r>
              <a:rPr lang="zh-CN" altLang="zh-CN" sz="900" b="1" dirty="0">
                <a:solidFill>
                  <a:schemeClr val="bg1">
                    <a:lumMod val="50000"/>
                  </a:schemeClr>
                </a:solidFill>
                <a:latin typeface="微软雅黑" panose="020B0503020204020204" pitchFamily="34" charset="-122"/>
              </a:rPr>
              <a:t>。</a:t>
            </a:r>
            <a:endParaRPr lang="en-US" altLang="zh-CN" sz="900" b="1" dirty="0">
              <a:solidFill>
                <a:schemeClr val="bg1">
                  <a:lumMod val="50000"/>
                </a:schemeClr>
              </a:solidFill>
              <a:latin typeface="微软雅黑" panose="020B0503020204020204" pitchFamily="34" charset="-122"/>
            </a:endParaRPr>
          </a:p>
        </p:txBody>
      </p:sp>
      <p:sp>
        <p:nvSpPr>
          <p:cNvPr id="38" name="îsļídé">
            <a:extLst>
              <a:ext uri="{FF2B5EF4-FFF2-40B4-BE49-F238E27FC236}">
                <a16:creationId xmlns:a16="http://schemas.microsoft.com/office/drawing/2014/main" id="{3CEF6AD0-6D72-403C-AD1E-1E38950CC328}"/>
              </a:ext>
            </a:extLst>
          </p:cNvPr>
          <p:cNvSpPr>
            <a:spLocks noChangeArrowheads="1"/>
          </p:cNvSpPr>
          <p:nvPr/>
        </p:nvSpPr>
        <p:spPr bwMode="auto">
          <a:xfrm>
            <a:off x="1770205" y="3283443"/>
            <a:ext cx="2063749"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35">
              <a:tabLst>
                <a:tab pos="226695" algn="l"/>
              </a:tabLst>
              <a:defRPr>
                <a:solidFill>
                  <a:schemeClr val="tx1"/>
                </a:solidFill>
                <a:latin typeface="Arial" panose="020B0604020202020204" pitchFamily="34" charset="0"/>
                <a:ea typeface="微软雅黑" panose="020B0503020204020204" pitchFamily="34" charset="-122"/>
              </a:defRPr>
            </a:lvl1pPr>
            <a:lvl2pPr marL="742950" indent="-285750" defTabSz="-635">
              <a:tabLst>
                <a:tab pos="226695" algn="l"/>
              </a:tabLst>
              <a:defRPr>
                <a:solidFill>
                  <a:schemeClr val="tx1"/>
                </a:solidFill>
                <a:latin typeface="Arial" panose="020B0604020202020204" pitchFamily="34" charset="0"/>
                <a:ea typeface="微软雅黑" panose="020B0503020204020204" pitchFamily="34" charset="-122"/>
              </a:defRPr>
            </a:lvl2pPr>
            <a:lvl3pPr marL="1143000" indent="-228600" defTabSz="-635">
              <a:tabLst>
                <a:tab pos="226695" algn="l"/>
              </a:tabLst>
              <a:defRPr>
                <a:solidFill>
                  <a:schemeClr val="tx1"/>
                </a:solidFill>
                <a:latin typeface="Arial" panose="020B0604020202020204" pitchFamily="34" charset="0"/>
                <a:ea typeface="微软雅黑" panose="020B0503020204020204" pitchFamily="34" charset="-122"/>
              </a:defRPr>
            </a:lvl3pPr>
            <a:lvl4pPr marL="1600200" indent="-228600" defTabSz="-635">
              <a:tabLst>
                <a:tab pos="226695" algn="l"/>
              </a:tabLst>
              <a:defRPr>
                <a:solidFill>
                  <a:schemeClr val="tx1"/>
                </a:solidFill>
                <a:latin typeface="Arial" panose="020B0604020202020204" pitchFamily="34" charset="0"/>
                <a:ea typeface="微软雅黑" panose="020B0503020204020204" pitchFamily="34" charset="-122"/>
              </a:defRPr>
            </a:lvl4pPr>
            <a:lvl5pPr marL="2057400" indent="-228600" defTabSz="-635">
              <a:tabLst>
                <a:tab pos="226695" algn="l"/>
              </a:tabLst>
              <a:defRPr>
                <a:solidFill>
                  <a:schemeClr val="tx1"/>
                </a:solidFill>
                <a:latin typeface="Arial" panose="020B0604020202020204" pitchFamily="34" charset="0"/>
                <a:ea typeface="微软雅黑" panose="020B0503020204020204" pitchFamily="34" charset="-122"/>
              </a:defRPr>
            </a:lvl5pPr>
            <a:lvl6pPr marL="2514600" indent="-228600" defTabSz="-635" eaLnBrk="0" fontAlgn="base" hangingPunct="0">
              <a:spcBef>
                <a:spcPct val="0"/>
              </a:spcBef>
              <a:spcAft>
                <a:spcPct val="0"/>
              </a:spcAft>
              <a:tabLst>
                <a:tab pos="226695" algn="l"/>
              </a:tabLst>
              <a:defRPr>
                <a:solidFill>
                  <a:schemeClr val="tx1"/>
                </a:solidFill>
                <a:latin typeface="Arial" panose="020B0604020202020204" pitchFamily="34" charset="0"/>
                <a:ea typeface="微软雅黑" panose="020B0503020204020204" pitchFamily="34" charset="-122"/>
              </a:defRPr>
            </a:lvl6pPr>
            <a:lvl7pPr marL="2971800" indent="-228600" defTabSz="-635" eaLnBrk="0" fontAlgn="base" hangingPunct="0">
              <a:spcBef>
                <a:spcPct val="0"/>
              </a:spcBef>
              <a:spcAft>
                <a:spcPct val="0"/>
              </a:spcAft>
              <a:tabLst>
                <a:tab pos="226695" algn="l"/>
              </a:tabLst>
              <a:defRPr>
                <a:solidFill>
                  <a:schemeClr val="tx1"/>
                </a:solidFill>
                <a:latin typeface="Arial" panose="020B0604020202020204" pitchFamily="34" charset="0"/>
                <a:ea typeface="微软雅黑" panose="020B0503020204020204" pitchFamily="34" charset="-122"/>
              </a:defRPr>
            </a:lvl7pPr>
            <a:lvl8pPr marL="3429000" indent="-228600" defTabSz="-635" eaLnBrk="0" fontAlgn="base" hangingPunct="0">
              <a:spcBef>
                <a:spcPct val="0"/>
              </a:spcBef>
              <a:spcAft>
                <a:spcPct val="0"/>
              </a:spcAft>
              <a:tabLst>
                <a:tab pos="226695" algn="l"/>
              </a:tabLst>
              <a:defRPr>
                <a:solidFill>
                  <a:schemeClr val="tx1"/>
                </a:solidFill>
                <a:latin typeface="Arial" panose="020B0604020202020204" pitchFamily="34" charset="0"/>
                <a:ea typeface="微软雅黑" panose="020B0503020204020204" pitchFamily="34" charset="-122"/>
              </a:defRPr>
            </a:lvl8pPr>
            <a:lvl9pPr marL="3886200" indent="-228600" defTabSz="-635" eaLnBrk="0" fontAlgn="base" hangingPunct="0">
              <a:spcBef>
                <a:spcPct val="0"/>
              </a:spcBef>
              <a:spcAft>
                <a:spcPct val="0"/>
              </a:spcAft>
              <a:tabLst>
                <a:tab pos="226695" algn="l"/>
              </a:tabLst>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26695" algn="l"/>
              </a:tabLst>
              <a:defRPr/>
            </a:pPr>
            <a:r>
              <a:rPr lang="zh-CN" altLang="zh-CN" sz="1200" b="1" dirty="0">
                <a:solidFill>
                  <a:schemeClr val="tx1">
                    <a:lumMod val="65000"/>
                    <a:lumOff val="35000"/>
                  </a:schemeClr>
                </a:solidFill>
                <a:latin typeface="微软雅黑" panose="020B0503020204020204" pitchFamily="34" charset="-122"/>
              </a:rPr>
              <a:t>优质女贞醛制备技术</a:t>
            </a:r>
            <a:endParaRPr lang="en-US" altLang="zh-CN" sz="1200" b="1" dirty="0">
              <a:solidFill>
                <a:schemeClr val="tx1">
                  <a:lumMod val="65000"/>
                  <a:lumOff val="35000"/>
                </a:schemeClr>
              </a:solidFill>
              <a:latin typeface="微软雅黑" panose="020B0503020204020204" pitchFamily="34" charset="-122"/>
            </a:endParaRPr>
          </a:p>
        </p:txBody>
      </p:sp>
      <p:sp>
        <p:nvSpPr>
          <p:cNvPr id="41" name="íSlidè">
            <a:extLst>
              <a:ext uri="{FF2B5EF4-FFF2-40B4-BE49-F238E27FC236}">
                <a16:creationId xmlns:a16="http://schemas.microsoft.com/office/drawing/2014/main" id="{CDAC8D01-BF60-44C6-96FB-3D76D18CA470}"/>
              </a:ext>
            </a:extLst>
          </p:cNvPr>
          <p:cNvSpPr/>
          <p:nvPr/>
        </p:nvSpPr>
        <p:spPr>
          <a:xfrm>
            <a:off x="947430" y="3548117"/>
            <a:ext cx="3491562" cy="633413"/>
          </a:xfrm>
          <a:prstGeom prst="snip2SameRect">
            <a:avLst>
              <a:gd name="adj1" fmla="val 0"/>
              <a:gd name="adj2" fmla="val 0"/>
            </a:avLst>
          </a:prstGeom>
          <a:ln>
            <a:noFill/>
          </a:ln>
        </p:spPr>
        <p:txBody>
          <a:bodyPr/>
          <a:lstStyle/>
          <a:p>
            <a:pPr marR="0" lvl="0" algn="ctr" defTabSz="914400" rtl="0" eaLnBrk="0" fontAlgn="auto" latinLnBrk="0" hangingPunct="0">
              <a:lnSpc>
                <a:spcPct val="150000"/>
              </a:lnSpc>
              <a:spcBef>
                <a:spcPts val="0"/>
              </a:spcBef>
              <a:spcAft>
                <a:spcPts val="0"/>
              </a:spcAft>
              <a:buClrTx/>
              <a:buSzTx/>
              <a:defRPr/>
            </a:pPr>
            <a:r>
              <a:rPr lang="zh-CN" altLang="en-US" sz="1100" b="1" dirty="0">
                <a:solidFill>
                  <a:schemeClr val="bg1">
                    <a:lumMod val="50000"/>
                  </a:schemeClr>
                </a:solidFill>
                <a:latin typeface="微软雅黑" panose="020B0503020204020204" pitchFamily="34" charset="-122"/>
              </a:rPr>
              <a:t>环保</a:t>
            </a:r>
            <a:endParaRPr lang="en-US" altLang="zh-CN" sz="1100" b="1" dirty="0">
              <a:solidFill>
                <a:schemeClr val="bg1">
                  <a:lumMod val="50000"/>
                </a:schemeClr>
              </a:solidFill>
              <a:latin typeface="微软雅黑" panose="020B0503020204020204" pitchFamily="34" charset="-122"/>
            </a:endParaRPr>
          </a:p>
          <a:p>
            <a:pPr marL="171450" marR="0" lvl="0" indent="-171450" algn="just" defTabSz="914400" rtl="0" eaLnBrk="0" fontAlgn="auto" latinLnBrk="0" hangingPunct="0">
              <a:lnSpc>
                <a:spcPct val="150000"/>
              </a:lnSpc>
              <a:spcBef>
                <a:spcPts val="0"/>
              </a:spcBef>
              <a:spcAft>
                <a:spcPts val="0"/>
              </a:spcAft>
              <a:buClrTx/>
              <a:buSzTx/>
              <a:buFont typeface="Arial" panose="020B0604020202020204" pitchFamily="34" charset="0"/>
              <a:buChar char="•"/>
              <a:defRPr/>
            </a:pPr>
            <a:r>
              <a:rPr lang="zh-CN" altLang="zh-CN" sz="900" b="1" dirty="0">
                <a:solidFill>
                  <a:schemeClr val="bg1">
                    <a:lumMod val="50000"/>
                  </a:schemeClr>
                </a:solidFill>
                <a:latin typeface="微软雅黑" panose="020B0503020204020204" pitchFamily="34" charset="-122"/>
              </a:rPr>
              <a:t>选用丙烯醛等为原料，利用相转移催化技术进行制备；工艺路线新，合成反应步骤短，各步得率较高，反应过程环境较为友好。</a:t>
            </a:r>
            <a:endParaRPr lang="en-US" altLang="zh-CN" sz="900" b="1" dirty="0">
              <a:solidFill>
                <a:schemeClr val="bg1">
                  <a:lumMod val="50000"/>
                </a:schemeClr>
              </a:solidFill>
              <a:latin typeface="微软雅黑" panose="020B0503020204020204" pitchFamily="34" charset="-122"/>
            </a:endParaRPr>
          </a:p>
        </p:txBody>
      </p:sp>
      <p:sp>
        <p:nvSpPr>
          <p:cNvPr id="42" name="iś1ïḍê">
            <a:extLst>
              <a:ext uri="{FF2B5EF4-FFF2-40B4-BE49-F238E27FC236}">
                <a16:creationId xmlns:a16="http://schemas.microsoft.com/office/drawing/2014/main" id="{AE2B5692-3A3E-4A2F-B416-4DE484E06BD2}"/>
              </a:ext>
            </a:extLst>
          </p:cNvPr>
          <p:cNvSpPr>
            <a:spLocks noChangeArrowheads="1"/>
          </p:cNvSpPr>
          <p:nvPr/>
        </p:nvSpPr>
        <p:spPr bwMode="auto">
          <a:xfrm>
            <a:off x="5969219" y="3272491"/>
            <a:ext cx="181133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35">
              <a:tabLst>
                <a:tab pos="226695" algn="l"/>
              </a:tabLst>
              <a:defRPr>
                <a:solidFill>
                  <a:schemeClr val="tx1"/>
                </a:solidFill>
                <a:latin typeface="Arial" panose="020B0604020202020204" pitchFamily="34" charset="0"/>
                <a:ea typeface="微软雅黑" panose="020B0503020204020204" pitchFamily="34" charset="-122"/>
              </a:defRPr>
            </a:lvl1pPr>
            <a:lvl2pPr marL="742950" indent="-285750" defTabSz="-635">
              <a:tabLst>
                <a:tab pos="226695" algn="l"/>
              </a:tabLst>
              <a:defRPr>
                <a:solidFill>
                  <a:schemeClr val="tx1"/>
                </a:solidFill>
                <a:latin typeface="Arial" panose="020B0604020202020204" pitchFamily="34" charset="0"/>
                <a:ea typeface="微软雅黑" panose="020B0503020204020204" pitchFamily="34" charset="-122"/>
              </a:defRPr>
            </a:lvl2pPr>
            <a:lvl3pPr marL="1143000" indent="-228600" defTabSz="-635">
              <a:tabLst>
                <a:tab pos="226695" algn="l"/>
              </a:tabLst>
              <a:defRPr>
                <a:solidFill>
                  <a:schemeClr val="tx1"/>
                </a:solidFill>
                <a:latin typeface="Arial" panose="020B0604020202020204" pitchFamily="34" charset="0"/>
                <a:ea typeface="微软雅黑" panose="020B0503020204020204" pitchFamily="34" charset="-122"/>
              </a:defRPr>
            </a:lvl3pPr>
            <a:lvl4pPr marL="1600200" indent="-228600" defTabSz="-635">
              <a:tabLst>
                <a:tab pos="226695" algn="l"/>
              </a:tabLst>
              <a:defRPr>
                <a:solidFill>
                  <a:schemeClr val="tx1"/>
                </a:solidFill>
                <a:latin typeface="Arial" panose="020B0604020202020204" pitchFamily="34" charset="0"/>
                <a:ea typeface="微软雅黑" panose="020B0503020204020204" pitchFamily="34" charset="-122"/>
              </a:defRPr>
            </a:lvl4pPr>
            <a:lvl5pPr marL="2057400" indent="-228600" defTabSz="-635">
              <a:tabLst>
                <a:tab pos="226695" algn="l"/>
              </a:tabLst>
              <a:defRPr>
                <a:solidFill>
                  <a:schemeClr val="tx1"/>
                </a:solidFill>
                <a:latin typeface="Arial" panose="020B0604020202020204" pitchFamily="34" charset="0"/>
                <a:ea typeface="微软雅黑" panose="020B0503020204020204" pitchFamily="34" charset="-122"/>
              </a:defRPr>
            </a:lvl5pPr>
            <a:lvl6pPr marL="2514600" indent="-228600" defTabSz="-635" eaLnBrk="0" fontAlgn="base" hangingPunct="0">
              <a:spcBef>
                <a:spcPct val="0"/>
              </a:spcBef>
              <a:spcAft>
                <a:spcPct val="0"/>
              </a:spcAft>
              <a:tabLst>
                <a:tab pos="226695" algn="l"/>
              </a:tabLst>
              <a:defRPr>
                <a:solidFill>
                  <a:schemeClr val="tx1"/>
                </a:solidFill>
                <a:latin typeface="Arial" panose="020B0604020202020204" pitchFamily="34" charset="0"/>
                <a:ea typeface="微软雅黑" panose="020B0503020204020204" pitchFamily="34" charset="-122"/>
              </a:defRPr>
            </a:lvl6pPr>
            <a:lvl7pPr marL="2971800" indent="-228600" defTabSz="-635" eaLnBrk="0" fontAlgn="base" hangingPunct="0">
              <a:spcBef>
                <a:spcPct val="0"/>
              </a:spcBef>
              <a:spcAft>
                <a:spcPct val="0"/>
              </a:spcAft>
              <a:tabLst>
                <a:tab pos="226695" algn="l"/>
              </a:tabLst>
              <a:defRPr>
                <a:solidFill>
                  <a:schemeClr val="tx1"/>
                </a:solidFill>
                <a:latin typeface="Arial" panose="020B0604020202020204" pitchFamily="34" charset="0"/>
                <a:ea typeface="微软雅黑" panose="020B0503020204020204" pitchFamily="34" charset="-122"/>
              </a:defRPr>
            </a:lvl7pPr>
            <a:lvl8pPr marL="3429000" indent="-228600" defTabSz="-635" eaLnBrk="0" fontAlgn="base" hangingPunct="0">
              <a:spcBef>
                <a:spcPct val="0"/>
              </a:spcBef>
              <a:spcAft>
                <a:spcPct val="0"/>
              </a:spcAft>
              <a:tabLst>
                <a:tab pos="226695" algn="l"/>
              </a:tabLst>
              <a:defRPr>
                <a:solidFill>
                  <a:schemeClr val="tx1"/>
                </a:solidFill>
                <a:latin typeface="Arial" panose="020B0604020202020204" pitchFamily="34" charset="0"/>
                <a:ea typeface="微软雅黑" panose="020B0503020204020204" pitchFamily="34" charset="-122"/>
              </a:defRPr>
            </a:lvl8pPr>
            <a:lvl9pPr marL="3886200" indent="-228600" defTabSz="-635" eaLnBrk="0" fontAlgn="base" hangingPunct="0">
              <a:spcBef>
                <a:spcPct val="0"/>
              </a:spcBef>
              <a:spcAft>
                <a:spcPct val="0"/>
              </a:spcAft>
              <a:tabLst>
                <a:tab pos="226695" algn="l"/>
              </a:tabLst>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26695" algn="l"/>
              </a:tabLst>
              <a:defRPr/>
            </a:pPr>
            <a:r>
              <a:rPr lang="zh-CN" altLang="zh-CN" sz="1200" b="1" dirty="0">
                <a:solidFill>
                  <a:schemeClr val="tx1">
                    <a:lumMod val="65000"/>
                    <a:lumOff val="35000"/>
                  </a:schemeClr>
                </a:solidFill>
                <a:latin typeface="微软雅黑" panose="020B0503020204020204" pitchFamily="34" charset="-122"/>
              </a:rPr>
              <a:t>新型格蓬酯制备技术</a:t>
            </a:r>
            <a:endParaRPr lang="en-US" altLang="zh-CN" sz="1200" b="1" dirty="0">
              <a:solidFill>
                <a:schemeClr val="tx1">
                  <a:lumMod val="65000"/>
                  <a:lumOff val="35000"/>
                </a:schemeClr>
              </a:solidFill>
              <a:latin typeface="微软雅黑" panose="020B0503020204020204" pitchFamily="34" charset="-122"/>
            </a:endParaRPr>
          </a:p>
        </p:txBody>
      </p:sp>
      <p:sp>
        <p:nvSpPr>
          <p:cNvPr id="43" name="íśľíḓe">
            <a:extLst>
              <a:ext uri="{FF2B5EF4-FFF2-40B4-BE49-F238E27FC236}">
                <a16:creationId xmlns:a16="http://schemas.microsoft.com/office/drawing/2014/main" id="{5B3B5B18-5689-456C-B582-B4AFE5823737}"/>
              </a:ext>
            </a:extLst>
          </p:cNvPr>
          <p:cNvSpPr/>
          <p:nvPr/>
        </p:nvSpPr>
        <p:spPr>
          <a:xfrm>
            <a:off x="5012528" y="3627485"/>
            <a:ext cx="3319839" cy="1271588"/>
          </a:xfrm>
          <a:prstGeom prst="snip2SameRect">
            <a:avLst>
              <a:gd name="adj1" fmla="val 0"/>
              <a:gd name="adj2" fmla="val 0"/>
            </a:avLst>
          </a:prstGeom>
          <a:ln>
            <a:noFill/>
          </a:ln>
        </p:spPr>
        <p:txBody>
          <a:bodyPr/>
          <a:lstStyle/>
          <a:p>
            <a:pPr marR="0" lvl="0" algn="ctr" defTabSz="914400" rtl="0" eaLnBrk="0" fontAlgn="auto" latinLnBrk="0" hangingPunct="0">
              <a:lnSpc>
                <a:spcPct val="150000"/>
              </a:lnSpc>
              <a:spcBef>
                <a:spcPts val="0"/>
              </a:spcBef>
              <a:spcAft>
                <a:spcPts val="0"/>
              </a:spcAft>
              <a:buClrTx/>
              <a:buSzTx/>
              <a:defRPr/>
            </a:pPr>
            <a:r>
              <a:rPr lang="zh-CN" altLang="en-US" sz="1100" b="1" dirty="0">
                <a:solidFill>
                  <a:schemeClr val="bg1">
                    <a:lumMod val="50000"/>
                  </a:schemeClr>
                </a:solidFill>
                <a:latin typeface="微软雅黑" panose="020B0503020204020204" pitchFamily="34" charset="-122"/>
              </a:rPr>
              <a:t>        工艺改进</a:t>
            </a:r>
            <a:endParaRPr lang="en-US" altLang="zh-CN" sz="1100" b="1" dirty="0">
              <a:solidFill>
                <a:schemeClr val="bg1">
                  <a:lumMod val="50000"/>
                </a:schemeClr>
              </a:solidFill>
              <a:latin typeface="微软雅黑" panose="020B0503020204020204" pitchFamily="34" charset="-122"/>
            </a:endParaRPr>
          </a:p>
          <a:p>
            <a:pPr marL="171450" marR="0" lvl="0" indent="-171450" algn="just" defTabSz="914400" rtl="0" eaLnBrk="0" fontAlgn="auto" latinLnBrk="0" hangingPunct="0">
              <a:lnSpc>
                <a:spcPct val="150000"/>
              </a:lnSpc>
              <a:spcBef>
                <a:spcPts val="0"/>
              </a:spcBef>
              <a:spcAft>
                <a:spcPts val="0"/>
              </a:spcAft>
              <a:buClrTx/>
              <a:buSzTx/>
              <a:buFont typeface="Arial" panose="020B0604020202020204" pitchFamily="34" charset="0"/>
              <a:buChar char="•"/>
              <a:defRPr/>
            </a:pPr>
            <a:r>
              <a:rPr lang="zh-CN" altLang="zh-CN" sz="900" dirty="0">
                <a:solidFill>
                  <a:schemeClr val="bg1">
                    <a:lumMod val="50000"/>
                  </a:schemeClr>
                </a:solidFill>
                <a:latin typeface="微软雅黑" panose="020B0503020204020204" pitchFamily="34" charset="-122"/>
              </a:rPr>
              <a:t>选用</a:t>
            </a:r>
            <a:r>
              <a:rPr lang="zh-CN" altLang="zh-CN" sz="900" b="1" dirty="0">
                <a:solidFill>
                  <a:schemeClr val="bg1">
                    <a:lumMod val="50000"/>
                  </a:schemeClr>
                </a:solidFill>
                <a:latin typeface="微软雅黑" panose="020B0503020204020204" pitchFamily="34" charset="-122"/>
              </a:rPr>
              <a:t>乙醇钠等为原料，并按一定比例进行配比，反应中采用温度压力双显示装置，有效避免生产事故发生，该方法还具有供应能力强、成本低等特点。</a:t>
            </a:r>
            <a:endParaRPr lang="zh-CN" altLang="en-US" sz="900" b="1" dirty="0">
              <a:solidFill>
                <a:schemeClr val="bg1">
                  <a:lumMod val="50000"/>
                </a:schemeClr>
              </a:solidFill>
              <a:latin typeface="微软雅黑" panose="020B0503020204020204" pitchFamily="34" charset="-122"/>
            </a:endParaRPr>
          </a:p>
        </p:txBody>
      </p:sp>
      <p:sp>
        <p:nvSpPr>
          <p:cNvPr id="44" name="îṥľïḋe">
            <a:extLst>
              <a:ext uri="{FF2B5EF4-FFF2-40B4-BE49-F238E27FC236}">
                <a16:creationId xmlns:a16="http://schemas.microsoft.com/office/drawing/2014/main" id="{0E7C1B4A-686A-4682-B2C6-52F043600246}"/>
              </a:ext>
            </a:extLst>
          </p:cNvPr>
          <p:cNvSpPr>
            <a:spLocks noChangeArrowheads="1"/>
          </p:cNvSpPr>
          <p:nvPr/>
        </p:nvSpPr>
        <p:spPr bwMode="auto">
          <a:xfrm>
            <a:off x="9363108" y="3191315"/>
            <a:ext cx="1960207"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35">
              <a:tabLst>
                <a:tab pos="226695" algn="l"/>
              </a:tabLst>
              <a:defRPr>
                <a:solidFill>
                  <a:schemeClr val="tx1"/>
                </a:solidFill>
                <a:latin typeface="Arial" panose="020B0604020202020204" pitchFamily="34" charset="0"/>
                <a:ea typeface="微软雅黑" panose="020B0503020204020204" pitchFamily="34" charset="-122"/>
              </a:defRPr>
            </a:lvl1pPr>
            <a:lvl2pPr marL="742950" indent="-285750" defTabSz="-635">
              <a:tabLst>
                <a:tab pos="226695" algn="l"/>
              </a:tabLst>
              <a:defRPr>
                <a:solidFill>
                  <a:schemeClr val="tx1"/>
                </a:solidFill>
                <a:latin typeface="Arial" panose="020B0604020202020204" pitchFamily="34" charset="0"/>
                <a:ea typeface="微软雅黑" panose="020B0503020204020204" pitchFamily="34" charset="-122"/>
              </a:defRPr>
            </a:lvl2pPr>
            <a:lvl3pPr marL="1143000" indent="-228600" defTabSz="-635">
              <a:tabLst>
                <a:tab pos="226695" algn="l"/>
              </a:tabLst>
              <a:defRPr>
                <a:solidFill>
                  <a:schemeClr val="tx1"/>
                </a:solidFill>
                <a:latin typeface="Arial" panose="020B0604020202020204" pitchFamily="34" charset="0"/>
                <a:ea typeface="微软雅黑" panose="020B0503020204020204" pitchFamily="34" charset="-122"/>
              </a:defRPr>
            </a:lvl3pPr>
            <a:lvl4pPr marL="1600200" indent="-228600" defTabSz="-635">
              <a:tabLst>
                <a:tab pos="226695" algn="l"/>
              </a:tabLst>
              <a:defRPr>
                <a:solidFill>
                  <a:schemeClr val="tx1"/>
                </a:solidFill>
                <a:latin typeface="Arial" panose="020B0604020202020204" pitchFamily="34" charset="0"/>
                <a:ea typeface="微软雅黑" panose="020B0503020204020204" pitchFamily="34" charset="-122"/>
              </a:defRPr>
            </a:lvl4pPr>
            <a:lvl5pPr marL="2057400" indent="-228600" defTabSz="-635">
              <a:tabLst>
                <a:tab pos="226695" algn="l"/>
              </a:tabLst>
              <a:defRPr>
                <a:solidFill>
                  <a:schemeClr val="tx1"/>
                </a:solidFill>
                <a:latin typeface="Arial" panose="020B0604020202020204" pitchFamily="34" charset="0"/>
                <a:ea typeface="微软雅黑" panose="020B0503020204020204" pitchFamily="34" charset="-122"/>
              </a:defRPr>
            </a:lvl5pPr>
            <a:lvl6pPr marL="2514600" indent="-228600" defTabSz="-635" eaLnBrk="0" fontAlgn="base" hangingPunct="0">
              <a:spcBef>
                <a:spcPct val="0"/>
              </a:spcBef>
              <a:spcAft>
                <a:spcPct val="0"/>
              </a:spcAft>
              <a:tabLst>
                <a:tab pos="226695" algn="l"/>
              </a:tabLst>
              <a:defRPr>
                <a:solidFill>
                  <a:schemeClr val="tx1"/>
                </a:solidFill>
                <a:latin typeface="Arial" panose="020B0604020202020204" pitchFamily="34" charset="0"/>
                <a:ea typeface="微软雅黑" panose="020B0503020204020204" pitchFamily="34" charset="-122"/>
              </a:defRPr>
            </a:lvl6pPr>
            <a:lvl7pPr marL="2971800" indent="-228600" defTabSz="-635" eaLnBrk="0" fontAlgn="base" hangingPunct="0">
              <a:spcBef>
                <a:spcPct val="0"/>
              </a:spcBef>
              <a:spcAft>
                <a:spcPct val="0"/>
              </a:spcAft>
              <a:tabLst>
                <a:tab pos="226695" algn="l"/>
              </a:tabLst>
              <a:defRPr>
                <a:solidFill>
                  <a:schemeClr val="tx1"/>
                </a:solidFill>
                <a:latin typeface="Arial" panose="020B0604020202020204" pitchFamily="34" charset="0"/>
                <a:ea typeface="微软雅黑" panose="020B0503020204020204" pitchFamily="34" charset="-122"/>
              </a:defRPr>
            </a:lvl7pPr>
            <a:lvl8pPr marL="3429000" indent="-228600" defTabSz="-635" eaLnBrk="0" fontAlgn="base" hangingPunct="0">
              <a:spcBef>
                <a:spcPct val="0"/>
              </a:spcBef>
              <a:spcAft>
                <a:spcPct val="0"/>
              </a:spcAft>
              <a:tabLst>
                <a:tab pos="226695" algn="l"/>
              </a:tabLst>
              <a:defRPr>
                <a:solidFill>
                  <a:schemeClr val="tx1"/>
                </a:solidFill>
                <a:latin typeface="Arial" panose="020B0604020202020204" pitchFamily="34" charset="0"/>
                <a:ea typeface="微软雅黑" panose="020B0503020204020204" pitchFamily="34" charset="-122"/>
              </a:defRPr>
            </a:lvl8pPr>
            <a:lvl9pPr marL="3886200" indent="-228600" defTabSz="-635" eaLnBrk="0" fontAlgn="base" hangingPunct="0">
              <a:spcBef>
                <a:spcPct val="0"/>
              </a:spcBef>
              <a:spcAft>
                <a:spcPct val="0"/>
              </a:spcAft>
              <a:tabLst>
                <a:tab pos="226695" algn="l"/>
              </a:tabLst>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26695" algn="l"/>
              </a:tabLst>
              <a:defRPr/>
            </a:pPr>
            <a:r>
              <a:rPr lang="zh-CN" altLang="en-US" sz="1200" b="1" dirty="0">
                <a:solidFill>
                  <a:schemeClr val="tx1">
                    <a:lumMod val="65000"/>
                    <a:lumOff val="35000"/>
                  </a:schemeClr>
                </a:solidFill>
                <a:latin typeface="微软雅黑" panose="020B0503020204020204" pitchFamily="34" charset="-122"/>
              </a:rPr>
              <a:t>新</a:t>
            </a:r>
            <a:r>
              <a:rPr lang="zh-CN" altLang="zh-CN" sz="1200" b="1" dirty="0">
                <a:solidFill>
                  <a:schemeClr val="tx1">
                    <a:lumMod val="65000"/>
                    <a:lumOff val="35000"/>
                  </a:schemeClr>
                </a:solidFill>
                <a:latin typeface="微软雅黑" panose="020B0503020204020204" pitchFamily="34" charset="-122"/>
              </a:rPr>
              <a:t>型复配凉味剂制备技术</a:t>
            </a:r>
            <a:endParaRPr lang="en-US" altLang="zh-CN" sz="1200" b="1" dirty="0">
              <a:solidFill>
                <a:schemeClr val="tx1">
                  <a:lumMod val="65000"/>
                  <a:lumOff val="35000"/>
                </a:schemeClr>
              </a:solidFill>
              <a:latin typeface="微软雅黑" panose="020B0503020204020204" pitchFamily="34" charset="-122"/>
            </a:endParaRPr>
          </a:p>
        </p:txBody>
      </p:sp>
      <p:sp>
        <p:nvSpPr>
          <p:cNvPr id="45" name="ïṣľïďê">
            <a:extLst>
              <a:ext uri="{FF2B5EF4-FFF2-40B4-BE49-F238E27FC236}">
                <a16:creationId xmlns:a16="http://schemas.microsoft.com/office/drawing/2014/main" id="{E282BD03-9DE0-4053-BD19-1BD0D2C21E68}"/>
              </a:ext>
            </a:extLst>
          </p:cNvPr>
          <p:cNvSpPr/>
          <p:nvPr/>
        </p:nvSpPr>
        <p:spPr>
          <a:xfrm>
            <a:off x="8705459" y="3408361"/>
            <a:ext cx="3191392" cy="633413"/>
          </a:xfrm>
          <a:prstGeom prst="snip2SameRect">
            <a:avLst>
              <a:gd name="adj1" fmla="val 0"/>
              <a:gd name="adj2" fmla="val 0"/>
            </a:avLst>
          </a:prstGeom>
          <a:ln>
            <a:noFill/>
          </a:ln>
        </p:spPr>
        <p:txBody>
          <a:bodyPr/>
          <a:lstStyle/>
          <a:p>
            <a:pPr marR="0" lvl="0" algn="ctr" defTabSz="914400" rtl="0" eaLnBrk="1" fontAlgn="auto" latinLnBrk="0" hangingPunct="1">
              <a:lnSpc>
                <a:spcPct val="150000"/>
              </a:lnSpc>
              <a:spcBef>
                <a:spcPts val="0"/>
              </a:spcBef>
              <a:spcAft>
                <a:spcPts val="0"/>
              </a:spcAft>
              <a:buClrTx/>
              <a:buSzTx/>
              <a:defRPr/>
            </a:pPr>
            <a:r>
              <a:rPr lang="zh-CN" altLang="en-US" sz="1100" b="1" dirty="0">
                <a:solidFill>
                  <a:schemeClr val="bg1">
                    <a:lumMod val="50000"/>
                  </a:schemeClr>
                </a:solidFill>
                <a:latin typeface="微软雅黑" panose="020B0503020204020204" pitchFamily="34" charset="-122"/>
              </a:rPr>
              <a:t>低成本</a:t>
            </a:r>
            <a:endParaRPr lang="en-US" altLang="zh-CN" sz="1100" b="1" dirty="0">
              <a:solidFill>
                <a:schemeClr val="bg1">
                  <a:lumMod val="50000"/>
                </a:schemeClr>
              </a:solidFill>
              <a:latin typeface="微软雅黑" panose="020B0503020204020204" pitchFamily="34" charset="-122"/>
            </a:endParaRPr>
          </a:p>
          <a:p>
            <a:pPr marL="228600" marR="0" lvl="0" indent="-228600" algn="just"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lang="zh-CN" altLang="zh-CN" sz="900" b="1" dirty="0">
                <a:solidFill>
                  <a:schemeClr val="bg1">
                    <a:lumMod val="50000"/>
                  </a:schemeClr>
                </a:solidFill>
                <a:latin typeface="微软雅黑" panose="020B0503020204020204" pitchFamily="34" charset="-122"/>
              </a:rPr>
              <a:t>用一种腈和酯类化合物为原料，用乙醚萃取，得到的萃取液进行减压蒸馏，副产物较少，产物提纯较为简单。反应原料都是液体，反应是液态的均相反应，反应过程对精馏设备要求不高，最终产品较传统方法收率更高，反应过程更为容易控制，极大降低了成本。高真空精馏可以直接得到纯度大于</a:t>
            </a:r>
            <a:r>
              <a:rPr lang="en-US" altLang="zh-CN" sz="900" b="1" dirty="0">
                <a:solidFill>
                  <a:schemeClr val="bg1">
                    <a:lumMod val="50000"/>
                  </a:schemeClr>
                </a:solidFill>
                <a:latin typeface="微软雅黑" panose="020B0503020204020204" pitchFamily="34" charset="-122"/>
              </a:rPr>
              <a:t>99.5%</a:t>
            </a:r>
            <a:r>
              <a:rPr lang="zh-CN" altLang="zh-CN" sz="900" b="1" dirty="0">
                <a:solidFill>
                  <a:schemeClr val="bg1">
                    <a:lumMod val="50000"/>
                  </a:schemeClr>
                </a:solidFill>
                <a:latin typeface="微软雅黑" panose="020B0503020204020204" pitchFamily="34" charset="-122"/>
              </a:rPr>
              <a:t>。重金属含量小于</a:t>
            </a:r>
            <a:r>
              <a:rPr lang="en-US" altLang="zh-CN" sz="900" b="1" dirty="0">
                <a:solidFill>
                  <a:schemeClr val="bg1">
                    <a:lumMod val="50000"/>
                  </a:schemeClr>
                </a:solidFill>
                <a:latin typeface="微软雅黑" panose="020B0503020204020204" pitchFamily="34" charset="-122"/>
              </a:rPr>
              <a:t>10</a:t>
            </a:r>
            <a:r>
              <a:rPr lang="zh-CN" altLang="zh-CN" sz="900" b="1" dirty="0">
                <a:solidFill>
                  <a:schemeClr val="bg1">
                    <a:lumMod val="50000"/>
                  </a:schemeClr>
                </a:solidFill>
                <a:latin typeface="微软雅黑" panose="020B0503020204020204" pitchFamily="34" charset="-122"/>
              </a:rPr>
              <a:t>毫克</a:t>
            </a:r>
            <a:r>
              <a:rPr lang="en-US" altLang="zh-CN" sz="900" b="1" dirty="0">
                <a:solidFill>
                  <a:schemeClr val="bg1">
                    <a:lumMod val="50000"/>
                  </a:schemeClr>
                </a:solidFill>
                <a:latin typeface="微软雅黑" panose="020B0503020204020204" pitchFamily="34" charset="-122"/>
              </a:rPr>
              <a:t>/</a:t>
            </a:r>
            <a:r>
              <a:rPr lang="zh-CN" altLang="zh-CN" sz="900" b="1" dirty="0">
                <a:solidFill>
                  <a:schemeClr val="bg1">
                    <a:lumMod val="50000"/>
                  </a:schemeClr>
                </a:solidFill>
                <a:latin typeface="微软雅黑" panose="020B0503020204020204" pitchFamily="34" charset="-122"/>
              </a:rPr>
              <a:t>公斤，总砷的含量为</a:t>
            </a:r>
            <a:r>
              <a:rPr lang="en-US" altLang="zh-CN" sz="900" b="1" dirty="0">
                <a:solidFill>
                  <a:schemeClr val="bg1">
                    <a:lumMod val="50000"/>
                  </a:schemeClr>
                </a:solidFill>
                <a:latin typeface="微软雅黑" panose="020B0503020204020204" pitchFamily="34" charset="-122"/>
              </a:rPr>
              <a:t>0.01</a:t>
            </a:r>
            <a:r>
              <a:rPr lang="zh-CN" altLang="zh-CN" sz="900" b="1" dirty="0">
                <a:solidFill>
                  <a:schemeClr val="bg1">
                    <a:lumMod val="50000"/>
                  </a:schemeClr>
                </a:solidFill>
                <a:latin typeface="微软雅黑" panose="020B0503020204020204" pitchFamily="34" charset="-122"/>
              </a:rPr>
              <a:t>毫克</a:t>
            </a:r>
            <a:r>
              <a:rPr lang="en-US" altLang="zh-CN" sz="900" b="1" dirty="0">
                <a:solidFill>
                  <a:schemeClr val="bg1">
                    <a:lumMod val="50000"/>
                  </a:schemeClr>
                </a:solidFill>
                <a:latin typeface="微软雅黑" panose="020B0503020204020204" pitchFamily="34" charset="-122"/>
              </a:rPr>
              <a:t>/</a:t>
            </a:r>
            <a:r>
              <a:rPr lang="zh-CN" altLang="zh-CN" sz="900" b="1" dirty="0">
                <a:solidFill>
                  <a:schemeClr val="bg1">
                    <a:lumMod val="50000"/>
                  </a:schemeClr>
                </a:solidFill>
                <a:latin typeface="微软雅黑" panose="020B0503020204020204" pitchFamily="34" charset="-122"/>
              </a:rPr>
              <a:t>公斤。</a:t>
            </a:r>
            <a:endParaRPr lang="en-US" altLang="zh-CN" sz="900" b="1" dirty="0">
              <a:solidFill>
                <a:schemeClr val="bg1">
                  <a:lumMod val="50000"/>
                </a:schemeClr>
              </a:solidFill>
              <a:latin typeface="微软雅黑" panose="020B0503020204020204" pitchFamily="34" charset="-122"/>
            </a:endParaRPr>
          </a:p>
        </p:txBody>
      </p:sp>
      <p:cxnSp>
        <p:nvCxnSpPr>
          <p:cNvPr id="46" name="直接连接符 45">
            <a:extLst>
              <a:ext uri="{FF2B5EF4-FFF2-40B4-BE49-F238E27FC236}">
                <a16:creationId xmlns:a16="http://schemas.microsoft.com/office/drawing/2014/main" id="{490C50AA-E585-4C46-8A89-D1335320243E}"/>
              </a:ext>
            </a:extLst>
          </p:cNvPr>
          <p:cNvCxnSpPr>
            <a:cxnSpLocks/>
          </p:cNvCxnSpPr>
          <p:nvPr/>
        </p:nvCxnSpPr>
        <p:spPr>
          <a:xfrm>
            <a:off x="860794" y="3159552"/>
            <a:ext cx="10658106" cy="589"/>
          </a:xfrm>
          <a:prstGeom prst="line">
            <a:avLst/>
          </a:prstGeom>
          <a:ln w="3175" cap="rnd">
            <a:solidFill>
              <a:srgbClr val="2F99BF"/>
            </a:solidFill>
            <a:round/>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65E25218-C947-46CA-86DA-02CB66E3F981}"/>
              </a:ext>
            </a:extLst>
          </p:cNvPr>
          <p:cNvCxnSpPr>
            <a:cxnSpLocks/>
          </p:cNvCxnSpPr>
          <p:nvPr/>
        </p:nvCxnSpPr>
        <p:spPr>
          <a:xfrm flipH="1">
            <a:off x="4728748" y="1590103"/>
            <a:ext cx="15228" cy="4869691"/>
          </a:xfrm>
          <a:prstGeom prst="line">
            <a:avLst/>
          </a:prstGeom>
          <a:ln w="3175" cap="rnd">
            <a:solidFill>
              <a:srgbClr val="2F99BF"/>
            </a:solidFill>
            <a:round/>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54739EAA-E49B-44A7-8E5F-5592FE775E87}"/>
              </a:ext>
            </a:extLst>
          </p:cNvPr>
          <p:cNvCxnSpPr>
            <a:cxnSpLocks/>
          </p:cNvCxnSpPr>
          <p:nvPr/>
        </p:nvCxnSpPr>
        <p:spPr>
          <a:xfrm>
            <a:off x="8568934" y="1635892"/>
            <a:ext cx="28074" cy="4823902"/>
          </a:xfrm>
          <a:prstGeom prst="line">
            <a:avLst/>
          </a:prstGeom>
          <a:ln w="3175" cap="rnd">
            <a:solidFill>
              <a:srgbClr val="2F99BF"/>
            </a:solidFill>
            <a:round/>
          </a:ln>
        </p:spPr>
        <p:style>
          <a:lnRef idx="1">
            <a:schemeClr val="accent1"/>
          </a:lnRef>
          <a:fillRef idx="0">
            <a:schemeClr val="accent1"/>
          </a:fillRef>
          <a:effectRef idx="0">
            <a:schemeClr val="accent1"/>
          </a:effectRef>
          <a:fontRef idx="minor">
            <a:schemeClr val="tx1"/>
          </a:fontRef>
        </p:style>
      </p:cxnSp>
      <p:sp>
        <p:nvSpPr>
          <p:cNvPr id="51" name="i$liḓe">
            <a:extLst>
              <a:ext uri="{FF2B5EF4-FFF2-40B4-BE49-F238E27FC236}">
                <a16:creationId xmlns:a16="http://schemas.microsoft.com/office/drawing/2014/main" id="{B911A79E-80A6-45D3-8D19-8AE573257A87}"/>
              </a:ext>
            </a:extLst>
          </p:cNvPr>
          <p:cNvSpPr/>
          <p:nvPr/>
        </p:nvSpPr>
        <p:spPr>
          <a:xfrm>
            <a:off x="4652964" y="3094691"/>
            <a:ext cx="177800" cy="177800"/>
          </a:xfrm>
          <a:prstGeom prst="ellipse">
            <a:avLst/>
          </a:prstGeom>
          <a:solidFill>
            <a:srgbClr val="2F99B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schemeClr val="bg1"/>
              </a:solidFill>
              <a:effectLst/>
              <a:uLnTx/>
              <a:uFillTx/>
              <a:latin typeface="微软雅黑" panose="020B0503020204020204" pitchFamily="34" charset="-122"/>
              <a:ea typeface="+mn-ea"/>
              <a:cs typeface="+mn-cs"/>
            </a:endParaRPr>
          </a:p>
        </p:txBody>
      </p:sp>
      <p:sp>
        <p:nvSpPr>
          <p:cNvPr id="52" name="文本框 49">
            <a:extLst>
              <a:ext uri="{FF2B5EF4-FFF2-40B4-BE49-F238E27FC236}">
                <a16:creationId xmlns:a16="http://schemas.microsoft.com/office/drawing/2014/main" id="{9A5178E0-2765-46D4-B88C-94BF89C7D34F}"/>
              </a:ext>
            </a:extLst>
          </p:cNvPr>
          <p:cNvSpPr txBox="1"/>
          <p:nvPr/>
        </p:nvSpPr>
        <p:spPr>
          <a:xfrm>
            <a:off x="3427546" y="886852"/>
            <a:ext cx="5346599" cy="307777"/>
          </a:xfrm>
          <a:prstGeom prst="rect">
            <a:avLst/>
          </a:prstGeom>
          <a:noFill/>
          <a:ln w="9525">
            <a:noFill/>
          </a:ln>
        </p:spPr>
        <p:txBody>
          <a:bodyPr wrap="square">
            <a:spAutoFit/>
          </a:bodyPr>
          <a:lstStyle/>
          <a:p>
            <a:pPr algn="dist" eaLnBrk="1" hangingPunct="1">
              <a:buFont typeface="Arial" panose="020B0604020202020204" pitchFamily="34" charset="0"/>
            </a:pPr>
            <a:r>
              <a:rPr lang="zh-CN" altLang="en-US" sz="1400" dirty="0">
                <a:solidFill>
                  <a:schemeClr val="bg2">
                    <a:lumMod val="25000"/>
                  </a:schemeClr>
                </a:solidFill>
                <a:latin typeface="微软雅黑" panose="020B0503020204020204" pitchFamily="34" charset="-122"/>
              </a:rPr>
              <a:t>安全</a:t>
            </a:r>
            <a:r>
              <a:rPr lang="en-US" altLang="zh-CN" sz="1400" dirty="0">
                <a:solidFill>
                  <a:schemeClr val="bg2">
                    <a:lumMod val="25000"/>
                  </a:schemeClr>
                </a:solidFill>
                <a:latin typeface="微软雅黑" panose="020B0503020204020204" pitchFamily="34" charset="-122"/>
              </a:rPr>
              <a:t>|</a:t>
            </a:r>
            <a:r>
              <a:rPr lang="zh-CN" altLang="en-US" sz="1400" dirty="0">
                <a:solidFill>
                  <a:schemeClr val="bg2">
                    <a:lumMod val="25000"/>
                  </a:schemeClr>
                </a:solidFill>
                <a:latin typeface="微软雅黑" panose="020B0503020204020204" pitchFamily="34" charset="-122"/>
              </a:rPr>
              <a:t>健康</a:t>
            </a:r>
            <a:r>
              <a:rPr lang="en-US" altLang="zh-CN" sz="1400" dirty="0">
                <a:solidFill>
                  <a:schemeClr val="bg2">
                    <a:lumMod val="25000"/>
                  </a:schemeClr>
                </a:solidFill>
                <a:latin typeface="微软雅黑" panose="020B0503020204020204" pitchFamily="34" charset="-122"/>
              </a:rPr>
              <a:t>|</a:t>
            </a:r>
            <a:r>
              <a:rPr lang="zh-CN" altLang="en-US" sz="1400" dirty="0">
                <a:solidFill>
                  <a:schemeClr val="bg2">
                    <a:lumMod val="25000"/>
                  </a:schemeClr>
                </a:solidFill>
                <a:latin typeface="微软雅黑" panose="020B0503020204020204" pitchFamily="34" charset="-122"/>
              </a:rPr>
              <a:t>环保</a:t>
            </a:r>
            <a:r>
              <a:rPr lang="en-US" altLang="zh-CN" sz="1400" dirty="0">
                <a:solidFill>
                  <a:schemeClr val="bg2">
                    <a:lumMod val="25000"/>
                  </a:schemeClr>
                </a:solidFill>
                <a:latin typeface="微软雅黑" panose="020B0503020204020204" pitchFamily="34" charset="-122"/>
              </a:rPr>
              <a:t>|</a:t>
            </a:r>
            <a:r>
              <a:rPr lang="zh-CN" altLang="en-US" sz="1400" dirty="0">
                <a:solidFill>
                  <a:schemeClr val="bg2">
                    <a:lumMod val="25000"/>
                  </a:schemeClr>
                </a:solidFill>
                <a:latin typeface="微软雅黑" panose="020B0503020204020204" pitchFamily="34" charset="-122"/>
              </a:rPr>
              <a:t>技术领先</a:t>
            </a:r>
          </a:p>
        </p:txBody>
      </p:sp>
      <p:grpSp>
        <p:nvGrpSpPr>
          <p:cNvPr id="59" name="Group 31">
            <a:extLst>
              <a:ext uri="{FF2B5EF4-FFF2-40B4-BE49-F238E27FC236}">
                <a16:creationId xmlns:a16="http://schemas.microsoft.com/office/drawing/2014/main" id="{F646BBFF-5498-4D92-A27F-7829D48DF3DD}"/>
              </a:ext>
            </a:extLst>
          </p:cNvPr>
          <p:cNvGrpSpPr/>
          <p:nvPr/>
        </p:nvGrpSpPr>
        <p:grpSpPr>
          <a:xfrm>
            <a:off x="1306672" y="1443227"/>
            <a:ext cx="282474" cy="276820"/>
            <a:chOff x="2138511" y="2464802"/>
            <a:chExt cx="354012" cy="352956"/>
          </a:xfrm>
          <a:solidFill>
            <a:srgbClr val="2F99BF"/>
          </a:solidFill>
        </p:grpSpPr>
        <p:sp>
          <p:nvSpPr>
            <p:cNvPr id="60" name="Oval 32">
              <a:extLst>
                <a:ext uri="{FF2B5EF4-FFF2-40B4-BE49-F238E27FC236}">
                  <a16:creationId xmlns:a16="http://schemas.microsoft.com/office/drawing/2014/main" id="{7B43A940-D0F5-4193-9B6A-3995752520A5}"/>
                </a:ext>
              </a:extLst>
            </p:cNvPr>
            <p:cNvSpPr>
              <a:spLocks noChangeArrowheads="1"/>
            </p:cNvSpPr>
            <p:nvPr/>
          </p:nvSpPr>
          <p:spPr bwMode="auto">
            <a:xfrm>
              <a:off x="2229830" y="2555417"/>
              <a:ext cx="171376" cy="171727"/>
            </a:xfrm>
            <a:prstGeom prst="ellipse">
              <a:avLst/>
            </a:prstGeom>
            <a:grpFill/>
            <a:ln>
              <a:solidFill>
                <a:srgbClr val="2F99BF"/>
              </a:solidFill>
            </a:ln>
          </p:spPr>
          <p:txBody>
            <a:bodyPr lIns="45720" tIns="22860" rIns="45720" bIns="22860"/>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id-ID" sz="1800" b="0" i="0" u="none" strike="noStrike" kern="1200" cap="none" spc="0" normalizeH="0" baseline="0" noProof="0" dirty="0">
                <a:ln>
                  <a:noFill/>
                </a:ln>
                <a:solidFill>
                  <a:srgbClr val="A57545"/>
                </a:solidFill>
                <a:effectLst/>
                <a:uLnTx/>
                <a:uFillTx/>
                <a:latin typeface="微软雅黑" panose="020B0503020204020204" pitchFamily="34" charset="-122"/>
                <a:ea typeface="微软雅黑" panose="020B0503020204020204" pitchFamily="34" charset="-122"/>
                <a:cs typeface="+mn-cs"/>
              </a:endParaRPr>
            </a:p>
          </p:txBody>
        </p:sp>
        <p:sp>
          <p:nvSpPr>
            <p:cNvPr id="61" name="Freeform 33">
              <a:extLst>
                <a:ext uri="{FF2B5EF4-FFF2-40B4-BE49-F238E27FC236}">
                  <a16:creationId xmlns:a16="http://schemas.microsoft.com/office/drawing/2014/main" id="{F29A721B-1976-43C3-8F0F-7C485E7B88BD}"/>
                </a:ext>
              </a:extLst>
            </p:cNvPr>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solidFill>
                <a:srgbClr val="2F99BF"/>
              </a:solidFill>
            </a:ln>
          </p:spPr>
          <p:txBody>
            <a:bodyPr lIns="45720" tIns="22860" rIns="45720" bIns="22860"/>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id-ID" sz="1800" b="0" i="0" u="none" strike="noStrike" kern="1200" cap="none" spc="0" normalizeH="0" baseline="0" noProof="0" dirty="0">
                <a:ln>
                  <a:noFill/>
                </a:ln>
                <a:solidFill>
                  <a:srgbClr val="A57545"/>
                </a:solidFill>
                <a:effectLst/>
                <a:uLnTx/>
                <a:uFillTx/>
                <a:latin typeface="微软雅黑" panose="020B0503020204020204" pitchFamily="34" charset="-122"/>
                <a:ea typeface="微软雅黑" panose="020B0503020204020204" pitchFamily="34" charset="-122"/>
                <a:cs typeface="+mn-cs"/>
              </a:endParaRPr>
            </a:p>
          </p:txBody>
        </p:sp>
      </p:grpSp>
      <p:grpSp>
        <p:nvGrpSpPr>
          <p:cNvPr id="62" name="Group 31">
            <a:extLst>
              <a:ext uri="{FF2B5EF4-FFF2-40B4-BE49-F238E27FC236}">
                <a16:creationId xmlns:a16="http://schemas.microsoft.com/office/drawing/2014/main" id="{352287DA-7F04-470C-A097-C4EDE2146FC7}"/>
              </a:ext>
            </a:extLst>
          </p:cNvPr>
          <p:cNvGrpSpPr/>
          <p:nvPr/>
        </p:nvGrpSpPr>
        <p:grpSpPr>
          <a:xfrm>
            <a:off x="5258476" y="1441562"/>
            <a:ext cx="277574" cy="276820"/>
            <a:chOff x="2138511" y="2464802"/>
            <a:chExt cx="354012" cy="352956"/>
          </a:xfrm>
          <a:solidFill>
            <a:srgbClr val="2F99BF"/>
          </a:solidFill>
        </p:grpSpPr>
        <p:sp>
          <p:nvSpPr>
            <p:cNvPr id="63" name="Oval 32">
              <a:extLst>
                <a:ext uri="{FF2B5EF4-FFF2-40B4-BE49-F238E27FC236}">
                  <a16:creationId xmlns:a16="http://schemas.microsoft.com/office/drawing/2014/main" id="{73928F75-D734-4CBA-A3C5-9AA1795978CF}"/>
                </a:ext>
              </a:extLst>
            </p:cNvPr>
            <p:cNvSpPr>
              <a:spLocks noChangeArrowheads="1"/>
            </p:cNvSpPr>
            <p:nvPr/>
          </p:nvSpPr>
          <p:spPr bwMode="auto">
            <a:xfrm>
              <a:off x="2229830" y="2555417"/>
              <a:ext cx="171376" cy="171727"/>
            </a:xfrm>
            <a:prstGeom prst="ellipse">
              <a:avLst/>
            </a:prstGeom>
            <a:grpFill/>
            <a:ln>
              <a:solidFill>
                <a:srgbClr val="2F99BF"/>
              </a:solidFill>
            </a:ln>
          </p:spPr>
          <p:txBody>
            <a:bodyPr lIns="45720" tIns="22860" rIns="45720" bIns="22860"/>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id-ID"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64" name="Freeform 33">
              <a:extLst>
                <a:ext uri="{FF2B5EF4-FFF2-40B4-BE49-F238E27FC236}">
                  <a16:creationId xmlns:a16="http://schemas.microsoft.com/office/drawing/2014/main" id="{3FD2FE08-1EC1-473F-855D-DF9E8E2022C5}"/>
                </a:ext>
              </a:extLst>
            </p:cNvPr>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solidFill>
                <a:srgbClr val="2F99BF"/>
              </a:solidFill>
            </a:ln>
          </p:spPr>
          <p:txBody>
            <a:bodyPr lIns="45720" tIns="22860" rIns="45720" bIns="22860"/>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id-ID"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grpSp>
        <p:nvGrpSpPr>
          <p:cNvPr id="65" name="Group 31">
            <a:extLst>
              <a:ext uri="{FF2B5EF4-FFF2-40B4-BE49-F238E27FC236}">
                <a16:creationId xmlns:a16="http://schemas.microsoft.com/office/drawing/2014/main" id="{65EC33B2-1D5D-4D19-9744-29244D2F4F61}"/>
              </a:ext>
            </a:extLst>
          </p:cNvPr>
          <p:cNvGrpSpPr/>
          <p:nvPr/>
        </p:nvGrpSpPr>
        <p:grpSpPr>
          <a:xfrm>
            <a:off x="1311571" y="3373511"/>
            <a:ext cx="277575" cy="276820"/>
            <a:chOff x="2138511" y="2464802"/>
            <a:chExt cx="354012" cy="352956"/>
          </a:xfrm>
          <a:solidFill>
            <a:srgbClr val="2F99BF"/>
          </a:solidFill>
        </p:grpSpPr>
        <p:sp>
          <p:nvSpPr>
            <p:cNvPr id="66" name="Oval 32">
              <a:extLst>
                <a:ext uri="{FF2B5EF4-FFF2-40B4-BE49-F238E27FC236}">
                  <a16:creationId xmlns:a16="http://schemas.microsoft.com/office/drawing/2014/main" id="{1BC8172E-9210-4FC7-9C00-226E039DF78C}"/>
                </a:ext>
              </a:extLst>
            </p:cNvPr>
            <p:cNvSpPr>
              <a:spLocks noChangeArrowheads="1"/>
            </p:cNvSpPr>
            <p:nvPr/>
          </p:nvSpPr>
          <p:spPr bwMode="auto">
            <a:xfrm>
              <a:off x="2229830" y="2555417"/>
              <a:ext cx="171376" cy="171727"/>
            </a:xfrm>
            <a:prstGeom prst="ellipse">
              <a:avLst/>
            </a:prstGeom>
            <a:grpFill/>
            <a:ln>
              <a:solidFill>
                <a:srgbClr val="2F99BF"/>
              </a:solidFill>
            </a:ln>
          </p:spPr>
          <p:txBody>
            <a:bodyPr lIns="45720" tIns="22860" rIns="45720" bIns="22860"/>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id-ID"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67" name="Freeform 33">
              <a:extLst>
                <a:ext uri="{FF2B5EF4-FFF2-40B4-BE49-F238E27FC236}">
                  <a16:creationId xmlns:a16="http://schemas.microsoft.com/office/drawing/2014/main" id="{54495D13-9715-4723-B9B5-0371631862BF}"/>
                </a:ext>
              </a:extLst>
            </p:cNvPr>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solidFill>
                <a:srgbClr val="2F99BF"/>
              </a:solidFill>
            </a:ln>
          </p:spPr>
          <p:txBody>
            <a:bodyPr lIns="45720" tIns="22860" rIns="45720" bIns="22860"/>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id-ID"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grpSp>
        <p:nvGrpSpPr>
          <p:cNvPr id="68" name="Group 31">
            <a:extLst>
              <a:ext uri="{FF2B5EF4-FFF2-40B4-BE49-F238E27FC236}">
                <a16:creationId xmlns:a16="http://schemas.microsoft.com/office/drawing/2014/main" id="{F3E0B287-A3BA-462B-97B7-61DFE656F910}"/>
              </a:ext>
            </a:extLst>
          </p:cNvPr>
          <p:cNvGrpSpPr/>
          <p:nvPr/>
        </p:nvGrpSpPr>
        <p:grpSpPr>
          <a:xfrm>
            <a:off x="5319409" y="3350665"/>
            <a:ext cx="277574" cy="276820"/>
            <a:chOff x="2138511" y="2464802"/>
            <a:chExt cx="354012" cy="352956"/>
          </a:xfrm>
          <a:solidFill>
            <a:srgbClr val="2F99BF"/>
          </a:solidFill>
        </p:grpSpPr>
        <p:sp>
          <p:nvSpPr>
            <p:cNvPr id="69" name="Oval 32">
              <a:extLst>
                <a:ext uri="{FF2B5EF4-FFF2-40B4-BE49-F238E27FC236}">
                  <a16:creationId xmlns:a16="http://schemas.microsoft.com/office/drawing/2014/main" id="{5DF870D4-5F83-4400-AA50-8638C08AEED8}"/>
                </a:ext>
              </a:extLst>
            </p:cNvPr>
            <p:cNvSpPr>
              <a:spLocks noChangeArrowheads="1"/>
            </p:cNvSpPr>
            <p:nvPr/>
          </p:nvSpPr>
          <p:spPr bwMode="auto">
            <a:xfrm>
              <a:off x="2229830" y="2555417"/>
              <a:ext cx="171376" cy="171727"/>
            </a:xfrm>
            <a:prstGeom prst="ellipse">
              <a:avLst/>
            </a:prstGeom>
            <a:grpFill/>
            <a:ln>
              <a:solidFill>
                <a:srgbClr val="2F99BF"/>
              </a:solidFill>
            </a:ln>
          </p:spPr>
          <p:txBody>
            <a:bodyPr lIns="45720" tIns="22860" rIns="45720" bIns="22860"/>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id-ID"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70" name="Freeform 33">
              <a:extLst>
                <a:ext uri="{FF2B5EF4-FFF2-40B4-BE49-F238E27FC236}">
                  <a16:creationId xmlns:a16="http://schemas.microsoft.com/office/drawing/2014/main" id="{7B50C218-5874-4179-B407-7C9C27A4CD1E}"/>
                </a:ext>
              </a:extLst>
            </p:cNvPr>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solidFill>
                <a:srgbClr val="2F99BF"/>
              </a:solidFill>
            </a:ln>
          </p:spPr>
          <p:txBody>
            <a:bodyPr lIns="45720" tIns="22860" rIns="45720" bIns="22860"/>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id-ID"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grpSp>
        <p:nvGrpSpPr>
          <p:cNvPr id="71" name="Group 31">
            <a:extLst>
              <a:ext uri="{FF2B5EF4-FFF2-40B4-BE49-F238E27FC236}">
                <a16:creationId xmlns:a16="http://schemas.microsoft.com/office/drawing/2014/main" id="{84657F4A-439B-4A38-BAC4-4D1D7546FFF8}"/>
              </a:ext>
            </a:extLst>
          </p:cNvPr>
          <p:cNvGrpSpPr/>
          <p:nvPr/>
        </p:nvGrpSpPr>
        <p:grpSpPr>
          <a:xfrm>
            <a:off x="9078534" y="3308128"/>
            <a:ext cx="277575" cy="276820"/>
            <a:chOff x="2138511" y="2464802"/>
            <a:chExt cx="354012" cy="352956"/>
          </a:xfrm>
          <a:solidFill>
            <a:srgbClr val="2F99BF"/>
          </a:solidFill>
        </p:grpSpPr>
        <p:sp>
          <p:nvSpPr>
            <p:cNvPr id="72" name="Oval 32">
              <a:extLst>
                <a:ext uri="{FF2B5EF4-FFF2-40B4-BE49-F238E27FC236}">
                  <a16:creationId xmlns:a16="http://schemas.microsoft.com/office/drawing/2014/main" id="{B3E54E42-2CE0-4F0E-B07E-F998E9A1E7F1}"/>
                </a:ext>
              </a:extLst>
            </p:cNvPr>
            <p:cNvSpPr>
              <a:spLocks noChangeArrowheads="1"/>
            </p:cNvSpPr>
            <p:nvPr/>
          </p:nvSpPr>
          <p:spPr bwMode="auto">
            <a:xfrm>
              <a:off x="2229830" y="2555417"/>
              <a:ext cx="171376" cy="171727"/>
            </a:xfrm>
            <a:prstGeom prst="ellipse">
              <a:avLst/>
            </a:prstGeom>
            <a:grpFill/>
            <a:ln>
              <a:solidFill>
                <a:srgbClr val="2F99BF"/>
              </a:solidFill>
            </a:ln>
          </p:spPr>
          <p:txBody>
            <a:bodyPr lIns="45720" tIns="22860" rIns="45720" bIns="22860"/>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id-ID"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73" name="Freeform 33">
              <a:extLst>
                <a:ext uri="{FF2B5EF4-FFF2-40B4-BE49-F238E27FC236}">
                  <a16:creationId xmlns:a16="http://schemas.microsoft.com/office/drawing/2014/main" id="{AEF6BD7C-2E8E-4B93-B8E4-E6714B16014C}"/>
                </a:ext>
              </a:extLst>
            </p:cNvPr>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solidFill>
                <a:srgbClr val="2F99BF"/>
              </a:solidFill>
            </a:ln>
          </p:spPr>
          <p:txBody>
            <a:bodyPr lIns="45720" tIns="22860" rIns="45720" bIns="22860"/>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id-ID"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sp>
        <p:nvSpPr>
          <p:cNvPr id="74" name="íṡļîde">
            <a:extLst>
              <a:ext uri="{FF2B5EF4-FFF2-40B4-BE49-F238E27FC236}">
                <a16:creationId xmlns:a16="http://schemas.microsoft.com/office/drawing/2014/main" id="{255982E7-B7A2-4B29-B546-2992CD8917E2}"/>
              </a:ext>
            </a:extLst>
          </p:cNvPr>
          <p:cNvSpPr/>
          <p:nvPr/>
        </p:nvSpPr>
        <p:spPr>
          <a:xfrm>
            <a:off x="8446340" y="3064890"/>
            <a:ext cx="177800" cy="177800"/>
          </a:xfrm>
          <a:prstGeom prst="ellipse">
            <a:avLst/>
          </a:prstGeom>
          <a:solidFill>
            <a:srgbClr val="2F99B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schemeClr val="bg1"/>
              </a:solidFill>
              <a:effectLst/>
              <a:uLnTx/>
              <a:uFillTx/>
              <a:latin typeface="微软雅黑" panose="020B0503020204020204" pitchFamily="34" charset="-122"/>
              <a:ea typeface="+mn-ea"/>
              <a:cs typeface="+mn-cs"/>
            </a:endParaRPr>
          </a:p>
        </p:txBody>
      </p:sp>
      <p:sp>
        <p:nvSpPr>
          <p:cNvPr id="75" name="îṥľïḋe">
            <a:extLst>
              <a:ext uri="{FF2B5EF4-FFF2-40B4-BE49-F238E27FC236}">
                <a16:creationId xmlns:a16="http://schemas.microsoft.com/office/drawing/2014/main" id="{49AC1032-6C1B-42C4-88FE-FD5FEE998CEE}"/>
              </a:ext>
            </a:extLst>
          </p:cNvPr>
          <p:cNvSpPr>
            <a:spLocks noChangeArrowheads="1"/>
          </p:cNvSpPr>
          <p:nvPr/>
        </p:nvSpPr>
        <p:spPr bwMode="auto">
          <a:xfrm>
            <a:off x="9318661" y="1405287"/>
            <a:ext cx="1798992"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35">
              <a:tabLst>
                <a:tab pos="226695" algn="l"/>
              </a:tabLst>
              <a:defRPr>
                <a:solidFill>
                  <a:schemeClr val="tx1"/>
                </a:solidFill>
                <a:latin typeface="Arial" panose="020B0604020202020204" pitchFamily="34" charset="0"/>
                <a:ea typeface="微软雅黑" panose="020B0503020204020204" pitchFamily="34" charset="-122"/>
              </a:defRPr>
            </a:lvl1pPr>
            <a:lvl2pPr marL="742950" indent="-285750" defTabSz="-635">
              <a:tabLst>
                <a:tab pos="226695" algn="l"/>
              </a:tabLst>
              <a:defRPr>
                <a:solidFill>
                  <a:schemeClr val="tx1"/>
                </a:solidFill>
                <a:latin typeface="Arial" panose="020B0604020202020204" pitchFamily="34" charset="0"/>
                <a:ea typeface="微软雅黑" panose="020B0503020204020204" pitchFamily="34" charset="-122"/>
              </a:defRPr>
            </a:lvl2pPr>
            <a:lvl3pPr marL="1143000" indent="-228600" defTabSz="-635">
              <a:tabLst>
                <a:tab pos="226695" algn="l"/>
              </a:tabLst>
              <a:defRPr>
                <a:solidFill>
                  <a:schemeClr val="tx1"/>
                </a:solidFill>
                <a:latin typeface="Arial" panose="020B0604020202020204" pitchFamily="34" charset="0"/>
                <a:ea typeface="微软雅黑" panose="020B0503020204020204" pitchFamily="34" charset="-122"/>
              </a:defRPr>
            </a:lvl3pPr>
            <a:lvl4pPr marL="1600200" indent="-228600" defTabSz="-635">
              <a:tabLst>
                <a:tab pos="226695" algn="l"/>
              </a:tabLst>
              <a:defRPr>
                <a:solidFill>
                  <a:schemeClr val="tx1"/>
                </a:solidFill>
                <a:latin typeface="Arial" panose="020B0604020202020204" pitchFamily="34" charset="0"/>
                <a:ea typeface="微软雅黑" panose="020B0503020204020204" pitchFamily="34" charset="-122"/>
              </a:defRPr>
            </a:lvl4pPr>
            <a:lvl5pPr marL="2057400" indent="-228600" defTabSz="-635">
              <a:tabLst>
                <a:tab pos="226695" algn="l"/>
              </a:tabLst>
              <a:defRPr>
                <a:solidFill>
                  <a:schemeClr val="tx1"/>
                </a:solidFill>
                <a:latin typeface="Arial" panose="020B0604020202020204" pitchFamily="34" charset="0"/>
                <a:ea typeface="微软雅黑" panose="020B0503020204020204" pitchFamily="34" charset="-122"/>
              </a:defRPr>
            </a:lvl5pPr>
            <a:lvl6pPr marL="2514600" indent="-228600" defTabSz="-635" eaLnBrk="0" fontAlgn="base" hangingPunct="0">
              <a:spcBef>
                <a:spcPct val="0"/>
              </a:spcBef>
              <a:spcAft>
                <a:spcPct val="0"/>
              </a:spcAft>
              <a:tabLst>
                <a:tab pos="226695" algn="l"/>
              </a:tabLst>
              <a:defRPr>
                <a:solidFill>
                  <a:schemeClr val="tx1"/>
                </a:solidFill>
                <a:latin typeface="Arial" panose="020B0604020202020204" pitchFamily="34" charset="0"/>
                <a:ea typeface="微软雅黑" panose="020B0503020204020204" pitchFamily="34" charset="-122"/>
              </a:defRPr>
            </a:lvl6pPr>
            <a:lvl7pPr marL="2971800" indent="-228600" defTabSz="-635" eaLnBrk="0" fontAlgn="base" hangingPunct="0">
              <a:spcBef>
                <a:spcPct val="0"/>
              </a:spcBef>
              <a:spcAft>
                <a:spcPct val="0"/>
              </a:spcAft>
              <a:tabLst>
                <a:tab pos="226695" algn="l"/>
              </a:tabLst>
              <a:defRPr>
                <a:solidFill>
                  <a:schemeClr val="tx1"/>
                </a:solidFill>
                <a:latin typeface="Arial" panose="020B0604020202020204" pitchFamily="34" charset="0"/>
                <a:ea typeface="微软雅黑" panose="020B0503020204020204" pitchFamily="34" charset="-122"/>
              </a:defRPr>
            </a:lvl7pPr>
            <a:lvl8pPr marL="3429000" indent="-228600" defTabSz="-635" eaLnBrk="0" fontAlgn="base" hangingPunct="0">
              <a:spcBef>
                <a:spcPct val="0"/>
              </a:spcBef>
              <a:spcAft>
                <a:spcPct val="0"/>
              </a:spcAft>
              <a:tabLst>
                <a:tab pos="226695" algn="l"/>
              </a:tabLst>
              <a:defRPr>
                <a:solidFill>
                  <a:schemeClr val="tx1"/>
                </a:solidFill>
                <a:latin typeface="Arial" panose="020B0604020202020204" pitchFamily="34" charset="0"/>
                <a:ea typeface="微软雅黑" panose="020B0503020204020204" pitchFamily="34" charset="-122"/>
              </a:defRPr>
            </a:lvl8pPr>
            <a:lvl9pPr marL="3886200" indent="-228600" defTabSz="-635" eaLnBrk="0" fontAlgn="base" hangingPunct="0">
              <a:spcBef>
                <a:spcPct val="0"/>
              </a:spcBef>
              <a:spcAft>
                <a:spcPct val="0"/>
              </a:spcAft>
              <a:tabLst>
                <a:tab pos="226695" algn="l"/>
              </a:tabLst>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26695" algn="l"/>
              </a:tabLst>
              <a:defRPr/>
            </a:pPr>
            <a:r>
              <a:rPr lang="zh-CN" altLang="zh-CN" sz="1200" b="1" dirty="0">
                <a:solidFill>
                  <a:schemeClr val="tx1">
                    <a:lumMod val="65000"/>
                    <a:lumOff val="35000"/>
                  </a:schemeClr>
                </a:solidFill>
                <a:latin typeface="微软雅黑" panose="020B0503020204020204" pitchFamily="34" charset="-122"/>
              </a:rPr>
              <a:t>天然桂酸甲酯制备技术</a:t>
            </a:r>
            <a:endParaRPr lang="en-US" altLang="zh-CN" sz="1200" b="1" dirty="0">
              <a:solidFill>
                <a:schemeClr val="tx1">
                  <a:lumMod val="65000"/>
                  <a:lumOff val="35000"/>
                </a:schemeClr>
              </a:solidFill>
              <a:latin typeface="微软雅黑" panose="020B0503020204020204" pitchFamily="34" charset="-122"/>
            </a:endParaRPr>
          </a:p>
        </p:txBody>
      </p:sp>
      <p:grpSp>
        <p:nvGrpSpPr>
          <p:cNvPr id="76" name="Group 31">
            <a:extLst>
              <a:ext uri="{FF2B5EF4-FFF2-40B4-BE49-F238E27FC236}">
                <a16:creationId xmlns:a16="http://schemas.microsoft.com/office/drawing/2014/main" id="{3BCE28E0-F26B-4AD7-AFF5-1CF026DEE5EA}"/>
              </a:ext>
            </a:extLst>
          </p:cNvPr>
          <p:cNvGrpSpPr/>
          <p:nvPr/>
        </p:nvGrpSpPr>
        <p:grpSpPr>
          <a:xfrm>
            <a:off x="8977965" y="1443876"/>
            <a:ext cx="277575" cy="276820"/>
            <a:chOff x="2138511" y="2464802"/>
            <a:chExt cx="354012" cy="352956"/>
          </a:xfrm>
          <a:solidFill>
            <a:srgbClr val="2F99BF"/>
          </a:solidFill>
        </p:grpSpPr>
        <p:sp>
          <p:nvSpPr>
            <p:cNvPr id="77" name="Oval 32">
              <a:extLst>
                <a:ext uri="{FF2B5EF4-FFF2-40B4-BE49-F238E27FC236}">
                  <a16:creationId xmlns:a16="http://schemas.microsoft.com/office/drawing/2014/main" id="{E0C6C57C-690F-461B-8672-0C708A572B5A}"/>
                </a:ext>
              </a:extLst>
            </p:cNvPr>
            <p:cNvSpPr>
              <a:spLocks noChangeArrowheads="1"/>
            </p:cNvSpPr>
            <p:nvPr/>
          </p:nvSpPr>
          <p:spPr bwMode="auto">
            <a:xfrm>
              <a:off x="2229830" y="2555417"/>
              <a:ext cx="171376" cy="171727"/>
            </a:xfrm>
            <a:prstGeom prst="ellipse">
              <a:avLst/>
            </a:prstGeom>
            <a:grpFill/>
            <a:ln>
              <a:solidFill>
                <a:srgbClr val="2F99BF"/>
              </a:solidFill>
            </a:ln>
          </p:spPr>
          <p:txBody>
            <a:bodyPr lIns="45720" tIns="22860" rIns="45720" bIns="22860"/>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id-ID"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78" name="Freeform 33">
              <a:extLst>
                <a:ext uri="{FF2B5EF4-FFF2-40B4-BE49-F238E27FC236}">
                  <a16:creationId xmlns:a16="http://schemas.microsoft.com/office/drawing/2014/main" id="{8E33786D-B950-4A77-8A2E-17EF7A6AA2F2}"/>
                </a:ext>
              </a:extLst>
            </p:cNvPr>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solidFill>
                <a:srgbClr val="2F99BF"/>
              </a:solidFill>
            </a:ln>
          </p:spPr>
          <p:txBody>
            <a:bodyPr lIns="45720" tIns="22860" rIns="45720" bIns="22860"/>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id-ID"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sp>
        <p:nvSpPr>
          <p:cNvPr id="79" name="ïṧļídé">
            <a:extLst>
              <a:ext uri="{FF2B5EF4-FFF2-40B4-BE49-F238E27FC236}">
                <a16:creationId xmlns:a16="http://schemas.microsoft.com/office/drawing/2014/main" id="{D726ACB5-BF6B-48BD-BABC-961640EF617C}"/>
              </a:ext>
            </a:extLst>
          </p:cNvPr>
          <p:cNvSpPr/>
          <p:nvPr/>
        </p:nvSpPr>
        <p:spPr>
          <a:xfrm>
            <a:off x="8733625" y="1715404"/>
            <a:ext cx="2760662" cy="633413"/>
          </a:xfrm>
          <a:prstGeom prst="snip2SameRect">
            <a:avLst>
              <a:gd name="adj1" fmla="val 0"/>
              <a:gd name="adj2" fmla="val 0"/>
            </a:avLst>
          </a:prstGeom>
          <a:ln>
            <a:noFill/>
          </a:ln>
        </p:spPr>
        <p:txBody>
          <a:bodyPr/>
          <a:lstStyle/>
          <a:p>
            <a:pPr lvl="0" algn="ctr" eaLnBrk="1" fontAlgn="auto" hangingPunct="1">
              <a:lnSpc>
                <a:spcPct val="150000"/>
              </a:lnSpc>
              <a:spcBef>
                <a:spcPts val="0"/>
              </a:spcBef>
              <a:spcAft>
                <a:spcPts val="0"/>
              </a:spcAft>
              <a:defRPr/>
            </a:pPr>
            <a:r>
              <a:rPr lang="zh-CN" altLang="en-US" sz="1100" b="1" dirty="0">
                <a:solidFill>
                  <a:schemeClr val="bg1">
                    <a:lumMod val="50000"/>
                  </a:schemeClr>
                </a:solidFill>
                <a:latin typeface="微软雅黑" panose="020B0503020204020204" pitchFamily="34" charset="-122"/>
              </a:rPr>
              <a:t>低成本</a:t>
            </a:r>
            <a:endParaRPr lang="en-US" altLang="zh-CN" sz="1100" b="1" dirty="0">
              <a:solidFill>
                <a:schemeClr val="bg1">
                  <a:lumMod val="50000"/>
                </a:schemeClr>
              </a:solidFill>
              <a:latin typeface="微软雅黑" panose="020B0503020204020204" pitchFamily="34" charset="-122"/>
            </a:endParaRPr>
          </a:p>
          <a:p>
            <a:pPr marL="228600" lvl="0" indent="-228600" algn="just" eaLnBrk="1" fontAlgn="auto" hangingPunct="1">
              <a:lnSpc>
                <a:spcPct val="150000"/>
              </a:lnSpc>
              <a:spcBef>
                <a:spcPts val="0"/>
              </a:spcBef>
              <a:spcAft>
                <a:spcPts val="0"/>
              </a:spcAft>
              <a:buFont typeface="Arial" panose="020B0604020202020204" pitchFamily="34" charset="0"/>
              <a:buChar char="•"/>
              <a:defRPr/>
            </a:pPr>
            <a:r>
              <a:rPr lang="zh-CN" altLang="zh-CN" sz="900" b="1" dirty="0">
                <a:solidFill>
                  <a:schemeClr val="bg1">
                    <a:lumMod val="50000"/>
                  </a:schemeClr>
                </a:solidFill>
                <a:latin typeface="微软雅黑" panose="020B0503020204020204" pitchFamily="34" charset="-122"/>
              </a:rPr>
              <a:t>用萃取分离技术，对原材料进行配比搭配，可减少加工工艺，缩短生产周期，供应能力更强，成本更低。</a:t>
            </a:r>
            <a:endParaRPr lang="en-US" altLang="zh-CN" sz="900" b="1" dirty="0">
              <a:solidFill>
                <a:schemeClr val="bg1">
                  <a:lumMod val="50000"/>
                </a:schemeClr>
              </a:solidFill>
              <a:latin typeface="微软雅黑" panose="020B0503020204020204" pitchFamily="34" charset="-122"/>
            </a:endParaRPr>
          </a:p>
        </p:txBody>
      </p:sp>
      <p:cxnSp>
        <p:nvCxnSpPr>
          <p:cNvPr id="80" name="直接连接符 79">
            <a:extLst>
              <a:ext uri="{FF2B5EF4-FFF2-40B4-BE49-F238E27FC236}">
                <a16:creationId xmlns:a16="http://schemas.microsoft.com/office/drawing/2014/main" id="{5649A7F8-33B0-4597-87AE-12B80E930B1A}"/>
              </a:ext>
            </a:extLst>
          </p:cNvPr>
          <p:cNvCxnSpPr/>
          <p:nvPr/>
        </p:nvCxnSpPr>
        <p:spPr>
          <a:xfrm>
            <a:off x="671512" y="5114707"/>
            <a:ext cx="10848975" cy="0"/>
          </a:xfrm>
          <a:prstGeom prst="line">
            <a:avLst/>
          </a:prstGeom>
          <a:ln w="3175" cap="rnd">
            <a:solidFill>
              <a:srgbClr val="2F99BF"/>
            </a:solidFill>
            <a:round/>
          </a:ln>
        </p:spPr>
        <p:style>
          <a:lnRef idx="1">
            <a:schemeClr val="accent1"/>
          </a:lnRef>
          <a:fillRef idx="0">
            <a:schemeClr val="accent1"/>
          </a:fillRef>
          <a:effectRef idx="0">
            <a:schemeClr val="accent1"/>
          </a:effectRef>
          <a:fontRef idx="minor">
            <a:schemeClr val="tx1"/>
          </a:fontRef>
        </p:style>
      </p:cxnSp>
      <p:sp>
        <p:nvSpPr>
          <p:cNvPr id="86" name="ïṩľïde">
            <a:extLst>
              <a:ext uri="{FF2B5EF4-FFF2-40B4-BE49-F238E27FC236}">
                <a16:creationId xmlns:a16="http://schemas.microsoft.com/office/drawing/2014/main" id="{6FECB888-ED44-4A0F-9F4A-C952AE275470}"/>
              </a:ext>
            </a:extLst>
          </p:cNvPr>
          <p:cNvSpPr>
            <a:spLocks noChangeArrowheads="1"/>
          </p:cNvSpPr>
          <p:nvPr/>
        </p:nvSpPr>
        <p:spPr bwMode="auto">
          <a:xfrm>
            <a:off x="1773236" y="5172098"/>
            <a:ext cx="1912584"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35">
              <a:tabLst>
                <a:tab pos="226695" algn="l"/>
              </a:tabLst>
              <a:defRPr>
                <a:solidFill>
                  <a:schemeClr val="tx1"/>
                </a:solidFill>
                <a:latin typeface="Arial" panose="020B0604020202020204" pitchFamily="34" charset="0"/>
                <a:ea typeface="微软雅黑" panose="020B0503020204020204" pitchFamily="34" charset="-122"/>
              </a:defRPr>
            </a:lvl1pPr>
            <a:lvl2pPr marL="742950" indent="-285750" defTabSz="-635">
              <a:tabLst>
                <a:tab pos="226695" algn="l"/>
              </a:tabLst>
              <a:defRPr>
                <a:solidFill>
                  <a:schemeClr val="tx1"/>
                </a:solidFill>
                <a:latin typeface="Arial" panose="020B0604020202020204" pitchFamily="34" charset="0"/>
                <a:ea typeface="微软雅黑" panose="020B0503020204020204" pitchFamily="34" charset="-122"/>
              </a:defRPr>
            </a:lvl2pPr>
            <a:lvl3pPr marL="1143000" indent="-228600" defTabSz="-635">
              <a:tabLst>
                <a:tab pos="226695" algn="l"/>
              </a:tabLst>
              <a:defRPr>
                <a:solidFill>
                  <a:schemeClr val="tx1"/>
                </a:solidFill>
                <a:latin typeface="Arial" panose="020B0604020202020204" pitchFamily="34" charset="0"/>
                <a:ea typeface="微软雅黑" panose="020B0503020204020204" pitchFamily="34" charset="-122"/>
              </a:defRPr>
            </a:lvl3pPr>
            <a:lvl4pPr marL="1600200" indent="-228600" defTabSz="-635">
              <a:tabLst>
                <a:tab pos="226695" algn="l"/>
              </a:tabLst>
              <a:defRPr>
                <a:solidFill>
                  <a:schemeClr val="tx1"/>
                </a:solidFill>
                <a:latin typeface="Arial" panose="020B0604020202020204" pitchFamily="34" charset="0"/>
                <a:ea typeface="微软雅黑" panose="020B0503020204020204" pitchFamily="34" charset="-122"/>
              </a:defRPr>
            </a:lvl4pPr>
            <a:lvl5pPr marL="2057400" indent="-228600" defTabSz="-635">
              <a:tabLst>
                <a:tab pos="226695" algn="l"/>
              </a:tabLst>
              <a:defRPr>
                <a:solidFill>
                  <a:schemeClr val="tx1"/>
                </a:solidFill>
                <a:latin typeface="Arial" panose="020B0604020202020204" pitchFamily="34" charset="0"/>
                <a:ea typeface="微软雅黑" panose="020B0503020204020204" pitchFamily="34" charset="-122"/>
              </a:defRPr>
            </a:lvl5pPr>
            <a:lvl6pPr marL="2514600" indent="-228600" defTabSz="-635" eaLnBrk="0" fontAlgn="base" hangingPunct="0">
              <a:spcBef>
                <a:spcPct val="0"/>
              </a:spcBef>
              <a:spcAft>
                <a:spcPct val="0"/>
              </a:spcAft>
              <a:tabLst>
                <a:tab pos="226695" algn="l"/>
              </a:tabLst>
              <a:defRPr>
                <a:solidFill>
                  <a:schemeClr val="tx1"/>
                </a:solidFill>
                <a:latin typeface="Arial" panose="020B0604020202020204" pitchFamily="34" charset="0"/>
                <a:ea typeface="微软雅黑" panose="020B0503020204020204" pitchFamily="34" charset="-122"/>
              </a:defRPr>
            </a:lvl6pPr>
            <a:lvl7pPr marL="2971800" indent="-228600" defTabSz="-635" eaLnBrk="0" fontAlgn="base" hangingPunct="0">
              <a:spcBef>
                <a:spcPct val="0"/>
              </a:spcBef>
              <a:spcAft>
                <a:spcPct val="0"/>
              </a:spcAft>
              <a:tabLst>
                <a:tab pos="226695" algn="l"/>
              </a:tabLst>
              <a:defRPr>
                <a:solidFill>
                  <a:schemeClr val="tx1"/>
                </a:solidFill>
                <a:latin typeface="Arial" panose="020B0604020202020204" pitchFamily="34" charset="0"/>
                <a:ea typeface="微软雅黑" panose="020B0503020204020204" pitchFamily="34" charset="-122"/>
              </a:defRPr>
            </a:lvl7pPr>
            <a:lvl8pPr marL="3429000" indent="-228600" defTabSz="-635" eaLnBrk="0" fontAlgn="base" hangingPunct="0">
              <a:spcBef>
                <a:spcPct val="0"/>
              </a:spcBef>
              <a:spcAft>
                <a:spcPct val="0"/>
              </a:spcAft>
              <a:tabLst>
                <a:tab pos="226695" algn="l"/>
              </a:tabLst>
              <a:defRPr>
                <a:solidFill>
                  <a:schemeClr val="tx1"/>
                </a:solidFill>
                <a:latin typeface="Arial" panose="020B0604020202020204" pitchFamily="34" charset="0"/>
                <a:ea typeface="微软雅黑" panose="020B0503020204020204" pitchFamily="34" charset="-122"/>
              </a:defRPr>
            </a:lvl8pPr>
            <a:lvl9pPr marL="3886200" indent="-228600" defTabSz="-635" eaLnBrk="0" fontAlgn="base" hangingPunct="0">
              <a:spcBef>
                <a:spcPct val="0"/>
              </a:spcBef>
              <a:spcAft>
                <a:spcPct val="0"/>
              </a:spcAft>
              <a:tabLst>
                <a:tab pos="226695" algn="l"/>
              </a:tabLst>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26695" algn="l"/>
              </a:tabLst>
              <a:defRPr/>
            </a:pPr>
            <a:r>
              <a:rPr lang="zh-CN" altLang="zh-CN" sz="1200" b="1" dirty="0">
                <a:solidFill>
                  <a:schemeClr val="tx1">
                    <a:lumMod val="65000"/>
                    <a:lumOff val="35000"/>
                  </a:schemeClr>
                </a:solidFill>
                <a:latin typeface="微软雅黑" panose="020B0503020204020204" pitchFamily="34" charset="-122"/>
              </a:rPr>
              <a:t>新型苹果酯制备技术</a:t>
            </a:r>
            <a:endParaRPr lang="en-US" altLang="zh-CN" sz="1200" b="1" dirty="0">
              <a:solidFill>
                <a:schemeClr val="tx1">
                  <a:lumMod val="65000"/>
                  <a:lumOff val="35000"/>
                </a:schemeClr>
              </a:solidFill>
              <a:latin typeface="微软雅黑" panose="020B0503020204020204" pitchFamily="34" charset="-122"/>
            </a:endParaRPr>
          </a:p>
        </p:txBody>
      </p:sp>
      <p:sp>
        <p:nvSpPr>
          <p:cNvPr id="87" name="ïṩlíḋé">
            <a:extLst>
              <a:ext uri="{FF2B5EF4-FFF2-40B4-BE49-F238E27FC236}">
                <a16:creationId xmlns:a16="http://schemas.microsoft.com/office/drawing/2014/main" id="{A3859CD8-3B57-4056-9BAA-7237A1458499}"/>
              </a:ext>
            </a:extLst>
          </p:cNvPr>
          <p:cNvSpPr/>
          <p:nvPr/>
        </p:nvSpPr>
        <p:spPr>
          <a:xfrm>
            <a:off x="1009669" y="5457358"/>
            <a:ext cx="3339015" cy="633413"/>
          </a:xfrm>
          <a:prstGeom prst="snip2SameRect">
            <a:avLst>
              <a:gd name="adj1" fmla="val 0"/>
              <a:gd name="adj2" fmla="val 0"/>
            </a:avLst>
          </a:prstGeom>
          <a:ln>
            <a:noFill/>
          </a:ln>
        </p:spPr>
        <p:txBody>
          <a:bodyPr/>
          <a:lstStyle/>
          <a:p>
            <a:pPr marR="0" lvl="0" algn="ctr" defTabSz="914400" rtl="0" eaLnBrk="1" fontAlgn="auto" latinLnBrk="0" hangingPunct="1">
              <a:lnSpc>
                <a:spcPct val="150000"/>
              </a:lnSpc>
              <a:spcBef>
                <a:spcPts val="0"/>
              </a:spcBef>
              <a:spcAft>
                <a:spcPts val="0"/>
              </a:spcAft>
              <a:buClrTx/>
              <a:buSzTx/>
              <a:defRPr/>
            </a:pPr>
            <a:r>
              <a:rPr kumimoji="0" lang="zh-CN" altLang="en-US" sz="1100" b="1"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rPr>
              <a:t>工艺改进</a:t>
            </a:r>
            <a:endParaRPr kumimoji="0" lang="en-US" altLang="zh-CN" sz="1100" b="1"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endParaRPr>
          </a:p>
          <a:p>
            <a:pPr marL="228600" marR="0" lvl="0" indent="-228600" algn="just"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lang="zh-CN" altLang="zh-CN" sz="900" b="1" dirty="0">
                <a:solidFill>
                  <a:schemeClr val="bg1">
                    <a:lumMod val="50000"/>
                  </a:schemeClr>
                </a:solidFill>
                <a:latin typeface="微软雅黑" panose="020B0503020204020204" pitchFamily="34" charset="-122"/>
              </a:rPr>
              <a:t>用固体酸催化剂技术，所用催化剂能够有效解决负载型杂等问题，并且可减少加工工艺，缩短生产周期，供应能力更强，成本更低。</a:t>
            </a:r>
            <a:endParaRPr lang="zh-CN" altLang="en-US" sz="900" b="1" dirty="0">
              <a:solidFill>
                <a:schemeClr val="bg1">
                  <a:lumMod val="50000"/>
                </a:schemeClr>
              </a:solidFill>
              <a:latin typeface="微软雅黑" panose="020B0503020204020204" pitchFamily="34" charset="-122"/>
            </a:endParaRPr>
          </a:p>
        </p:txBody>
      </p:sp>
      <p:grpSp>
        <p:nvGrpSpPr>
          <p:cNvPr id="88" name="Group 31">
            <a:extLst>
              <a:ext uri="{FF2B5EF4-FFF2-40B4-BE49-F238E27FC236}">
                <a16:creationId xmlns:a16="http://schemas.microsoft.com/office/drawing/2014/main" id="{F50913AF-9AFD-4CC8-BFB8-4E41FCCD436E}"/>
              </a:ext>
            </a:extLst>
          </p:cNvPr>
          <p:cNvGrpSpPr/>
          <p:nvPr/>
        </p:nvGrpSpPr>
        <p:grpSpPr>
          <a:xfrm>
            <a:off x="1322290" y="5181103"/>
            <a:ext cx="277573" cy="276820"/>
            <a:chOff x="2138511" y="2464802"/>
            <a:chExt cx="354012" cy="352956"/>
          </a:xfrm>
          <a:solidFill>
            <a:srgbClr val="2F99BF"/>
          </a:solidFill>
        </p:grpSpPr>
        <p:sp>
          <p:nvSpPr>
            <p:cNvPr id="89" name="Oval 32">
              <a:extLst>
                <a:ext uri="{FF2B5EF4-FFF2-40B4-BE49-F238E27FC236}">
                  <a16:creationId xmlns:a16="http://schemas.microsoft.com/office/drawing/2014/main" id="{23624CEA-E56B-410A-94D5-C79F92C71B34}"/>
                </a:ext>
              </a:extLst>
            </p:cNvPr>
            <p:cNvSpPr>
              <a:spLocks noChangeArrowheads="1"/>
            </p:cNvSpPr>
            <p:nvPr/>
          </p:nvSpPr>
          <p:spPr bwMode="auto">
            <a:xfrm>
              <a:off x="2229830" y="2555417"/>
              <a:ext cx="171376" cy="171727"/>
            </a:xfrm>
            <a:prstGeom prst="ellipse">
              <a:avLst/>
            </a:prstGeom>
            <a:grpFill/>
            <a:ln>
              <a:solidFill>
                <a:srgbClr val="2F99BF"/>
              </a:solidFill>
            </a:ln>
          </p:spPr>
          <p:txBody>
            <a:bodyPr lIns="45720" tIns="22860" rIns="45720" bIns="22860"/>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id-ID"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90" name="Freeform 33">
              <a:extLst>
                <a:ext uri="{FF2B5EF4-FFF2-40B4-BE49-F238E27FC236}">
                  <a16:creationId xmlns:a16="http://schemas.microsoft.com/office/drawing/2014/main" id="{C1F6FA69-C615-439A-84C4-3C8C60FB5CF4}"/>
                </a:ext>
              </a:extLst>
            </p:cNvPr>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solidFill>
                <a:srgbClr val="2F99BF"/>
              </a:solidFill>
            </a:ln>
          </p:spPr>
          <p:txBody>
            <a:bodyPr lIns="45720" tIns="22860" rIns="45720" bIns="22860"/>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id-ID"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sp>
        <p:nvSpPr>
          <p:cNvPr id="91" name="ïṩľïde">
            <a:extLst>
              <a:ext uri="{FF2B5EF4-FFF2-40B4-BE49-F238E27FC236}">
                <a16:creationId xmlns:a16="http://schemas.microsoft.com/office/drawing/2014/main" id="{4479E0C7-5D3A-4897-A03C-6F69B810E358}"/>
              </a:ext>
            </a:extLst>
          </p:cNvPr>
          <p:cNvSpPr>
            <a:spLocks noChangeArrowheads="1"/>
          </p:cNvSpPr>
          <p:nvPr/>
        </p:nvSpPr>
        <p:spPr bwMode="auto">
          <a:xfrm>
            <a:off x="5968175" y="5100622"/>
            <a:ext cx="2058997"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35">
              <a:tabLst>
                <a:tab pos="226695" algn="l"/>
              </a:tabLst>
              <a:defRPr>
                <a:solidFill>
                  <a:schemeClr val="tx1"/>
                </a:solidFill>
                <a:latin typeface="Arial" panose="020B0604020202020204" pitchFamily="34" charset="0"/>
                <a:ea typeface="微软雅黑" panose="020B0503020204020204" pitchFamily="34" charset="-122"/>
              </a:defRPr>
            </a:lvl1pPr>
            <a:lvl2pPr marL="742950" indent="-285750" defTabSz="-635">
              <a:tabLst>
                <a:tab pos="226695" algn="l"/>
              </a:tabLst>
              <a:defRPr>
                <a:solidFill>
                  <a:schemeClr val="tx1"/>
                </a:solidFill>
                <a:latin typeface="Arial" panose="020B0604020202020204" pitchFamily="34" charset="0"/>
                <a:ea typeface="微软雅黑" panose="020B0503020204020204" pitchFamily="34" charset="-122"/>
              </a:defRPr>
            </a:lvl2pPr>
            <a:lvl3pPr marL="1143000" indent="-228600" defTabSz="-635">
              <a:tabLst>
                <a:tab pos="226695" algn="l"/>
              </a:tabLst>
              <a:defRPr>
                <a:solidFill>
                  <a:schemeClr val="tx1"/>
                </a:solidFill>
                <a:latin typeface="Arial" panose="020B0604020202020204" pitchFamily="34" charset="0"/>
                <a:ea typeface="微软雅黑" panose="020B0503020204020204" pitchFamily="34" charset="-122"/>
              </a:defRPr>
            </a:lvl3pPr>
            <a:lvl4pPr marL="1600200" indent="-228600" defTabSz="-635">
              <a:tabLst>
                <a:tab pos="226695" algn="l"/>
              </a:tabLst>
              <a:defRPr>
                <a:solidFill>
                  <a:schemeClr val="tx1"/>
                </a:solidFill>
                <a:latin typeface="Arial" panose="020B0604020202020204" pitchFamily="34" charset="0"/>
                <a:ea typeface="微软雅黑" panose="020B0503020204020204" pitchFamily="34" charset="-122"/>
              </a:defRPr>
            </a:lvl4pPr>
            <a:lvl5pPr marL="2057400" indent="-228600" defTabSz="-635">
              <a:tabLst>
                <a:tab pos="226695" algn="l"/>
              </a:tabLst>
              <a:defRPr>
                <a:solidFill>
                  <a:schemeClr val="tx1"/>
                </a:solidFill>
                <a:latin typeface="Arial" panose="020B0604020202020204" pitchFamily="34" charset="0"/>
                <a:ea typeface="微软雅黑" panose="020B0503020204020204" pitchFamily="34" charset="-122"/>
              </a:defRPr>
            </a:lvl5pPr>
            <a:lvl6pPr marL="2514600" indent="-228600" defTabSz="-635" eaLnBrk="0" fontAlgn="base" hangingPunct="0">
              <a:spcBef>
                <a:spcPct val="0"/>
              </a:spcBef>
              <a:spcAft>
                <a:spcPct val="0"/>
              </a:spcAft>
              <a:tabLst>
                <a:tab pos="226695" algn="l"/>
              </a:tabLst>
              <a:defRPr>
                <a:solidFill>
                  <a:schemeClr val="tx1"/>
                </a:solidFill>
                <a:latin typeface="Arial" panose="020B0604020202020204" pitchFamily="34" charset="0"/>
                <a:ea typeface="微软雅黑" panose="020B0503020204020204" pitchFamily="34" charset="-122"/>
              </a:defRPr>
            </a:lvl6pPr>
            <a:lvl7pPr marL="2971800" indent="-228600" defTabSz="-635" eaLnBrk="0" fontAlgn="base" hangingPunct="0">
              <a:spcBef>
                <a:spcPct val="0"/>
              </a:spcBef>
              <a:spcAft>
                <a:spcPct val="0"/>
              </a:spcAft>
              <a:tabLst>
                <a:tab pos="226695" algn="l"/>
              </a:tabLst>
              <a:defRPr>
                <a:solidFill>
                  <a:schemeClr val="tx1"/>
                </a:solidFill>
                <a:latin typeface="Arial" panose="020B0604020202020204" pitchFamily="34" charset="0"/>
                <a:ea typeface="微软雅黑" panose="020B0503020204020204" pitchFamily="34" charset="-122"/>
              </a:defRPr>
            </a:lvl7pPr>
            <a:lvl8pPr marL="3429000" indent="-228600" defTabSz="-635" eaLnBrk="0" fontAlgn="base" hangingPunct="0">
              <a:spcBef>
                <a:spcPct val="0"/>
              </a:spcBef>
              <a:spcAft>
                <a:spcPct val="0"/>
              </a:spcAft>
              <a:tabLst>
                <a:tab pos="226695" algn="l"/>
              </a:tabLst>
              <a:defRPr>
                <a:solidFill>
                  <a:schemeClr val="tx1"/>
                </a:solidFill>
                <a:latin typeface="Arial" panose="020B0604020202020204" pitchFamily="34" charset="0"/>
                <a:ea typeface="微软雅黑" panose="020B0503020204020204" pitchFamily="34" charset="-122"/>
              </a:defRPr>
            </a:lvl8pPr>
            <a:lvl9pPr marL="3886200" indent="-228600" defTabSz="-635" eaLnBrk="0" fontAlgn="base" hangingPunct="0">
              <a:spcBef>
                <a:spcPct val="0"/>
              </a:spcBef>
              <a:spcAft>
                <a:spcPct val="0"/>
              </a:spcAft>
              <a:tabLst>
                <a:tab pos="226695" algn="l"/>
              </a:tabLst>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26695" algn="l"/>
              </a:tabLst>
              <a:defRPr/>
            </a:pPr>
            <a:r>
              <a:rPr lang="zh-CN" altLang="zh-CN" sz="1200" b="1" dirty="0">
                <a:solidFill>
                  <a:schemeClr val="tx1">
                    <a:lumMod val="65000"/>
                    <a:lumOff val="35000"/>
                  </a:schemeClr>
                </a:solidFill>
                <a:latin typeface="微软雅黑" panose="020B0503020204020204" pitchFamily="34" charset="-122"/>
              </a:rPr>
              <a:t>己酸烯丙酯制备技术</a:t>
            </a:r>
            <a:endParaRPr lang="en-US" altLang="zh-CN" sz="1200" b="1" dirty="0">
              <a:solidFill>
                <a:schemeClr val="tx1">
                  <a:lumMod val="65000"/>
                  <a:lumOff val="35000"/>
                </a:schemeClr>
              </a:solidFill>
              <a:latin typeface="微软雅黑" panose="020B0503020204020204" pitchFamily="34" charset="-122"/>
            </a:endParaRPr>
          </a:p>
        </p:txBody>
      </p:sp>
      <p:sp>
        <p:nvSpPr>
          <p:cNvPr id="92" name="ïṩlíḋé">
            <a:extLst>
              <a:ext uri="{FF2B5EF4-FFF2-40B4-BE49-F238E27FC236}">
                <a16:creationId xmlns:a16="http://schemas.microsoft.com/office/drawing/2014/main" id="{114A5C32-BF68-4E43-82A3-EB041871B933}"/>
              </a:ext>
            </a:extLst>
          </p:cNvPr>
          <p:cNvSpPr/>
          <p:nvPr/>
        </p:nvSpPr>
        <p:spPr>
          <a:xfrm>
            <a:off x="5018275" y="5370644"/>
            <a:ext cx="3314093" cy="633413"/>
          </a:xfrm>
          <a:prstGeom prst="snip2SameRect">
            <a:avLst>
              <a:gd name="adj1" fmla="val 0"/>
              <a:gd name="adj2" fmla="val 0"/>
            </a:avLst>
          </a:prstGeom>
          <a:ln>
            <a:noFill/>
          </a:ln>
        </p:spPr>
        <p:txBody>
          <a:bodyPr/>
          <a:lstStyle/>
          <a:p>
            <a:pPr marR="0" lvl="0" algn="ctr" defTabSz="914400" rtl="0" eaLnBrk="1" fontAlgn="auto" latinLnBrk="0" hangingPunct="1">
              <a:lnSpc>
                <a:spcPct val="150000"/>
              </a:lnSpc>
              <a:spcBef>
                <a:spcPts val="0"/>
              </a:spcBef>
              <a:spcAft>
                <a:spcPts val="0"/>
              </a:spcAft>
              <a:buClrTx/>
              <a:buSzTx/>
              <a:defRPr/>
            </a:pPr>
            <a:r>
              <a:rPr lang="zh-CN" altLang="en-US" sz="1100" b="1" dirty="0">
                <a:solidFill>
                  <a:schemeClr val="bg1">
                    <a:lumMod val="50000"/>
                  </a:schemeClr>
                </a:solidFill>
                <a:latin typeface="微软雅黑" panose="020B0503020204020204" pitchFamily="34" charset="-122"/>
              </a:rPr>
              <a:t>安全</a:t>
            </a:r>
            <a:endParaRPr kumimoji="0" lang="en-US" altLang="zh-CN" sz="1100" b="1"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endParaRPr>
          </a:p>
          <a:p>
            <a:pPr marL="228600" marR="0" lvl="0" indent="-228600" algn="just"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lang="zh-CN" altLang="zh-CN" sz="900" b="1" dirty="0">
                <a:solidFill>
                  <a:schemeClr val="bg1">
                    <a:lumMod val="50000"/>
                  </a:schemeClr>
                </a:solidFill>
                <a:latin typeface="微软雅黑" panose="020B0503020204020204" pitchFamily="34" charset="-122"/>
              </a:rPr>
              <a:t>采用强酸催化剂对甲苯强酸，改进了传统工艺采用硫酸或无机固体强酸的缺点，降低了对反应条件的控制要求，提高了反应安全性和可控性，采用可回收重复利用的正己烷作为中和反应的原料，使反应过程充分完全，改进了传统方法反应不够充分、产率较低、反应不易控制的缺点</a:t>
            </a:r>
            <a:r>
              <a:rPr lang="zh-CN" altLang="en-US" sz="900" b="1" dirty="0">
                <a:solidFill>
                  <a:schemeClr val="bg1">
                    <a:lumMod val="50000"/>
                  </a:schemeClr>
                </a:solidFill>
                <a:latin typeface="微软雅黑" panose="020B0503020204020204" pitchFamily="34" charset="-122"/>
              </a:rPr>
              <a:t>。</a:t>
            </a:r>
          </a:p>
        </p:txBody>
      </p:sp>
      <p:grpSp>
        <p:nvGrpSpPr>
          <p:cNvPr id="93" name="Group 31">
            <a:extLst>
              <a:ext uri="{FF2B5EF4-FFF2-40B4-BE49-F238E27FC236}">
                <a16:creationId xmlns:a16="http://schemas.microsoft.com/office/drawing/2014/main" id="{6D058319-F001-435D-A7FA-CF9ABCF1E180}"/>
              </a:ext>
            </a:extLst>
          </p:cNvPr>
          <p:cNvGrpSpPr/>
          <p:nvPr/>
        </p:nvGrpSpPr>
        <p:grpSpPr>
          <a:xfrm>
            <a:off x="5337423" y="5237192"/>
            <a:ext cx="277573" cy="276820"/>
            <a:chOff x="2138511" y="2464802"/>
            <a:chExt cx="354012" cy="352956"/>
          </a:xfrm>
          <a:solidFill>
            <a:srgbClr val="2F99BF"/>
          </a:solidFill>
        </p:grpSpPr>
        <p:sp>
          <p:nvSpPr>
            <p:cNvPr id="94" name="Oval 32">
              <a:extLst>
                <a:ext uri="{FF2B5EF4-FFF2-40B4-BE49-F238E27FC236}">
                  <a16:creationId xmlns:a16="http://schemas.microsoft.com/office/drawing/2014/main" id="{53A59149-653F-465D-A930-2EF263131AF6}"/>
                </a:ext>
              </a:extLst>
            </p:cNvPr>
            <p:cNvSpPr>
              <a:spLocks noChangeArrowheads="1"/>
            </p:cNvSpPr>
            <p:nvPr/>
          </p:nvSpPr>
          <p:spPr bwMode="auto">
            <a:xfrm>
              <a:off x="2229830" y="2555417"/>
              <a:ext cx="171376" cy="171727"/>
            </a:xfrm>
            <a:prstGeom prst="ellipse">
              <a:avLst/>
            </a:prstGeom>
            <a:grpFill/>
            <a:ln>
              <a:solidFill>
                <a:srgbClr val="2F99BF"/>
              </a:solidFill>
            </a:ln>
          </p:spPr>
          <p:txBody>
            <a:bodyPr lIns="45720" tIns="22860" rIns="45720" bIns="22860"/>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id-ID"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95" name="Freeform 33">
              <a:extLst>
                <a:ext uri="{FF2B5EF4-FFF2-40B4-BE49-F238E27FC236}">
                  <a16:creationId xmlns:a16="http://schemas.microsoft.com/office/drawing/2014/main" id="{2170AAC4-874B-4761-9F79-3A5FEFCE725C}"/>
                </a:ext>
              </a:extLst>
            </p:cNvPr>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solidFill>
                <a:srgbClr val="2F99BF"/>
              </a:solidFill>
            </a:ln>
          </p:spPr>
          <p:txBody>
            <a:bodyPr lIns="45720" tIns="22860" rIns="45720" bIns="22860"/>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id-ID"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sp>
        <p:nvSpPr>
          <p:cNvPr id="96" name="ïṩľïde">
            <a:extLst>
              <a:ext uri="{FF2B5EF4-FFF2-40B4-BE49-F238E27FC236}">
                <a16:creationId xmlns:a16="http://schemas.microsoft.com/office/drawing/2014/main" id="{F73FE1CB-2EB5-425E-864A-4053CD7CD741}"/>
              </a:ext>
            </a:extLst>
          </p:cNvPr>
          <p:cNvSpPr>
            <a:spLocks noChangeArrowheads="1"/>
          </p:cNvSpPr>
          <p:nvPr/>
        </p:nvSpPr>
        <p:spPr bwMode="auto">
          <a:xfrm>
            <a:off x="9474095" y="5147753"/>
            <a:ext cx="183948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35">
              <a:tabLst>
                <a:tab pos="226695" algn="l"/>
              </a:tabLst>
              <a:defRPr>
                <a:solidFill>
                  <a:schemeClr val="tx1"/>
                </a:solidFill>
                <a:latin typeface="Arial" panose="020B0604020202020204" pitchFamily="34" charset="0"/>
                <a:ea typeface="微软雅黑" panose="020B0503020204020204" pitchFamily="34" charset="-122"/>
              </a:defRPr>
            </a:lvl1pPr>
            <a:lvl2pPr marL="742950" indent="-285750" defTabSz="-635">
              <a:tabLst>
                <a:tab pos="226695" algn="l"/>
              </a:tabLst>
              <a:defRPr>
                <a:solidFill>
                  <a:schemeClr val="tx1"/>
                </a:solidFill>
                <a:latin typeface="Arial" panose="020B0604020202020204" pitchFamily="34" charset="0"/>
                <a:ea typeface="微软雅黑" panose="020B0503020204020204" pitchFamily="34" charset="-122"/>
              </a:defRPr>
            </a:lvl2pPr>
            <a:lvl3pPr marL="1143000" indent="-228600" defTabSz="-635">
              <a:tabLst>
                <a:tab pos="226695" algn="l"/>
              </a:tabLst>
              <a:defRPr>
                <a:solidFill>
                  <a:schemeClr val="tx1"/>
                </a:solidFill>
                <a:latin typeface="Arial" panose="020B0604020202020204" pitchFamily="34" charset="0"/>
                <a:ea typeface="微软雅黑" panose="020B0503020204020204" pitchFamily="34" charset="-122"/>
              </a:defRPr>
            </a:lvl3pPr>
            <a:lvl4pPr marL="1600200" indent="-228600" defTabSz="-635">
              <a:tabLst>
                <a:tab pos="226695" algn="l"/>
              </a:tabLst>
              <a:defRPr>
                <a:solidFill>
                  <a:schemeClr val="tx1"/>
                </a:solidFill>
                <a:latin typeface="Arial" panose="020B0604020202020204" pitchFamily="34" charset="0"/>
                <a:ea typeface="微软雅黑" panose="020B0503020204020204" pitchFamily="34" charset="-122"/>
              </a:defRPr>
            </a:lvl4pPr>
            <a:lvl5pPr marL="2057400" indent="-228600" defTabSz="-635">
              <a:tabLst>
                <a:tab pos="226695" algn="l"/>
              </a:tabLst>
              <a:defRPr>
                <a:solidFill>
                  <a:schemeClr val="tx1"/>
                </a:solidFill>
                <a:latin typeface="Arial" panose="020B0604020202020204" pitchFamily="34" charset="0"/>
                <a:ea typeface="微软雅黑" panose="020B0503020204020204" pitchFamily="34" charset="-122"/>
              </a:defRPr>
            </a:lvl5pPr>
            <a:lvl6pPr marL="2514600" indent="-228600" defTabSz="-635" eaLnBrk="0" fontAlgn="base" hangingPunct="0">
              <a:spcBef>
                <a:spcPct val="0"/>
              </a:spcBef>
              <a:spcAft>
                <a:spcPct val="0"/>
              </a:spcAft>
              <a:tabLst>
                <a:tab pos="226695" algn="l"/>
              </a:tabLst>
              <a:defRPr>
                <a:solidFill>
                  <a:schemeClr val="tx1"/>
                </a:solidFill>
                <a:latin typeface="Arial" panose="020B0604020202020204" pitchFamily="34" charset="0"/>
                <a:ea typeface="微软雅黑" panose="020B0503020204020204" pitchFamily="34" charset="-122"/>
              </a:defRPr>
            </a:lvl6pPr>
            <a:lvl7pPr marL="2971800" indent="-228600" defTabSz="-635" eaLnBrk="0" fontAlgn="base" hangingPunct="0">
              <a:spcBef>
                <a:spcPct val="0"/>
              </a:spcBef>
              <a:spcAft>
                <a:spcPct val="0"/>
              </a:spcAft>
              <a:tabLst>
                <a:tab pos="226695" algn="l"/>
              </a:tabLst>
              <a:defRPr>
                <a:solidFill>
                  <a:schemeClr val="tx1"/>
                </a:solidFill>
                <a:latin typeface="Arial" panose="020B0604020202020204" pitchFamily="34" charset="0"/>
                <a:ea typeface="微软雅黑" panose="020B0503020204020204" pitchFamily="34" charset="-122"/>
              </a:defRPr>
            </a:lvl7pPr>
            <a:lvl8pPr marL="3429000" indent="-228600" defTabSz="-635" eaLnBrk="0" fontAlgn="base" hangingPunct="0">
              <a:spcBef>
                <a:spcPct val="0"/>
              </a:spcBef>
              <a:spcAft>
                <a:spcPct val="0"/>
              </a:spcAft>
              <a:tabLst>
                <a:tab pos="226695" algn="l"/>
              </a:tabLst>
              <a:defRPr>
                <a:solidFill>
                  <a:schemeClr val="tx1"/>
                </a:solidFill>
                <a:latin typeface="Arial" panose="020B0604020202020204" pitchFamily="34" charset="0"/>
                <a:ea typeface="微软雅黑" panose="020B0503020204020204" pitchFamily="34" charset="-122"/>
              </a:defRPr>
            </a:lvl8pPr>
            <a:lvl9pPr marL="3886200" indent="-228600" defTabSz="-635" eaLnBrk="0" fontAlgn="base" hangingPunct="0">
              <a:spcBef>
                <a:spcPct val="0"/>
              </a:spcBef>
              <a:spcAft>
                <a:spcPct val="0"/>
              </a:spcAft>
              <a:tabLst>
                <a:tab pos="226695" algn="l"/>
              </a:tabLst>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26695" algn="l"/>
              </a:tabLst>
              <a:defRPr/>
            </a:pPr>
            <a:r>
              <a:rPr lang="zh-CN" altLang="zh-CN" sz="1200" b="1" dirty="0">
                <a:solidFill>
                  <a:schemeClr val="tx1">
                    <a:lumMod val="65000"/>
                    <a:lumOff val="35000"/>
                  </a:schemeClr>
                </a:solidFill>
                <a:latin typeface="微软雅黑" panose="020B0503020204020204" pitchFamily="34" charset="-122"/>
              </a:rPr>
              <a:t>新型九</a:t>
            </a:r>
            <a:r>
              <a:rPr lang="en-US" altLang="zh-CN" sz="1200" b="1" dirty="0">
                <a:solidFill>
                  <a:schemeClr val="tx1">
                    <a:lumMod val="65000"/>
                    <a:lumOff val="35000"/>
                  </a:schemeClr>
                </a:solidFill>
                <a:latin typeface="微软雅黑" panose="020B0503020204020204" pitchFamily="34" charset="-122"/>
              </a:rPr>
              <a:t>-</a:t>
            </a:r>
            <a:r>
              <a:rPr lang="zh-CN" altLang="zh-CN" sz="1200" b="1" dirty="0">
                <a:solidFill>
                  <a:schemeClr val="tx1">
                    <a:lumMod val="65000"/>
                    <a:lumOff val="35000"/>
                  </a:schemeClr>
                </a:solidFill>
                <a:latin typeface="微软雅黑" panose="020B0503020204020204" pitchFamily="34" charset="-122"/>
              </a:rPr>
              <a:t>癸烯酯制备技术</a:t>
            </a:r>
            <a:endParaRPr lang="en-US" altLang="zh-CN" sz="1200" b="1" dirty="0">
              <a:solidFill>
                <a:schemeClr val="tx1">
                  <a:lumMod val="65000"/>
                  <a:lumOff val="35000"/>
                </a:schemeClr>
              </a:solidFill>
              <a:latin typeface="微软雅黑" panose="020B0503020204020204" pitchFamily="34" charset="-122"/>
            </a:endParaRPr>
          </a:p>
        </p:txBody>
      </p:sp>
      <p:sp>
        <p:nvSpPr>
          <p:cNvPr id="97" name="ïṩlíḋé">
            <a:extLst>
              <a:ext uri="{FF2B5EF4-FFF2-40B4-BE49-F238E27FC236}">
                <a16:creationId xmlns:a16="http://schemas.microsoft.com/office/drawing/2014/main" id="{6EEF4C4B-295A-4F7A-93A9-37718731E02F}"/>
              </a:ext>
            </a:extLst>
          </p:cNvPr>
          <p:cNvSpPr/>
          <p:nvPr/>
        </p:nvSpPr>
        <p:spPr>
          <a:xfrm>
            <a:off x="8977072" y="5507405"/>
            <a:ext cx="2654300" cy="633413"/>
          </a:xfrm>
          <a:prstGeom prst="snip2SameRect">
            <a:avLst>
              <a:gd name="adj1" fmla="val 0"/>
              <a:gd name="adj2" fmla="val 0"/>
            </a:avLst>
          </a:prstGeom>
          <a:ln>
            <a:noFill/>
          </a:ln>
        </p:spPr>
        <p:txBody>
          <a:bodyPr/>
          <a:lstStyle/>
          <a:p>
            <a:pPr algn="ctr" eaLnBrk="1" fontAlgn="auto" hangingPunct="1">
              <a:lnSpc>
                <a:spcPct val="150000"/>
              </a:lnSpc>
              <a:spcBef>
                <a:spcPts val="0"/>
              </a:spcBef>
              <a:spcAft>
                <a:spcPts val="0"/>
              </a:spcAft>
              <a:defRPr/>
            </a:pPr>
            <a:r>
              <a:rPr kumimoji="0" lang="zh-CN" altLang="en-US" sz="1100" b="1"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rPr>
              <a:t>工艺改进</a:t>
            </a:r>
            <a:endParaRPr kumimoji="0" lang="en-US" altLang="zh-CN" sz="1100" b="1"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endParaRPr>
          </a:p>
          <a:p>
            <a:pPr algn="just" eaLnBrk="1" fontAlgn="auto" hangingPunct="1">
              <a:lnSpc>
                <a:spcPct val="150000"/>
              </a:lnSpc>
              <a:spcBef>
                <a:spcPts val="0"/>
              </a:spcBef>
              <a:spcAft>
                <a:spcPts val="0"/>
              </a:spcAft>
              <a:defRPr/>
            </a:pPr>
            <a:r>
              <a:rPr lang="zh-CN" altLang="zh-CN" sz="900" b="1" dirty="0">
                <a:solidFill>
                  <a:schemeClr val="bg1">
                    <a:lumMod val="50000"/>
                  </a:schemeClr>
                </a:solidFill>
                <a:latin typeface="微软雅黑" panose="020B0503020204020204" pitchFamily="34" charset="-122"/>
              </a:rPr>
              <a:t>采用正庚醇等为原料，并按比例进行配比，采用催化剂制备技术进行合成，反应路线较为简单，污染较小，产品得率较高。</a:t>
            </a:r>
            <a:r>
              <a:rPr lang="zh-CN" altLang="en-US" sz="900" b="1" dirty="0">
                <a:solidFill>
                  <a:schemeClr val="bg1">
                    <a:lumMod val="50000"/>
                  </a:schemeClr>
                </a:solidFill>
                <a:latin typeface="微软雅黑" panose="020B0503020204020204" pitchFamily="34" charset="-122"/>
              </a:rPr>
              <a:t>。</a:t>
            </a:r>
          </a:p>
          <a:p>
            <a:pPr marR="0" lvl="0" algn="just" defTabSz="914400" rtl="0" eaLnBrk="1" fontAlgn="auto" latinLnBrk="0" hangingPunct="1">
              <a:lnSpc>
                <a:spcPct val="150000"/>
              </a:lnSpc>
              <a:spcBef>
                <a:spcPts val="0"/>
              </a:spcBef>
              <a:spcAft>
                <a:spcPts val="0"/>
              </a:spcAft>
              <a:buClrTx/>
              <a:buSzTx/>
              <a:defRPr/>
            </a:pPr>
            <a:endParaRPr kumimoji="0" lang="en-US" altLang="zh-CN" sz="900" b="1"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endParaRPr>
          </a:p>
        </p:txBody>
      </p:sp>
      <p:grpSp>
        <p:nvGrpSpPr>
          <p:cNvPr id="98" name="Group 31">
            <a:extLst>
              <a:ext uri="{FF2B5EF4-FFF2-40B4-BE49-F238E27FC236}">
                <a16:creationId xmlns:a16="http://schemas.microsoft.com/office/drawing/2014/main" id="{F83C52A4-265B-4D3F-B752-B24E58B65E63}"/>
              </a:ext>
            </a:extLst>
          </p:cNvPr>
          <p:cNvGrpSpPr/>
          <p:nvPr/>
        </p:nvGrpSpPr>
        <p:grpSpPr>
          <a:xfrm>
            <a:off x="9049399" y="5204646"/>
            <a:ext cx="277573" cy="276820"/>
            <a:chOff x="2138511" y="2464802"/>
            <a:chExt cx="354012" cy="352956"/>
          </a:xfrm>
          <a:solidFill>
            <a:srgbClr val="2F99BF"/>
          </a:solidFill>
        </p:grpSpPr>
        <p:sp>
          <p:nvSpPr>
            <p:cNvPr id="99" name="Oval 32">
              <a:extLst>
                <a:ext uri="{FF2B5EF4-FFF2-40B4-BE49-F238E27FC236}">
                  <a16:creationId xmlns:a16="http://schemas.microsoft.com/office/drawing/2014/main" id="{E8D0F30B-2405-44D1-B64B-D31172E42583}"/>
                </a:ext>
              </a:extLst>
            </p:cNvPr>
            <p:cNvSpPr>
              <a:spLocks noChangeArrowheads="1"/>
            </p:cNvSpPr>
            <p:nvPr/>
          </p:nvSpPr>
          <p:spPr bwMode="auto">
            <a:xfrm>
              <a:off x="2229830" y="2555417"/>
              <a:ext cx="171376" cy="171727"/>
            </a:xfrm>
            <a:prstGeom prst="ellipse">
              <a:avLst/>
            </a:prstGeom>
            <a:grpFill/>
            <a:ln>
              <a:solidFill>
                <a:srgbClr val="2F99BF"/>
              </a:solidFill>
            </a:ln>
          </p:spPr>
          <p:txBody>
            <a:bodyPr lIns="45720" tIns="22860" rIns="45720" bIns="22860"/>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id-ID"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00" name="Freeform 33">
              <a:extLst>
                <a:ext uri="{FF2B5EF4-FFF2-40B4-BE49-F238E27FC236}">
                  <a16:creationId xmlns:a16="http://schemas.microsoft.com/office/drawing/2014/main" id="{9D31DCE2-9C76-4804-B582-E4DC2704A7DF}"/>
                </a:ext>
              </a:extLst>
            </p:cNvPr>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solidFill>
                <a:srgbClr val="2F99BF"/>
              </a:solidFill>
            </a:ln>
          </p:spPr>
          <p:txBody>
            <a:bodyPr lIns="45720" tIns="22860" rIns="45720" bIns="22860"/>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id-ID"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sp>
        <p:nvSpPr>
          <p:cNvPr id="101" name="iṣḷîdê">
            <a:extLst>
              <a:ext uri="{FF2B5EF4-FFF2-40B4-BE49-F238E27FC236}">
                <a16:creationId xmlns:a16="http://schemas.microsoft.com/office/drawing/2014/main" id="{65793E6E-41B9-4376-BB96-7B30F9800D24}"/>
              </a:ext>
            </a:extLst>
          </p:cNvPr>
          <p:cNvSpPr/>
          <p:nvPr/>
        </p:nvSpPr>
        <p:spPr>
          <a:xfrm>
            <a:off x="3128428" y="5027042"/>
            <a:ext cx="177800" cy="177800"/>
          </a:xfrm>
          <a:prstGeom prst="ellipse">
            <a:avLst/>
          </a:prstGeom>
          <a:solidFill>
            <a:srgbClr val="2F99B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schemeClr val="bg1"/>
              </a:solidFill>
              <a:effectLst/>
              <a:uLnTx/>
              <a:uFillTx/>
              <a:latin typeface="微软雅黑" panose="020B0503020204020204" pitchFamily="34" charset="-122"/>
              <a:ea typeface="+mn-ea"/>
              <a:cs typeface="+mn-cs"/>
            </a:endParaRPr>
          </a:p>
        </p:txBody>
      </p:sp>
      <p:sp>
        <p:nvSpPr>
          <p:cNvPr id="102" name="i$liḓe">
            <a:extLst>
              <a:ext uri="{FF2B5EF4-FFF2-40B4-BE49-F238E27FC236}">
                <a16:creationId xmlns:a16="http://schemas.microsoft.com/office/drawing/2014/main" id="{555FE8D5-0784-4A0C-88D1-FAF0EE8E0789}"/>
              </a:ext>
            </a:extLst>
          </p:cNvPr>
          <p:cNvSpPr/>
          <p:nvPr/>
        </p:nvSpPr>
        <p:spPr>
          <a:xfrm>
            <a:off x="4617423" y="5027042"/>
            <a:ext cx="177800" cy="177800"/>
          </a:xfrm>
          <a:prstGeom prst="ellipse">
            <a:avLst/>
          </a:prstGeom>
          <a:solidFill>
            <a:srgbClr val="2F99B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schemeClr val="bg1"/>
              </a:solidFill>
              <a:effectLst/>
              <a:uLnTx/>
              <a:uFillTx/>
              <a:latin typeface="微软雅黑" panose="020B0503020204020204" pitchFamily="34" charset="-122"/>
              <a:ea typeface="+mn-ea"/>
              <a:cs typeface="+mn-cs"/>
            </a:endParaRPr>
          </a:p>
        </p:txBody>
      </p:sp>
      <p:sp>
        <p:nvSpPr>
          <p:cNvPr id="103" name="íṡļîde">
            <a:extLst>
              <a:ext uri="{FF2B5EF4-FFF2-40B4-BE49-F238E27FC236}">
                <a16:creationId xmlns:a16="http://schemas.microsoft.com/office/drawing/2014/main" id="{D0870C96-F7CB-4A94-BC57-B5622716D3A9}"/>
              </a:ext>
            </a:extLst>
          </p:cNvPr>
          <p:cNvSpPr/>
          <p:nvPr/>
        </p:nvSpPr>
        <p:spPr>
          <a:xfrm>
            <a:off x="8495820" y="5034297"/>
            <a:ext cx="177800" cy="177800"/>
          </a:xfrm>
          <a:prstGeom prst="ellipse">
            <a:avLst/>
          </a:prstGeom>
          <a:solidFill>
            <a:srgbClr val="2F99B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schemeClr val="bg1"/>
              </a:solidFill>
              <a:effectLst/>
              <a:uLnTx/>
              <a:uFillTx/>
              <a:latin typeface="微软雅黑" panose="020B0503020204020204" pitchFamily="34" charset="-122"/>
              <a:ea typeface="+mn-ea"/>
              <a:cs typeface="+mn-cs"/>
            </a:endParaRPr>
          </a:p>
        </p:txBody>
      </p:sp>
    </p:spTree>
    <p:extLst>
      <p:ext uri="{BB962C8B-B14F-4D97-AF65-F5344CB8AC3E}">
        <p14:creationId xmlns:p14="http://schemas.microsoft.com/office/powerpoint/2010/main" val="425211724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a:extLst>
              <a:ext uri="{FF2B5EF4-FFF2-40B4-BE49-F238E27FC236}">
                <a16:creationId xmlns:a16="http://schemas.microsoft.com/office/drawing/2014/main" id="{F4FA5C9B-6931-4C10-A2C8-64A59D7733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9185" y="1624056"/>
            <a:ext cx="2118902" cy="2912400"/>
          </a:xfrm>
          <a:prstGeom prst="rect">
            <a:avLst/>
          </a:prstGeom>
        </p:spPr>
      </p:pic>
      <p:pic>
        <p:nvPicPr>
          <p:cNvPr id="53" name="图片 52">
            <a:extLst>
              <a:ext uri="{FF2B5EF4-FFF2-40B4-BE49-F238E27FC236}">
                <a16:creationId xmlns:a16="http://schemas.microsoft.com/office/drawing/2014/main" id="{53E2A571-66E2-4B68-BDFE-66C82720A0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0025" y="1881771"/>
            <a:ext cx="2107002" cy="2912400"/>
          </a:xfrm>
          <a:prstGeom prst="rect">
            <a:avLst/>
          </a:prstGeom>
        </p:spPr>
      </p:pic>
      <p:pic>
        <p:nvPicPr>
          <p:cNvPr id="47" name="图片 46">
            <a:extLst>
              <a:ext uri="{FF2B5EF4-FFF2-40B4-BE49-F238E27FC236}">
                <a16:creationId xmlns:a16="http://schemas.microsoft.com/office/drawing/2014/main" id="{8DC85B3F-9E8A-4030-9D45-88D31C880C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1457" y="1471372"/>
            <a:ext cx="2104508" cy="2912400"/>
          </a:xfrm>
          <a:prstGeom prst="rect">
            <a:avLst/>
          </a:prstGeom>
        </p:spPr>
      </p:pic>
      <p:pic>
        <p:nvPicPr>
          <p:cNvPr id="45" name="图片 44">
            <a:extLst>
              <a:ext uri="{FF2B5EF4-FFF2-40B4-BE49-F238E27FC236}">
                <a16:creationId xmlns:a16="http://schemas.microsoft.com/office/drawing/2014/main" id="{DCAA084D-93CD-4C51-AB82-2D01E0DADE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4539" y="1441680"/>
            <a:ext cx="2107002" cy="2912400"/>
          </a:xfrm>
          <a:prstGeom prst="rect">
            <a:avLst/>
          </a:prstGeom>
        </p:spPr>
      </p:pic>
      <p:pic>
        <p:nvPicPr>
          <p:cNvPr id="35" name="图片 34">
            <a:extLst>
              <a:ext uri="{FF2B5EF4-FFF2-40B4-BE49-F238E27FC236}">
                <a16:creationId xmlns:a16="http://schemas.microsoft.com/office/drawing/2014/main" id="{94CDD3A7-1563-466A-8F7B-84701E0053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63766" y="2306735"/>
            <a:ext cx="2060649" cy="2912400"/>
          </a:xfrm>
          <a:prstGeom prst="rect">
            <a:avLst/>
          </a:prstGeom>
        </p:spPr>
      </p:pic>
      <p:pic>
        <p:nvPicPr>
          <p:cNvPr id="33" name="图片 32">
            <a:extLst>
              <a:ext uri="{FF2B5EF4-FFF2-40B4-BE49-F238E27FC236}">
                <a16:creationId xmlns:a16="http://schemas.microsoft.com/office/drawing/2014/main" id="{9DD37652-E063-4978-BE34-CEB293F786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11849" y="2360746"/>
            <a:ext cx="2060649" cy="2912400"/>
          </a:xfrm>
          <a:prstGeom prst="rect">
            <a:avLst/>
          </a:prstGeom>
        </p:spPr>
      </p:pic>
      <p:sp>
        <p:nvSpPr>
          <p:cNvPr id="12290" name="AutoShape 2" descr="https://66.media.tumblr.com/9c08b61eb8f410051aa8c74b36cb88da/5d41fb12f8210e63-e0/s1280x1920/d80680e8b9c6ff47ffd90c7c05c7144841c673f2.jpg#https://66.media.tumblr.com/9c08b61eb8f410051aa8c74b36cb88da/5d41fb12f8210e63-e0/s500x750/92fa55cfe7af1a07ac7bd78954435f339f8d0444.jpg"/>
          <p:cNvSpPr>
            <a:spLocks noChangeAspect="1"/>
          </p:cNvSpPr>
          <p:nvPr/>
        </p:nvSpPr>
        <p:spPr>
          <a:xfrm>
            <a:off x="63500" y="-136525"/>
            <a:ext cx="304800" cy="304800"/>
          </a:xfrm>
          <a:prstGeom prst="rect">
            <a:avLst/>
          </a:prstGeom>
          <a:noFill/>
          <a:ln w="9525">
            <a:noFill/>
          </a:ln>
        </p:spPr>
        <p:txBody>
          <a:bodyPr/>
          <a:lstStyle/>
          <a:p>
            <a:pPr eaLnBrk="1" hangingPunct="1">
              <a:buFont typeface="Arial" panose="020B0604020202020204" pitchFamily="34" charset="0"/>
            </a:pPr>
            <a:endParaRPr lang="zh-CN" altLang="en-US" dirty="0">
              <a:latin typeface="Arial" panose="020B0604020202020204" pitchFamily="34" charset="0"/>
            </a:endParaRPr>
          </a:p>
        </p:txBody>
      </p:sp>
      <p:sp>
        <p:nvSpPr>
          <p:cNvPr id="12298" name="文本框 26"/>
          <p:cNvSpPr txBox="1"/>
          <p:nvPr/>
        </p:nvSpPr>
        <p:spPr>
          <a:xfrm>
            <a:off x="4492417" y="110701"/>
            <a:ext cx="3630033" cy="400110"/>
          </a:xfrm>
          <a:prstGeom prst="rect">
            <a:avLst/>
          </a:prstGeom>
          <a:noFill/>
          <a:ln w="9525">
            <a:noFill/>
          </a:ln>
        </p:spPr>
        <p:txBody>
          <a:bodyPr wrap="none">
            <a:spAutoFit/>
          </a:bodyPr>
          <a:lstStyle/>
          <a:p>
            <a:pPr algn="ctr" eaLnBrk="1" hangingPunct="1">
              <a:buFont typeface="Arial" panose="020B0604020202020204" pitchFamily="34" charset="0"/>
            </a:pPr>
            <a:r>
              <a:rPr lang="en-US" altLang="zh-CN" b="1" dirty="0">
                <a:solidFill>
                  <a:srgbClr val="2F99BF"/>
                </a:solidFill>
                <a:latin typeface="+mn-ea"/>
                <a:ea typeface="+mn-ea"/>
              </a:rPr>
              <a:t>Intellectual </a:t>
            </a:r>
            <a:r>
              <a:rPr lang="en-US" altLang="zh-CN" sz="2000" b="1" dirty="0">
                <a:solidFill>
                  <a:srgbClr val="2F99BF"/>
                </a:solidFill>
                <a:latin typeface="+mn-ea"/>
                <a:ea typeface="+mn-ea"/>
              </a:rPr>
              <a:t>Property-Patent</a:t>
            </a:r>
            <a:endParaRPr lang="en-US" altLang="zh-CN" b="1" dirty="0">
              <a:solidFill>
                <a:srgbClr val="2F99BF"/>
              </a:solidFill>
              <a:latin typeface="+mn-ea"/>
              <a:ea typeface="+mn-ea"/>
            </a:endParaRPr>
          </a:p>
        </p:txBody>
      </p:sp>
      <p:sp>
        <p:nvSpPr>
          <p:cNvPr id="27" name="文本框 26"/>
          <p:cNvSpPr txBox="1">
            <a:spLocks noChangeArrowheads="1"/>
          </p:cNvSpPr>
          <p:nvPr/>
        </p:nvSpPr>
        <p:spPr bwMode="auto">
          <a:xfrm>
            <a:off x="5422684" y="463137"/>
            <a:ext cx="15696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公司专利技术</a:t>
            </a:r>
            <a:endParaRPr kumimoji="0" lang="zh-CN" altLang="zh-CN"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105" name="文本框 104">
            <a:extLst>
              <a:ext uri="{FF2B5EF4-FFF2-40B4-BE49-F238E27FC236}">
                <a16:creationId xmlns:a16="http://schemas.microsoft.com/office/drawing/2014/main" id="{84F42105-C7BE-4E4C-872B-EA1CBA58ED00}"/>
              </a:ext>
            </a:extLst>
          </p:cNvPr>
          <p:cNvSpPr txBox="1"/>
          <p:nvPr/>
        </p:nvSpPr>
        <p:spPr>
          <a:xfrm>
            <a:off x="3760525" y="772725"/>
            <a:ext cx="5102833" cy="890693"/>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defPPr>
              <a:defRPr lang="zh-CN"/>
            </a:defPPr>
            <a:lvl1pPr algn="ctr">
              <a:lnSpc>
                <a:spcPct val="110000"/>
              </a:lnSpc>
              <a:defRPr sz="1200" b="1">
                <a:solidFill>
                  <a:schemeClr val="accent2"/>
                </a:solidFill>
                <a:latin typeface="+mn-ea"/>
                <a:ea typeface="+mn-ea"/>
              </a:defRPr>
            </a:lvl1pPr>
            <a:lvl2pPr>
              <a:defRPr>
                <a:solidFill>
                  <a:schemeClr val="accent2"/>
                </a:solidFill>
                <a:latin typeface="+mn-lt"/>
                <a:ea typeface="+mn-ea"/>
              </a:defRPr>
            </a:lvl2pPr>
            <a:lvl3pPr>
              <a:defRPr>
                <a:solidFill>
                  <a:schemeClr val="accent2"/>
                </a:solidFill>
                <a:latin typeface="+mn-lt"/>
                <a:ea typeface="+mn-ea"/>
              </a:defRPr>
            </a:lvl3pPr>
            <a:lvl4pPr>
              <a:defRPr>
                <a:solidFill>
                  <a:schemeClr val="accent2"/>
                </a:solidFill>
                <a:latin typeface="+mn-lt"/>
                <a:ea typeface="+mn-ea"/>
              </a:defRPr>
            </a:lvl4pPr>
            <a:lvl5pPr>
              <a:defRPr>
                <a:solidFill>
                  <a:schemeClr val="accent2"/>
                </a:solidFill>
                <a:latin typeface="+mn-lt"/>
                <a:ea typeface="+mn-ea"/>
              </a:defRPr>
            </a:lvl5pPr>
            <a:lvl6pPr>
              <a:defRPr>
                <a:solidFill>
                  <a:schemeClr val="accent2"/>
                </a:solidFill>
                <a:latin typeface="+mn-lt"/>
                <a:ea typeface="+mn-ea"/>
              </a:defRPr>
            </a:lvl6pPr>
            <a:lvl7pPr>
              <a:defRPr>
                <a:solidFill>
                  <a:schemeClr val="accent2"/>
                </a:solidFill>
                <a:latin typeface="+mn-lt"/>
                <a:ea typeface="+mn-ea"/>
              </a:defRPr>
            </a:lvl7pPr>
            <a:lvl8pPr>
              <a:defRPr>
                <a:solidFill>
                  <a:schemeClr val="accent2"/>
                </a:solidFill>
                <a:latin typeface="+mn-lt"/>
                <a:ea typeface="+mn-ea"/>
              </a:defRPr>
            </a:lvl8pPr>
            <a:lvl9pPr>
              <a:defRPr>
                <a:solidFill>
                  <a:schemeClr val="accent2"/>
                </a:solidFill>
                <a:latin typeface="+mn-lt"/>
                <a:ea typeface="+mn-ea"/>
              </a:defRPr>
            </a:lvl9pPr>
          </a:lstStyle>
          <a:p>
            <a:r>
              <a:rPr lang="zh-CN" altLang="zh-CN" dirty="0">
                <a:solidFill>
                  <a:schemeClr val="tx2">
                    <a:lumMod val="75000"/>
                  </a:schemeClr>
                </a:solidFill>
              </a:rPr>
              <a:t>公司具备突出的技术实力和研发能力，公司多年来一直注重产品生产技术的革新与工艺的改进优化，拥有</a:t>
            </a:r>
            <a:r>
              <a:rPr lang="en-US" altLang="zh-CN" sz="1800" dirty="0">
                <a:solidFill>
                  <a:schemeClr val="tx2">
                    <a:lumMod val="75000"/>
                  </a:schemeClr>
                </a:solidFill>
                <a:latin typeface="Agency FB" panose="020B0503020202020204" pitchFamily="34" charset="0"/>
              </a:rPr>
              <a:t>2</a:t>
            </a:r>
            <a:r>
              <a:rPr lang="zh-CN" altLang="zh-CN" dirty="0">
                <a:solidFill>
                  <a:schemeClr val="tx2">
                    <a:lumMod val="75000"/>
                  </a:schemeClr>
                </a:solidFill>
              </a:rPr>
              <a:t>项发明专利和</a:t>
            </a:r>
            <a:r>
              <a:rPr lang="en-US" altLang="zh-CN" sz="1800" dirty="0">
                <a:solidFill>
                  <a:schemeClr val="tx2">
                    <a:lumMod val="75000"/>
                  </a:schemeClr>
                </a:solidFill>
                <a:latin typeface="Agency FB" panose="020B0503020202020204" pitchFamily="34" charset="0"/>
              </a:rPr>
              <a:t>43</a:t>
            </a:r>
            <a:r>
              <a:rPr lang="zh-CN" altLang="zh-CN" dirty="0">
                <a:solidFill>
                  <a:schemeClr val="tx2">
                    <a:lumMod val="75000"/>
                  </a:schemeClr>
                </a:solidFill>
              </a:rPr>
              <a:t>项实用新型专利</a:t>
            </a:r>
            <a:endParaRPr lang="zh-CN" altLang="en-US" dirty="0">
              <a:solidFill>
                <a:schemeClr val="tx2">
                  <a:lumMod val="75000"/>
                </a:schemeClr>
              </a:solidFill>
            </a:endParaRPr>
          </a:p>
        </p:txBody>
      </p:sp>
      <p:pic>
        <p:nvPicPr>
          <p:cNvPr id="7" name="图片 6">
            <a:extLst>
              <a:ext uri="{FF2B5EF4-FFF2-40B4-BE49-F238E27FC236}">
                <a16:creationId xmlns:a16="http://schemas.microsoft.com/office/drawing/2014/main" id="{1411C15A-B0E4-4AD7-BE80-AAB7A453777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06640" y="3095043"/>
            <a:ext cx="2058492" cy="2911771"/>
          </a:xfrm>
          <a:prstGeom prst="rect">
            <a:avLst/>
          </a:prstGeom>
        </p:spPr>
      </p:pic>
      <p:pic>
        <p:nvPicPr>
          <p:cNvPr id="21" name="图片 20">
            <a:extLst>
              <a:ext uri="{FF2B5EF4-FFF2-40B4-BE49-F238E27FC236}">
                <a16:creationId xmlns:a16="http://schemas.microsoft.com/office/drawing/2014/main" id="{61353866-C634-49E4-A2C2-9E2B5926EF5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07445" y="3095042"/>
            <a:ext cx="2058492" cy="2911771"/>
          </a:xfrm>
          <a:prstGeom prst="rect">
            <a:avLst/>
          </a:prstGeom>
        </p:spPr>
      </p:pic>
      <p:pic>
        <p:nvPicPr>
          <p:cNvPr id="26" name="图片 25">
            <a:extLst>
              <a:ext uri="{FF2B5EF4-FFF2-40B4-BE49-F238E27FC236}">
                <a16:creationId xmlns:a16="http://schemas.microsoft.com/office/drawing/2014/main" id="{DE1C48BE-F2AC-4661-B5B6-CC373A5E42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22106" y="3580899"/>
            <a:ext cx="2058492" cy="2911771"/>
          </a:xfrm>
          <a:prstGeom prst="rect">
            <a:avLst/>
          </a:prstGeom>
        </p:spPr>
      </p:pic>
      <p:pic>
        <p:nvPicPr>
          <p:cNvPr id="29" name="图片 28">
            <a:extLst>
              <a:ext uri="{FF2B5EF4-FFF2-40B4-BE49-F238E27FC236}">
                <a16:creationId xmlns:a16="http://schemas.microsoft.com/office/drawing/2014/main" id="{AD60FBC1-E5AB-403D-9B85-3D02390AC15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36608" y="3580900"/>
            <a:ext cx="2058492" cy="2911771"/>
          </a:xfrm>
          <a:prstGeom prst="rect">
            <a:avLst/>
          </a:prstGeom>
        </p:spPr>
      </p:pic>
      <p:pic>
        <p:nvPicPr>
          <p:cNvPr id="31" name="图片 30">
            <a:extLst>
              <a:ext uri="{FF2B5EF4-FFF2-40B4-BE49-F238E27FC236}">
                <a16:creationId xmlns:a16="http://schemas.microsoft.com/office/drawing/2014/main" id="{DBCBBCA0-D204-4916-A0D1-EDF6262EBD6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78268" y="3946229"/>
            <a:ext cx="2058492" cy="2911771"/>
          </a:xfrm>
          <a:prstGeom prst="rect">
            <a:avLst/>
          </a:prstGeom>
        </p:spPr>
      </p:pic>
    </p:spTree>
    <p:extLst>
      <p:ext uri="{BB962C8B-B14F-4D97-AF65-F5344CB8AC3E}">
        <p14:creationId xmlns:p14="http://schemas.microsoft.com/office/powerpoint/2010/main" val="20986182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53" name="文本框 49"/>
          <p:cNvSpPr txBox="1"/>
          <p:nvPr/>
        </p:nvSpPr>
        <p:spPr>
          <a:xfrm>
            <a:off x="3794440" y="771587"/>
            <a:ext cx="4622169" cy="276225"/>
          </a:xfrm>
          <a:prstGeom prst="rect">
            <a:avLst/>
          </a:prstGeom>
          <a:noFill/>
          <a:ln w="9525">
            <a:noFill/>
          </a:ln>
        </p:spPr>
        <p:txBody>
          <a:bodyPr wrap="square">
            <a:spAutoFit/>
          </a:bodyPr>
          <a:lstStyle/>
          <a:p>
            <a:pPr algn="dist" eaLnBrk="1" hangingPunct="1">
              <a:buFont typeface="Arial" panose="020B0604020202020204" pitchFamily="34" charset="0"/>
            </a:pPr>
            <a:r>
              <a:rPr lang="zh-CN" altLang="en-US" sz="1200" dirty="0">
                <a:solidFill>
                  <a:schemeClr val="tx2">
                    <a:lumMod val="75000"/>
                  </a:schemeClr>
                </a:solidFill>
                <a:latin typeface="微软雅黑" panose="020B0503020204020204" pitchFamily="34" charset="-122"/>
              </a:rPr>
              <a:t>四大核心竞争优势铸就知名品牌</a:t>
            </a:r>
          </a:p>
        </p:txBody>
      </p:sp>
      <p:sp>
        <p:nvSpPr>
          <p:cNvPr id="22562" name="矩形 36"/>
          <p:cNvSpPr/>
          <p:nvPr/>
        </p:nvSpPr>
        <p:spPr>
          <a:xfrm>
            <a:off x="4862906" y="18325"/>
            <a:ext cx="2466188" cy="400110"/>
          </a:xfrm>
          <a:prstGeom prst="rect">
            <a:avLst/>
          </a:prstGeom>
          <a:noFill/>
          <a:ln w="9525">
            <a:noFill/>
          </a:ln>
        </p:spPr>
        <p:txBody>
          <a:bodyPr wrap="none">
            <a:spAutoFit/>
          </a:bodyPr>
          <a:lstStyle/>
          <a:p>
            <a:pPr algn="ctr">
              <a:buFont typeface="Arial" panose="020B0604020202020204" pitchFamily="34" charset="0"/>
            </a:pPr>
            <a:r>
              <a:rPr lang="en-US" altLang="zh-CN" sz="2000" b="1" dirty="0">
                <a:solidFill>
                  <a:srgbClr val="2F99BF"/>
                </a:solidFill>
                <a:latin typeface="微软雅黑" panose="020B0503020204020204" pitchFamily="34" charset="-122"/>
                <a:sym typeface="微软雅黑" panose="020B0503020204020204" pitchFamily="34" charset="-122"/>
              </a:rPr>
              <a:t>Competitive Edge</a:t>
            </a:r>
          </a:p>
        </p:txBody>
      </p:sp>
      <p:sp>
        <p:nvSpPr>
          <p:cNvPr id="50" name="矩形 37"/>
          <p:cNvSpPr>
            <a:spLocks noChangeArrowheads="1"/>
          </p:cNvSpPr>
          <p:nvPr/>
        </p:nvSpPr>
        <p:spPr bwMode="auto">
          <a:xfrm>
            <a:off x="5296019" y="389767"/>
            <a:ext cx="17235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a:defRPr>
                <a:solidFill>
                  <a:schemeClr val="tx1"/>
                </a:solidFill>
                <a:latin typeface="Arial" panose="020B0604020202020204" pitchFamily="34" charset="0"/>
                <a:ea typeface="微软雅黑" panose="020B0503020204020204" pitchFamily="34" charset="-122"/>
              </a:defRPr>
            </a:lvl2pPr>
            <a:lvl3pPr>
              <a:defRPr>
                <a:solidFill>
                  <a:schemeClr val="tx1"/>
                </a:solidFill>
                <a:latin typeface="Arial" panose="020B0604020202020204" pitchFamily="34" charset="0"/>
                <a:ea typeface="微软雅黑" panose="020B0503020204020204" pitchFamily="34" charset="-122"/>
              </a:defRPr>
            </a:lvl3pPr>
            <a:lvl4pPr>
              <a:defRPr>
                <a:solidFill>
                  <a:schemeClr val="tx1"/>
                </a:solidFill>
                <a:latin typeface="Arial" panose="020B0604020202020204" pitchFamily="34" charset="0"/>
                <a:ea typeface="微软雅黑" panose="020B0503020204020204" pitchFamily="34" charset="-122"/>
              </a:defRPr>
            </a:lvl4pPr>
            <a:lvl5pPr>
              <a:defRPr>
                <a:solidFill>
                  <a:schemeClr val="tx1"/>
                </a:solidFill>
                <a:latin typeface="Arial" panose="020B0604020202020204" pitchFamily="34" charset="0"/>
                <a:ea typeface="微软雅黑" panose="020B0503020204020204" pitchFamily="34"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主要竞争优势</a:t>
            </a:r>
          </a:p>
        </p:txBody>
      </p:sp>
      <p:sp>
        <p:nvSpPr>
          <p:cNvPr id="2" name="Freeform 5">
            <a:extLst>
              <a:ext uri="{FF2B5EF4-FFF2-40B4-BE49-F238E27FC236}">
                <a16:creationId xmlns:a16="http://schemas.microsoft.com/office/drawing/2014/main" id="{6CD2EE5B-B162-4EBD-B85B-AEE61C4669F4}"/>
              </a:ext>
            </a:extLst>
          </p:cNvPr>
          <p:cNvSpPr/>
          <p:nvPr/>
        </p:nvSpPr>
        <p:spPr bwMode="auto">
          <a:xfrm rot="12600000">
            <a:off x="4386878" y="2243984"/>
            <a:ext cx="3234055" cy="286829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D9F1F3"/>
          </a:solidFill>
          <a:ln w="19050">
            <a:gradFill flip="none" rotWithShape="1">
              <a:gsLst>
                <a:gs pos="29000">
                  <a:srgbClr val="E0E0E0"/>
                </a:gs>
                <a:gs pos="0">
                  <a:srgbClr val="999999"/>
                </a:gs>
                <a:gs pos="83000">
                  <a:schemeClr val="bg1"/>
                </a:gs>
              </a:gsLst>
              <a:lin ang="2700000" scaled="1"/>
              <a:tileRect/>
            </a:gradFill>
          </a:ln>
          <a:effectLst>
            <a:outerShdw blurRad="254000" dist="76200" dir="7200000" algn="tl" rotWithShape="0">
              <a:prstClr val="black">
                <a:alpha val="20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3" name="文本框 28">
            <a:extLst>
              <a:ext uri="{FF2B5EF4-FFF2-40B4-BE49-F238E27FC236}">
                <a16:creationId xmlns:a16="http://schemas.microsoft.com/office/drawing/2014/main" id="{67B865D0-2C42-45CE-83F3-36AFD6FF9E68}"/>
              </a:ext>
            </a:extLst>
          </p:cNvPr>
          <p:cNvSpPr txBox="1">
            <a:spLocks noChangeArrowheads="1"/>
          </p:cNvSpPr>
          <p:nvPr/>
        </p:nvSpPr>
        <p:spPr bwMode="auto">
          <a:xfrm>
            <a:off x="534249" y="1462720"/>
            <a:ext cx="4007546"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b="1" i="0" u="none" strike="noStrike" kern="1200" cap="none" spc="0" normalizeH="0" baseline="0" noProof="0" dirty="0">
                <a:ln>
                  <a:noFill/>
                </a:ln>
                <a:solidFill>
                  <a:srgbClr val="2F99BF"/>
                </a:solidFill>
                <a:effectLst/>
                <a:uLnTx/>
                <a:uFillTx/>
                <a:latin typeface="Century Gothic" panose="020B0502020202020204" pitchFamily="34" charset="0"/>
                <a:ea typeface="微软雅黑" panose="020B0503020204020204" pitchFamily="34" charset="-122"/>
                <a:cs typeface="+mn-cs"/>
              </a:rPr>
              <a:t>品牌和客户资源优势</a:t>
            </a:r>
            <a:endParaRPr kumimoji="0" lang="en-US" altLang="zh-CN" b="1" i="0" u="none" strike="noStrike" kern="1200" cap="none" spc="0" normalizeH="0" baseline="0" noProof="0" dirty="0">
              <a:ln>
                <a:noFill/>
              </a:ln>
              <a:solidFill>
                <a:srgbClr val="2F99BF"/>
              </a:solidFill>
              <a:effectLst/>
              <a:uLnTx/>
              <a:uFillTx/>
              <a:latin typeface="Century Gothic" panose="020B0502020202020204" pitchFamily="34" charset="0"/>
              <a:ea typeface="微软雅黑" panose="020B0503020204020204" pitchFamily="34" charset="-122"/>
              <a:cs typeface="+mn-cs"/>
            </a:endParaRPr>
          </a:p>
          <a:p>
            <a:pPr marL="0" marR="0" lvl="0" indent="0"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100" b="0" i="0" u="none" strike="noStrike" kern="1200" cap="none" spc="0" normalizeH="0" baseline="0" noProof="0" dirty="0">
                <a:ln>
                  <a:noFill/>
                </a:ln>
                <a:solidFill>
                  <a:schemeClr val="tx2">
                    <a:lumMod val="75000"/>
                  </a:schemeClr>
                </a:solidFill>
                <a:effectLst/>
                <a:uLnTx/>
                <a:uFillTx/>
                <a:latin typeface="Century Gothic" panose="020B0502020202020204" pitchFamily="34" charset="0"/>
                <a:ea typeface="微软雅黑" panose="020B0503020204020204" pitchFamily="34" charset="-122"/>
                <a:cs typeface="+mn-cs"/>
              </a:rPr>
              <a:t>公司经过多年的，已成为我国香料香精行业的知名企业，香料产品销售区域覆盖了我国及欧美、日本、东南亚等国家和地区。</a:t>
            </a:r>
            <a:r>
              <a:rPr lang="zh-CN" altLang="zh-CN" sz="1100" dirty="0">
                <a:solidFill>
                  <a:schemeClr val="tx2">
                    <a:lumMod val="75000"/>
                  </a:schemeClr>
                </a:solidFill>
                <a:latin typeface="Century Gothic" panose="020B0502020202020204" pitchFamily="34" charset="0"/>
              </a:rPr>
              <a:t>公司自成立以来一直坚持以市场为导向，不仅注重新客户的开拓，还重视老客户需求的深度开发，积累了深厚的品牌和客户资源</a:t>
            </a:r>
            <a:r>
              <a:rPr lang="zh-CN" altLang="en-US" sz="1100" dirty="0">
                <a:solidFill>
                  <a:schemeClr val="tx2">
                    <a:lumMod val="75000"/>
                  </a:schemeClr>
                </a:solidFill>
                <a:latin typeface="Century Gothic" panose="020B0502020202020204" pitchFamily="34" charset="0"/>
              </a:rPr>
              <a:t>。</a:t>
            </a:r>
            <a:r>
              <a:rPr lang="zh-CN" altLang="zh-CN" sz="1100" dirty="0">
                <a:solidFill>
                  <a:schemeClr val="tx2">
                    <a:lumMod val="75000"/>
                  </a:schemeClr>
                </a:solidFill>
                <a:latin typeface="Century Gothic" panose="020B0502020202020204" pitchFamily="34" charset="0"/>
              </a:rPr>
              <a:t>香料具有一定的品牌壁垒，食品饮料、日化等生产企业为能长期保持产品特有的口感和香气，保持产品口味的稳定性，通常不会对上游香精供应商进行大幅度的调整和更换。因此，香精生产企业也不会轻易改变香料供应商。</a:t>
            </a:r>
            <a:r>
              <a:rPr lang="en-US" altLang="zh-CN" sz="1100" dirty="0">
                <a:solidFill>
                  <a:schemeClr val="tx2">
                    <a:lumMod val="75000"/>
                  </a:schemeClr>
                </a:solidFill>
                <a:latin typeface="Century Gothic" panose="020B0502020202020204" pitchFamily="34" charset="0"/>
              </a:rPr>
              <a:t>   </a:t>
            </a:r>
            <a:endParaRPr lang="zh-CN" altLang="en-US" sz="1100" dirty="0">
              <a:solidFill>
                <a:schemeClr val="tx2">
                  <a:lumMod val="75000"/>
                </a:schemeClr>
              </a:solidFill>
              <a:latin typeface="Century Gothic" panose="020B0502020202020204" pitchFamily="34" charset="0"/>
            </a:endParaRPr>
          </a:p>
        </p:txBody>
      </p:sp>
      <p:sp>
        <p:nvSpPr>
          <p:cNvPr id="4" name="矩形 77">
            <a:extLst>
              <a:ext uri="{FF2B5EF4-FFF2-40B4-BE49-F238E27FC236}">
                <a16:creationId xmlns:a16="http://schemas.microsoft.com/office/drawing/2014/main" id="{DD06DF37-8269-4415-99A6-2987B2F4F942}"/>
              </a:ext>
            </a:extLst>
          </p:cNvPr>
          <p:cNvSpPr/>
          <p:nvPr/>
        </p:nvSpPr>
        <p:spPr>
          <a:xfrm>
            <a:off x="5142130" y="2904882"/>
            <a:ext cx="1723549" cy="1446550"/>
          </a:xfrm>
          <a:prstGeom prst="rect">
            <a:avLst/>
          </a:prstGeom>
          <a:noFill/>
          <a:ln w="9525">
            <a:noFill/>
          </a:ln>
        </p:spPr>
        <p:txBody>
          <a:bodyPr wrap="none">
            <a:spAutoFit/>
          </a:bodyPr>
          <a:lstStyle/>
          <a:p>
            <a:pPr algn="ctr" eaLnBrk="1" hangingPunct="1">
              <a:buFont typeface="Arial" panose="020B0604020202020204" pitchFamily="34" charset="0"/>
            </a:pPr>
            <a:r>
              <a:rPr lang="en-US" altLang="zh-CN" sz="4800" b="1" dirty="0">
                <a:solidFill>
                  <a:srgbClr val="2F99BF"/>
                </a:solidFill>
                <a:latin typeface="Agency FB" panose="020B0503020202020204" pitchFamily="34" charset="0"/>
              </a:rPr>
              <a:t>4</a:t>
            </a:r>
            <a:r>
              <a:rPr lang="zh-CN" altLang="en-US" sz="3200" b="1" dirty="0">
                <a:solidFill>
                  <a:srgbClr val="2F99BF"/>
                </a:solidFill>
                <a:latin typeface="微软雅黑" panose="020B0503020204020204" pitchFamily="34" charset="-122"/>
              </a:rPr>
              <a:t>大</a:t>
            </a:r>
            <a:endParaRPr lang="en-US" altLang="zh-CN" sz="3200" b="1" dirty="0">
              <a:solidFill>
                <a:srgbClr val="2F99BF"/>
              </a:solidFill>
              <a:latin typeface="微软雅黑" panose="020B0503020204020204" pitchFamily="34" charset="-122"/>
            </a:endParaRPr>
          </a:p>
          <a:p>
            <a:pPr algn="dist" eaLnBrk="1" hangingPunct="1">
              <a:buFont typeface="Arial" panose="020B0604020202020204" pitchFamily="34" charset="0"/>
            </a:pPr>
            <a:r>
              <a:rPr lang="zh-CN" altLang="en-US" sz="2000" b="1" dirty="0">
                <a:solidFill>
                  <a:srgbClr val="2F99BF"/>
                </a:solidFill>
                <a:latin typeface="微软雅黑" panose="020B0503020204020204" pitchFamily="34" charset="-122"/>
              </a:rPr>
              <a:t>核心竞争优势</a:t>
            </a:r>
            <a:endParaRPr lang="en-US" altLang="zh-CN" sz="2000" b="1" dirty="0">
              <a:solidFill>
                <a:srgbClr val="2F99BF"/>
              </a:solidFill>
              <a:latin typeface="微软雅黑" panose="020B0503020204020204" pitchFamily="34" charset="-122"/>
            </a:endParaRPr>
          </a:p>
          <a:p>
            <a:pPr algn="dist" eaLnBrk="1" hangingPunct="1">
              <a:buFont typeface="Arial" panose="020B0604020202020204" pitchFamily="34" charset="0"/>
            </a:pPr>
            <a:r>
              <a:rPr lang="zh-CN" altLang="en-US" sz="2000" b="1" dirty="0">
                <a:solidFill>
                  <a:srgbClr val="2F99BF"/>
                </a:solidFill>
                <a:latin typeface="微软雅黑" panose="020B0503020204020204" pitchFamily="34" charset="-122"/>
              </a:rPr>
              <a:t>铸就一流品牌</a:t>
            </a:r>
          </a:p>
        </p:txBody>
      </p:sp>
      <p:sp>
        <p:nvSpPr>
          <p:cNvPr id="5" name="文本框 28">
            <a:extLst>
              <a:ext uri="{FF2B5EF4-FFF2-40B4-BE49-F238E27FC236}">
                <a16:creationId xmlns:a16="http://schemas.microsoft.com/office/drawing/2014/main" id="{2B125426-6281-42CC-83A3-A4AA1D87BBB7}"/>
              </a:ext>
            </a:extLst>
          </p:cNvPr>
          <p:cNvSpPr txBox="1">
            <a:spLocks noChangeArrowheads="1"/>
          </p:cNvSpPr>
          <p:nvPr/>
        </p:nvSpPr>
        <p:spPr bwMode="auto">
          <a:xfrm>
            <a:off x="7383968" y="1474123"/>
            <a:ext cx="4808032" cy="182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b="1" i="0" u="none" strike="noStrike" kern="1200" cap="none" spc="0" normalizeH="0" baseline="0" noProof="0" dirty="0">
                <a:ln>
                  <a:noFill/>
                </a:ln>
                <a:solidFill>
                  <a:srgbClr val="2F99BF"/>
                </a:solidFill>
                <a:effectLst/>
                <a:uLnTx/>
                <a:uFillTx/>
                <a:latin typeface="Century Gothic" panose="020B0502020202020204" pitchFamily="34" charset="0"/>
                <a:ea typeface="微软雅黑" panose="020B0503020204020204" pitchFamily="34" charset="-122"/>
                <a:cs typeface="+mn-cs"/>
              </a:rPr>
              <a:t>产品质量优势</a:t>
            </a:r>
            <a:endParaRPr kumimoji="0" lang="en-US" altLang="zh-CN" b="1" i="0" u="none" strike="noStrike" kern="1200" cap="none" spc="0" normalizeH="0" baseline="0" noProof="0" dirty="0">
              <a:ln>
                <a:noFill/>
              </a:ln>
              <a:solidFill>
                <a:srgbClr val="2F99BF"/>
              </a:solidFill>
              <a:effectLst/>
              <a:uLnTx/>
              <a:uFillTx/>
              <a:latin typeface="Century Gothic" panose="020B0502020202020204" pitchFamily="34" charset="0"/>
              <a:ea typeface="微软雅黑" panose="020B0503020204020204" pitchFamily="34" charset="-122"/>
              <a:cs typeface="+mn-cs"/>
            </a:endParaRPr>
          </a:p>
          <a:p>
            <a:pPr marL="0" marR="0" lvl="0" indent="0"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050" b="0" i="0" u="none" strike="noStrike" kern="1200" cap="none" spc="0" normalizeH="0" baseline="0" noProof="0" dirty="0">
                <a:ln>
                  <a:noFill/>
                </a:ln>
                <a:solidFill>
                  <a:schemeClr val="tx2">
                    <a:lumMod val="75000"/>
                  </a:schemeClr>
                </a:solidFill>
                <a:effectLst/>
                <a:uLnTx/>
                <a:uFillTx/>
                <a:latin typeface="Century Gothic" panose="020B0502020202020204" pitchFamily="34" charset="0"/>
                <a:ea typeface="微软雅黑" panose="020B0503020204020204" pitchFamily="34" charset="-122"/>
                <a:cs typeface="+mn-cs"/>
              </a:rPr>
              <a:t>    经过多年的发展，公司形成了一支具有丰富行业经验和企业管理</a:t>
            </a:r>
            <a:r>
              <a:rPr lang="zh-CN" altLang="en-US" sz="1050" dirty="0">
                <a:solidFill>
                  <a:schemeClr val="tx2">
                    <a:lumMod val="75000"/>
                  </a:schemeClr>
                </a:solidFill>
                <a:latin typeface="Century Gothic" panose="020B0502020202020204" pitchFamily="34" charset="0"/>
              </a:rPr>
              <a:t>经验的管理队伍。凭借公司质保部和质控部</a:t>
            </a:r>
            <a:r>
              <a:rPr kumimoji="0" lang="zh-CN" altLang="en-US" sz="1050" b="0" i="0" u="none" strike="noStrike" kern="1200" cap="none" spc="0" normalizeH="0" baseline="0" noProof="0" dirty="0">
                <a:ln>
                  <a:noFill/>
                </a:ln>
                <a:solidFill>
                  <a:schemeClr val="tx2">
                    <a:lumMod val="75000"/>
                  </a:schemeClr>
                </a:solidFill>
                <a:effectLst/>
                <a:uLnTx/>
                <a:uFillTx/>
                <a:latin typeface="Century Gothic" panose="020B0502020202020204" pitchFamily="34" charset="0"/>
                <a:ea typeface="微软雅黑" panose="020B0503020204020204" pitchFamily="34" charset="-122"/>
                <a:cs typeface="+mn-cs"/>
              </a:rPr>
              <a:t>严格的质量控制体系，通过</a:t>
            </a:r>
            <a:r>
              <a:rPr lang="en-US" altLang="zh-CN" sz="1050" dirty="0">
                <a:solidFill>
                  <a:schemeClr val="tx2">
                    <a:lumMod val="75000"/>
                  </a:schemeClr>
                </a:solidFill>
                <a:latin typeface="Century Gothic" panose="020B0502020202020204" pitchFamily="34" charset="0"/>
              </a:rPr>
              <a:t>ISO9001:2015</a:t>
            </a:r>
            <a:r>
              <a:rPr lang="zh-CN" altLang="zh-CN" sz="1050" dirty="0">
                <a:solidFill>
                  <a:schemeClr val="tx2">
                    <a:lumMod val="75000"/>
                  </a:schemeClr>
                </a:solidFill>
                <a:latin typeface="Century Gothic" panose="020B0502020202020204" pitchFamily="34" charset="0"/>
              </a:rPr>
              <a:t>质量管理体系认证、</a:t>
            </a:r>
            <a:r>
              <a:rPr lang="en-US" altLang="zh-CN" sz="1050" dirty="0">
                <a:solidFill>
                  <a:schemeClr val="tx2">
                    <a:lumMod val="75000"/>
                  </a:schemeClr>
                </a:solidFill>
                <a:latin typeface="Century Gothic" panose="020B0502020202020204" pitchFamily="34" charset="0"/>
              </a:rPr>
              <a:t>ISO22000:2005</a:t>
            </a:r>
            <a:r>
              <a:rPr lang="zh-CN" altLang="zh-CN" sz="1050" dirty="0">
                <a:solidFill>
                  <a:schemeClr val="tx2">
                    <a:lumMod val="75000"/>
                  </a:schemeClr>
                </a:solidFill>
                <a:latin typeface="Century Gothic" panose="020B0502020202020204" pitchFamily="34" charset="0"/>
              </a:rPr>
              <a:t>和</a:t>
            </a:r>
            <a:r>
              <a:rPr lang="en-US" altLang="zh-CN" sz="1050" dirty="0">
                <a:solidFill>
                  <a:schemeClr val="tx2">
                    <a:lumMod val="75000"/>
                  </a:schemeClr>
                </a:solidFill>
                <a:latin typeface="Century Gothic" panose="020B0502020202020204" pitchFamily="34" charset="0"/>
              </a:rPr>
              <a:t> CNCA/CTS0020-2008A</a:t>
            </a:r>
            <a:r>
              <a:rPr lang="zh-CN" altLang="zh-CN" sz="1050" dirty="0">
                <a:solidFill>
                  <a:schemeClr val="tx2">
                    <a:lumMod val="75000"/>
                  </a:schemeClr>
                </a:solidFill>
                <a:latin typeface="Century Gothic" panose="020B0502020202020204" pitchFamily="34" charset="0"/>
              </a:rPr>
              <a:t>（</a:t>
            </a:r>
            <a:r>
              <a:rPr lang="en-US" altLang="zh-CN" sz="1050" dirty="0">
                <a:solidFill>
                  <a:schemeClr val="tx2">
                    <a:lumMod val="75000"/>
                  </a:schemeClr>
                </a:solidFill>
                <a:latin typeface="Century Gothic" panose="020B0502020202020204" pitchFamily="34" charset="0"/>
              </a:rPr>
              <a:t>CCAA 0014-2014</a:t>
            </a:r>
            <a:r>
              <a:rPr lang="zh-CN" altLang="zh-CN" sz="1050" dirty="0">
                <a:solidFill>
                  <a:schemeClr val="tx2">
                    <a:lumMod val="75000"/>
                  </a:schemeClr>
                </a:solidFill>
                <a:latin typeface="Century Gothic" panose="020B0502020202020204" pitchFamily="34" charset="0"/>
              </a:rPr>
              <a:t>）相关食品安全管理体系认证，公司部分产品已通过包括欧盟</a:t>
            </a:r>
            <a:r>
              <a:rPr lang="en-US" altLang="zh-CN" sz="1050" dirty="0">
                <a:solidFill>
                  <a:schemeClr val="tx2">
                    <a:lumMod val="75000"/>
                  </a:schemeClr>
                </a:solidFill>
                <a:latin typeface="Century Gothic" panose="020B0502020202020204" pitchFamily="34" charset="0"/>
              </a:rPr>
              <a:t>REACH</a:t>
            </a:r>
            <a:r>
              <a:rPr lang="zh-CN" altLang="zh-CN" sz="1050" dirty="0">
                <a:solidFill>
                  <a:schemeClr val="tx2">
                    <a:lumMod val="75000"/>
                  </a:schemeClr>
                </a:solidFill>
                <a:latin typeface="Century Gothic" panose="020B0502020202020204" pitchFamily="34" charset="0"/>
              </a:rPr>
              <a:t>、美国</a:t>
            </a:r>
            <a:r>
              <a:rPr lang="en-US" altLang="zh-CN" sz="1050" dirty="0">
                <a:solidFill>
                  <a:schemeClr val="tx2">
                    <a:lumMod val="75000"/>
                  </a:schemeClr>
                </a:solidFill>
                <a:latin typeface="Century Gothic" panose="020B0502020202020204" pitchFamily="34" charset="0"/>
              </a:rPr>
              <a:t>FDA</a:t>
            </a:r>
            <a:r>
              <a:rPr lang="zh-CN" altLang="zh-CN" sz="1050" dirty="0">
                <a:solidFill>
                  <a:schemeClr val="tx2">
                    <a:lumMod val="75000"/>
                  </a:schemeClr>
                </a:solidFill>
                <a:latin typeface="Century Gothic" panose="020B0502020202020204" pitchFamily="34" charset="0"/>
              </a:rPr>
              <a:t>、</a:t>
            </a:r>
            <a:r>
              <a:rPr lang="en-US" altLang="zh-CN" sz="1050" dirty="0">
                <a:solidFill>
                  <a:schemeClr val="tx2">
                    <a:lumMod val="75000"/>
                  </a:schemeClr>
                </a:solidFill>
                <a:latin typeface="Century Gothic" panose="020B0502020202020204" pitchFamily="34" charset="0"/>
              </a:rPr>
              <a:t>INTERTEK</a:t>
            </a:r>
            <a:r>
              <a:rPr lang="zh-CN" altLang="zh-CN" sz="1050" dirty="0">
                <a:solidFill>
                  <a:schemeClr val="tx2">
                    <a:lumMod val="75000"/>
                  </a:schemeClr>
                </a:solidFill>
                <a:latin typeface="Century Gothic" panose="020B0502020202020204" pitchFamily="34" charset="0"/>
              </a:rPr>
              <a:t>、印尼</a:t>
            </a:r>
            <a:r>
              <a:rPr lang="en-US" altLang="zh-CN" sz="1050" dirty="0">
                <a:solidFill>
                  <a:schemeClr val="tx2">
                    <a:lumMod val="75000"/>
                  </a:schemeClr>
                </a:solidFill>
                <a:latin typeface="Century Gothic" panose="020B0502020202020204" pitchFamily="34" charset="0"/>
              </a:rPr>
              <a:t>MUI HALAL</a:t>
            </a:r>
            <a:r>
              <a:rPr lang="zh-CN" altLang="zh-CN" sz="1050" dirty="0">
                <a:solidFill>
                  <a:schemeClr val="tx2">
                    <a:lumMod val="75000"/>
                  </a:schemeClr>
                </a:solidFill>
                <a:latin typeface="Century Gothic" panose="020B0502020202020204" pitchFamily="34" charset="0"/>
              </a:rPr>
              <a:t>、苏州市伊斯兰教协会清真证明等在内的多项认证</a:t>
            </a:r>
            <a:r>
              <a:rPr lang="zh-CN" altLang="en-US" sz="1050" dirty="0">
                <a:solidFill>
                  <a:schemeClr val="tx2">
                    <a:lumMod val="75000"/>
                  </a:schemeClr>
                </a:solidFill>
                <a:latin typeface="Century Gothic" panose="020B0502020202020204" pitchFamily="34" charset="0"/>
              </a:rPr>
              <a:t>。</a:t>
            </a:r>
            <a:endParaRPr lang="en-US" altLang="zh-CN" sz="1050" dirty="0">
              <a:solidFill>
                <a:schemeClr val="tx2">
                  <a:lumMod val="75000"/>
                </a:schemeClr>
              </a:solidFill>
              <a:latin typeface="Century Gothic" panose="020B0502020202020204" pitchFamily="34" charset="0"/>
            </a:endParaRPr>
          </a:p>
          <a:p>
            <a:pPr marL="0" marR="0" lvl="0" indent="0"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1050" dirty="0">
                <a:solidFill>
                  <a:schemeClr val="tx2">
                    <a:lumMod val="75000"/>
                  </a:schemeClr>
                </a:solidFill>
                <a:latin typeface="Century Gothic" panose="020B0502020202020204" pitchFamily="34" charset="0"/>
              </a:rPr>
              <a:t>公司产品得到知名国际企业的认可。其因</a:t>
            </a:r>
            <a:r>
              <a:rPr lang="zh-CN" altLang="zh-CN" sz="1050" dirty="0">
                <a:solidFill>
                  <a:schemeClr val="tx2">
                    <a:lumMod val="75000"/>
                  </a:schemeClr>
                </a:solidFill>
                <a:latin typeface="Century Gothic" panose="020B0502020202020204" pitchFamily="34" charset="0"/>
              </a:rPr>
              <a:t>下游食品、日用品企业对香料香精的生产商有较为严格的认证体系</a:t>
            </a:r>
            <a:r>
              <a:rPr lang="zh-CN" altLang="en-US" sz="1050" dirty="0">
                <a:solidFill>
                  <a:schemeClr val="tx2">
                    <a:lumMod val="75000"/>
                  </a:schemeClr>
                </a:solidFill>
                <a:latin typeface="Century Gothic" panose="020B0502020202020204" pitchFamily="34" charset="0"/>
              </a:rPr>
              <a:t>，</a:t>
            </a:r>
            <a:r>
              <a:rPr lang="zh-CN" altLang="zh-CN" sz="1050" dirty="0">
                <a:solidFill>
                  <a:schemeClr val="tx2">
                    <a:lumMod val="75000"/>
                  </a:schemeClr>
                </a:solidFill>
                <a:latin typeface="Century Gothic" panose="020B0502020202020204" pitchFamily="34" charset="0"/>
              </a:rPr>
              <a:t>需要较长时间的考察和认证过程，一旦确定后在较长时间内会保持稳定</a:t>
            </a:r>
            <a:r>
              <a:rPr lang="zh-CN" altLang="en-US" sz="1050" dirty="0">
                <a:solidFill>
                  <a:schemeClr val="tx2">
                    <a:lumMod val="75000"/>
                  </a:schemeClr>
                </a:solidFill>
                <a:latin typeface="Century Gothic" panose="020B0502020202020204" pitchFamily="34" charset="0"/>
              </a:rPr>
              <a:t>，</a:t>
            </a:r>
            <a:endParaRPr lang="en-US" altLang="zh-CN" sz="1050" dirty="0">
              <a:solidFill>
                <a:schemeClr val="tx2">
                  <a:lumMod val="75000"/>
                </a:schemeClr>
              </a:solidFill>
              <a:latin typeface="Century Gothic" panose="020B0502020202020204" pitchFamily="34" charset="0"/>
            </a:endParaRPr>
          </a:p>
        </p:txBody>
      </p:sp>
      <p:sp>
        <p:nvSpPr>
          <p:cNvPr id="7" name="文本框 28">
            <a:extLst>
              <a:ext uri="{FF2B5EF4-FFF2-40B4-BE49-F238E27FC236}">
                <a16:creationId xmlns:a16="http://schemas.microsoft.com/office/drawing/2014/main" id="{C4760632-B270-4074-9317-2F67E94E8C37}"/>
              </a:ext>
            </a:extLst>
          </p:cNvPr>
          <p:cNvSpPr txBox="1">
            <a:spLocks noChangeArrowheads="1"/>
          </p:cNvSpPr>
          <p:nvPr/>
        </p:nvSpPr>
        <p:spPr bwMode="auto">
          <a:xfrm>
            <a:off x="185472" y="4726916"/>
            <a:ext cx="4346804" cy="117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b="1" i="0" u="none" strike="noStrike" kern="1200" cap="none" spc="0" normalizeH="0" baseline="0" noProof="0" dirty="0">
                <a:ln>
                  <a:noFill/>
                </a:ln>
                <a:solidFill>
                  <a:srgbClr val="2F99BF"/>
                </a:solidFill>
                <a:effectLst/>
                <a:uLnTx/>
                <a:uFillTx/>
                <a:latin typeface="Century Gothic" panose="020B0502020202020204" pitchFamily="34" charset="0"/>
                <a:ea typeface="微软雅黑" panose="020B0503020204020204" pitchFamily="34" charset="-122"/>
                <a:cs typeface="+mn-cs"/>
              </a:rPr>
              <a:t>技术优势</a:t>
            </a:r>
            <a:endParaRPr kumimoji="0" lang="en-US" altLang="zh-CN" b="1" i="0" u="none" strike="noStrike" kern="1200" cap="none" spc="0" normalizeH="0" baseline="0" noProof="0" dirty="0">
              <a:ln>
                <a:noFill/>
              </a:ln>
              <a:solidFill>
                <a:srgbClr val="2F99BF"/>
              </a:solidFill>
              <a:effectLst/>
              <a:uLnTx/>
              <a:uFillTx/>
              <a:latin typeface="Century Gothic" panose="020B0502020202020204" pitchFamily="34" charset="0"/>
              <a:ea typeface="微软雅黑" panose="020B0503020204020204" pitchFamily="34" charset="-122"/>
              <a:cs typeface="+mn-cs"/>
            </a:endParaRPr>
          </a:p>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050" b="0" i="0" u="none" strike="noStrike" kern="1200" cap="none" spc="0" normalizeH="0" baseline="0" noProof="0" dirty="0">
                <a:ln>
                  <a:noFill/>
                </a:ln>
                <a:solidFill>
                  <a:schemeClr val="tx2">
                    <a:lumMod val="75000"/>
                  </a:schemeClr>
                </a:solidFill>
                <a:effectLst/>
                <a:uLnTx/>
                <a:uFillTx/>
                <a:latin typeface="Century Gothic" panose="020B0502020202020204" pitchFamily="34" charset="0"/>
                <a:ea typeface="微软雅黑" panose="020B0503020204020204" pitchFamily="34" charset="-122"/>
                <a:cs typeface="+mn-cs"/>
              </a:rPr>
              <a:t>公司能够及时按照客户需求改进工艺，准确把握市场动向，每年推出新的产品，进一步促进公司的研发能力。作为国内较早涉足天然香料研发、生产的企业，公司经过多年的积累，已在天然香料的研发、生产方面具有较强优势，天然香料产品逾</a:t>
            </a:r>
            <a:r>
              <a:rPr kumimoji="0" lang="en-US" altLang="zh-CN" sz="1050" b="0" i="0" u="none" strike="noStrike" kern="1200" cap="none" spc="0" normalizeH="0" baseline="0" noProof="0" dirty="0">
                <a:ln>
                  <a:noFill/>
                </a:ln>
                <a:solidFill>
                  <a:schemeClr val="tx2">
                    <a:lumMod val="75000"/>
                  </a:schemeClr>
                </a:solidFill>
                <a:effectLst/>
                <a:uLnTx/>
                <a:uFillTx/>
                <a:latin typeface="Century Gothic" panose="020B0502020202020204" pitchFamily="34" charset="0"/>
                <a:ea typeface="微软雅黑" panose="020B0503020204020204" pitchFamily="34" charset="-122"/>
                <a:cs typeface="+mn-cs"/>
              </a:rPr>
              <a:t>90</a:t>
            </a:r>
            <a:r>
              <a:rPr kumimoji="0" lang="zh-CN" altLang="en-US" sz="1050" b="0" i="0" u="none" strike="noStrike" kern="1200" cap="none" spc="0" normalizeH="0" baseline="0" noProof="0" dirty="0">
                <a:ln>
                  <a:noFill/>
                </a:ln>
                <a:solidFill>
                  <a:schemeClr val="tx2">
                    <a:lumMod val="75000"/>
                  </a:schemeClr>
                </a:solidFill>
                <a:effectLst/>
                <a:uLnTx/>
                <a:uFillTx/>
                <a:latin typeface="Century Gothic" panose="020B0502020202020204" pitchFamily="34" charset="0"/>
                <a:ea typeface="微软雅黑" panose="020B0503020204020204" pitchFamily="34" charset="-122"/>
                <a:cs typeface="+mn-cs"/>
              </a:rPr>
              <a:t>种，其中，公司的香兰素产品与德之馨等少数几家香兰素产品获得了美国</a:t>
            </a:r>
            <a:r>
              <a:rPr kumimoji="0" lang="en-US" altLang="zh-CN" sz="1050" b="0" i="0" u="none" strike="noStrike" kern="1200" cap="none" spc="0" normalizeH="0" baseline="0" noProof="0" dirty="0">
                <a:ln>
                  <a:noFill/>
                </a:ln>
                <a:solidFill>
                  <a:schemeClr val="tx2">
                    <a:lumMod val="75000"/>
                  </a:schemeClr>
                </a:solidFill>
                <a:effectLst/>
                <a:uLnTx/>
                <a:uFillTx/>
                <a:latin typeface="Century Gothic" panose="020B0502020202020204" pitchFamily="34" charset="0"/>
                <a:ea typeface="微软雅黑" panose="020B0503020204020204" pitchFamily="34" charset="-122"/>
                <a:cs typeface="+mn-cs"/>
              </a:rPr>
              <a:t>FDA</a:t>
            </a:r>
            <a:r>
              <a:rPr kumimoji="0" lang="zh-CN" altLang="en-US" sz="1050" b="0" i="0" u="none" strike="noStrike" kern="1200" cap="none" spc="0" normalizeH="0" baseline="0" noProof="0" dirty="0">
                <a:ln>
                  <a:noFill/>
                </a:ln>
                <a:solidFill>
                  <a:schemeClr val="tx2">
                    <a:lumMod val="75000"/>
                  </a:schemeClr>
                </a:solidFill>
                <a:effectLst/>
                <a:uLnTx/>
                <a:uFillTx/>
                <a:latin typeface="Century Gothic" panose="020B0502020202020204" pitchFamily="34" charset="0"/>
                <a:ea typeface="微软雅黑" panose="020B0503020204020204" pitchFamily="34" charset="-122"/>
                <a:cs typeface="+mn-cs"/>
              </a:rPr>
              <a:t>和</a:t>
            </a:r>
            <a:r>
              <a:rPr kumimoji="0" lang="en-US" altLang="zh-CN" sz="1050" b="0" i="0" u="none" strike="noStrike" kern="1200" cap="none" spc="0" normalizeH="0" baseline="0" noProof="0" dirty="0">
                <a:ln>
                  <a:noFill/>
                </a:ln>
                <a:solidFill>
                  <a:schemeClr val="tx2">
                    <a:lumMod val="75000"/>
                  </a:schemeClr>
                </a:solidFill>
                <a:effectLst/>
                <a:uLnTx/>
                <a:uFillTx/>
                <a:latin typeface="Century Gothic" panose="020B0502020202020204" pitchFamily="34" charset="0"/>
                <a:ea typeface="微软雅黑" panose="020B0503020204020204" pitchFamily="34" charset="-122"/>
                <a:cs typeface="+mn-cs"/>
              </a:rPr>
              <a:t>TTB</a:t>
            </a:r>
            <a:r>
              <a:rPr kumimoji="0" lang="zh-CN" altLang="en-US" sz="1050" b="0" i="0" u="none" strike="noStrike" kern="1200" cap="none" spc="0" normalizeH="0" baseline="0" noProof="0" dirty="0">
                <a:ln>
                  <a:noFill/>
                </a:ln>
                <a:solidFill>
                  <a:schemeClr val="tx2">
                    <a:lumMod val="75000"/>
                  </a:schemeClr>
                </a:solidFill>
                <a:effectLst/>
                <a:uLnTx/>
                <a:uFillTx/>
                <a:latin typeface="Century Gothic" panose="020B0502020202020204" pitchFamily="34" charset="0"/>
                <a:ea typeface="微软雅黑" panose="020B0503020204020204" pitchFamily="34" charset="-122"/>
                <a:cs typeface="+mn-cs"/>
              </a:rPr>
              <a:t>对于天然香兰素的认可。</a:t>
            </a:r>
            <a:endParaRPr kumimoji="0" lang="zh-CN" altLang="en-US" sz="1050" b="1" i="0" u="none" strike="noStrike" kern="1200" cap="none" spc="0" normalizeH="0" baseline="0" noProof="0" dirty="0">
              <a:ln>
                <a:noFill/>
              </a:ln>
              <a:solidFill>
                <a:srgbClr val="AD8C6D"/>
              </a:solidFill>
              <a:effectLst/>
              <a:uLnTx/>
              <a:uFillTx/>
              <a:latin typeface="Century Gothic" panose="020B0502020202020204" pitchFamily="34" charset="0"/>
              <a:ea typeface="微软雅黑" panose="020B0503020204020204" pitchFamily="34" charset="-122"/>
              <a:cs typeface="+mn-cs"/>
            </a:endParaRPr>
          </a:p>
        </p:txBody>
      </p:sp>
      <p:sp>
        <p:nvSpPr>
          <p:cNvPr id="10" name="文本框 28">
            <a:extLst>
              <a:ext uri="{FF2B5EF4-FFF2-40B4-BE49-F238E27FC236}">
                <a16:creationId xmlns:a16="http://schemas.microsoft.com/office/drawing/2014/main" id="{C03A8A45-47B7-4D66-991B-1EB65360D283}"/>
              </a:ext>
            </a:extLst>
          </p:cNvPr>
          <p:cNvSpPr txBox="1">
            <a:spLocks noChangeArrowheads="1"/>
          </p:cNvSpPr>
          <p:nvPr/>
        </p:nvSpPr>
        <p:spPr bwMode="auto">
          <a:xfrm>
            <a:off x="7383968" y="4771912"/>
            <a:ext cx="4730099"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400" b="1" i="0" u="none" strike="noStrike" kern="1200" cap="none" spc="0" normalizeH="0" baseline="0" noProof="0" dirty="0">
                <a:ln>
                  <a:noFill/>
                </a:ln>
                <a:solidFill>
                  <a:srgbClr val="2F99BF"/>
                </a:solidFill>
                <a:effectLst/>
                <a:uLnTx/>
                <a:uFillTx/>
                <a:latin typeface="Century Gothic" panose="020B0502020202020204" pitchFamily="34" charset="0"/>
                <a:ea typeface="微软雅黑" panose="020B0503020204020204" pitchFamily="34" charset="-122"/>
                <a:cs typeface="+mn-cs"/>
              </a:rPr>
              <a:t>品种丰富及细分市场领先优势</a:t>
            </a:r>
            <a:endParaRPr kumimoji="0" lang="en-US" altLang="zh-CN" sz="1400" b="1" i="0" u="none" strike="noStrike" kern="1200" cap="none" spc="0" normalizeH="0" baseline="0" noProof="0" dirty="0">
              <a:ln>
                <a:noFill/>
              </a:ln>
              <a:solidFill>
                <a:srgbClr val="2F99BF"/>
              </a:solidFill>
              <a:effectLst/>
              <a:uLnTx/>
              <a:uFillTx/>
              <a:latin typeface="Century Gothic" panose="020B0502020202020204" pitchFamily="34" charset="0"/>
              <a:ea typeface="微软雅黑" panose="020B0503020204020204" pitchFamily="34" charset="-122"/>
              <a:cs typeface="+mn-cs"/>
            </a:endParaRPr>
          </a:p>
          <a:p>
            <a:pPr marL="0" marR="0" lvl="0" indent="0"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1050" dirty="0">
                <a:solidFill>
                  <a:schemeClr val="tx2">
                    <a:lumMod val="75000"/>
                  </a:schemeClr>
                </a:solidFill>
                <a:latin typeface="Century Gothic" panose="020B0502020202020204" pitchFamily="34" charset="0"/>
              </a:rPr>
              <a:t>   </a:t>
            </a:r>
            <a:r>
              <a:rPr lang="zh-CN" altLang="zh-CN" sz="1050" dirty="0">
                <a:solidFill>
                  <a:schemeClr val="tx2">
                    <a:lumMod val="75000"/>
                  </a:schemeClr>
                </a:solidFill>
                <a:latin typeface="Century Gothic" panose="020B0502020202020204" pitchFamily="34" charset="0"/>
              </a:rPr>
              <a:t>公司主要生产和销售天然香料、合成香料、凉味剂等，能够满足下游应用领域的较多品类需求。公司生产的天然香料和合成香料被广泛应用于调制花香香精、果香型香精、风味剂、糕点、化妆品及皂用香精等领域，凉味剂被广泛应用于糖果、口香糖等领域。公司目前能够量产各类香料逾</a:t>
            </a:r>
            <a:r>
              <a:rPr lang="en-US" altLang="zh-CN" sz="1050" dirty="0">
                <a:solidFill>
                  <a:schemeClr val="tx2">
                    <a:lumMod val="75000"/>
                  </a:schemeClr>
                </a:solidFill>
                <a:latin typeface="Century Gothic" panose="020B0502020202020204" pitchFamily="34" charset="0"/>
              </a:rPr>
              <a:t>160</a:t>
            </a:r>
            <a:r>
              <a:rPr lang="zh-CN" altLang="zh-CN" sz="1050" dirty="0">
                <a:solidFill>
                  <a:schemeClr val="tx2">
                    <a:lumMod val="75000"/>
                  </a:schemeClr>
                </a:solidFill>
                <a:latin typeface="Century Gothic" panose="020B0502020202020204" pitchFamily="34" charset="0"/>
              </a:rPr>
              <a:t>种，公司在香料品种和部分产品生产经营规模上的优势使公司能够满足香精厂商在香料质量一致性、批量供货及时性与稳定性，以及多品种集合采购等方面的需求，也能够提高原材料采购中的议价能力，充分降低生产成本，从而增强盈利能力以及抵御风险的能力。</a:t>
            </a:r>
            <a:endParaRPr lang="zh-CN" altLang="en-US" sz="1050" dirty="0">
              <a:solidFill>
                <a:schemeClr val="tx2">
                  <a:lumMod val="75000"/>
                </a:schemeClr>
              </a:solidFill>
              <a:latin typeface="Century Gothic" panose="020B0502020202020204" pitchFamily="34" charset="0"/>
            </a:endParaRPr>
          </a:p>
        </p:txBody>
      </p:sp>
      <p:cxnSp>
        <p:nvCxnSpPr>
          <p:cNvPr id="13" name="直接连接符 12">
            <a:extLst>
              <a:ext uri="{FF2B5EF4-FFF2-40B4-BE49-F238E27FC236}">
                <a16:creationId xmlns:a16="http://schemas.microsoft.com/office/drawing/2014/main" id="{D8F5318A-260E-4253-B8B4-BB11F8DBC72F}"/>
              </a:ext>
            </a:extLst>
          </p:cNvPr>
          <p:cNvCxnSpPr>
            <a:cxnSpLocks/>
          </p:cNvCxnSpPr>
          <p:nvPr/>
        </p:nvCxnSpPr>
        <p:spPr>
          <a:xfrm>
            <a:off x="7461899" y="3560301"/>
            <a:ext cx="4730101" cy="0"/>
          </a:xfrm>
          <a:prstGeom prst="line">
            <a:avLst/>
          </a:prstGeom>
          <a:ln w="25400">
            <a:solidFill>
              <a:srgbClr val="2F99BF"/>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C546EF8D-18ED-4260-A036-C2528D1B029B}"/>
              </a:ext>
            </a:extLst>
          </p:cNvPr>
          <p:cNvCxnSpPr>
            <a:cxnSpLocks/>
          </p:cNvCxnSpPr>
          <p:nvPr/>
        </p:nvCxnSpPr>
        <p:spPr>
          <a:xfrm>
            <a:off x="17989" y="3490040"/>
            <a:ext cx="4514287" cy="0"/>
          </a:xfrm>
          <a:prstGeom prst="line">
            <a:avLst/>
          </a:prstGeom>
          <a:ln w="25400">
            <a:solidFill>
              <a:srgbClr val="2F99BF"/>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0B1C709F-8697-4E71-B001-A2993198FBA1}"/>
              </a:ext>
            </a:extLst>
          </p:cNvPr>
          <p:cNvCxnSpPr>
            <a:cxnSpLocks/>
          </p:cNvCxnSpPr>
          <p:nvPr/>
        </p:nvCxnSpPr>
        <p:spPr>
          <a:xfrm>
            <a:off x="6003904" y="5265174"/>
            <a:ext cx="0" cy="1216742"/>
          </a:xfrm>
          <a:prstGeom prst="line">
            <a:avLst/>
          </a:prstGeom>
          <a:ln w="25400">
            <a:solidFill>
              <a:srgbClr val="2F99BF"/>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75D36959-80AF-4211-A1CB-B48F1D8B5953}"/>
              </a:ext>
            </a:extLst>
          </p:cNvPr>
          <p:cNvCxnSpPr>
            <a:cxnSpLocks/>
          </p:cNvCxnSpPr>
          <p:nvPr/>
        </p:nvCxnSpPr>
        <p:spPr>
          <a:xfrm>
            <a:off x="6003904" y="1212111"/>
            <a:ext cx="0" cy="830996"/>
          </a:xfrm>
          <a:prstGeom prst="line">
            <a:avLst/>
          </a:prstGeom>
          <a:ln w="25400">
            <a:solidFill>
              <a:srgbClr val="2F99BF"/>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3788902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a:extLst>
              <a:ext uri="{FF2B5EF4-FFF2-40B4-BE49-F238E27FC236}">
                <a16:creationId xmlns:a16="http://schemas.microsoft.com/office/drawing/2014/main" id="{1277E84E-1955-45E7-BABB-9C235A3E6AF3}"/>
              </a:ext>
            </a:extLst>
          </p:cNvPr>
          <p:cNvCxnSpPr/>
          <p:nvPr/>
        </p:nvCxnSpPr>
        <p:spPr>
          <a:xfrm flipV="1">
            <a:off x="1211263" y="3864928"/>
            <a:ext cx="9964738" cy="6350"/>
          </a:xfrm>
          <a:prstGeom prst="line">
            <a:avLst/>
          </a:prstGeom>
          <a:ln>
            <a:solidFill>
              <a:srgbClr val="C5AE99"/>
            </a:solidFill>
            <a:prstDash val="dash"/>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BC51BDFC-AA88-4BF3-AE31-6844B02DD624}"/>
              </a:ext>
            </a:extLst>
          </p:cNvPr>
          <p:cNvCxnSpPr/>
          <p:nvPr/>
        </p:nvCxnSpPr>
        <p:spPr>
          <a:xfrm flipV="1">
            <a:off x="6061075" y="2021840"/>
            <a:ext cx="25400" cy="3697288"/>
          </a:xfrm>
          <a:prstGeom prst="line">
            <a:avLst/>
          </a:prstGeom>
          <a:ln>
            <a:solidFill>
              <a:srgbClr val="C5AE99"/>
            </a:solidFill>
            <a:prstDash val="dash"/>
          </a:ln>
        </p:spPr>
        <p:style>
          <a:lnRef idx="1">
            <a:schemeClr val="accent1"/>
          </a:lnRef>
          <a:fillRef idx="0">
            <a:schemeClr val="accent1"/>
          </a:fillRef>
          <a:effectRef idx="0">
            <a:schemeClr val="accent1"/>
          </a:effectRef>
          <a:fontRef idx="minor">
            <a:schemeClr val="tx1"/>
          </a:fontRef>
        </p:style>
      </p:cxnSp>
      <p:sp>
        <p:nvSpPr>
          <p:cNvPr id="33" name="Title 20">
            <a:extLst>
              <a:ext uri="{FF2B5EF4-FFF2-40B4-BE49-F238E27FC236}">
                <a16:creationId xmlns:a16="http://schemas.microsoft.com/office/drawing/2014/main" id="{E3BC1DBE-9035-4C3C-AC2D-847C9801660F}"/>
              </a:ext>
            </a:extLst>
          </p:cNvPr>
          <p:cNvSpPr txBox="1"/>
          <p:nvPr/>
        </p:nvSpPr>
        <p:spPr>
          <a:xfrm>
            <a:off x="490127" y="5061718"/>
            <a:ext cx="4385300" cy="1169523"/>
          </a:xfrm>
          <a:prstGeom prst="rect">
            <a:avLst/>
          </a:prstGeom>
        </p:spPr>
        <p:txBody>
          <a:bodyPr wrap="square" lIns="121893" tIns="60946" rIns="121893" bIns="60946"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marL="285750" marR="0" lvl="0" indent="-285750" algn="just" defTabSz="457200" rtl="0" eaLnBrk="0" fontAlgn="base" latinLnBrk="0" hangingPunct="0">
              <a:lnSpc>
                <a:spcPct val="100000"/>
              </a:lnSpc>
              <a:spcBef>
                <a:spcPct val="0"/>
              </a:spcBef>
              <a:spcAft>
                <a:spcPct val="0"/>
              </a:spcAft>
              <a:buClrTx/>
              <a:buSzTx/>
              <a:buFont typeface="Wingdings" panose="05000000000000000000" pitchFamily="2" charset="2"/>
              <a:buChar char="p"/>
              <a:defRPr/>
            </a:pPr>
            <a:r>
              <a:rPr kumimoji="0" lang="en-US" altLang="zh-CN" sz="1400" b="0" i="0" u="none" strike="noStrike" kern="1200" cap="none" spc="0" normalizeH="0" baseline="0" noProof="0" dirty="0">
                <a:ln>
                  <a:noFill/>
                </a:ln>
                <a:solidFill>
                  <a:schemeClr val="tx2">
                    <a:lumMod val="50000"/>
                  </a:schemeClr>
                </a:solidFill>
                <a:effectLst/>
                <a:uLnTx/>
                <a:uFillTx/>
                <a:latin typeface="+mn-ea"/>
                <a:ea typeface="+mn-ea"/>
                <a:cs typeface="Source Sans Pro ExtraLight"/>
              </a:rPr>
              <a:t> </a:t>
            </a:r>
            <a:r>
              <a:rPr kumimoji="0" lang="en-US" altLang="zh-CN" sz="1400" b="1" i="0" u="none" strike="noStrike" kern="1200" cap="none" spc="0" normalizeH="0" baseline="0" noProof="0" dirty="0">
                <a:ln>
                  <a:noFill/>
                </a:ln>
                <a:solidFill>
                  <a:schemeClr val="tx2">
                    <a:lumMod val="50000"/>
                  </a:schemeClr>
                </a:solidFill>
                <a:effectLst/>
                <a:uLnTx/>
                <a:uFillTx/>
                <a:latin typeface="Agency FB" panose="020B0503020202020204" pitchFamily="34" charset="0"/>
                <a:ea typeface="+mn-ea"/>
              </a:rPr>
              <a:t>2018</a:t>
            </a:r>
            <a:r>
              <a:rPr kumimoji="0" lang="zh-CN" altLang="en-US" sz="1400" b="0" i="0" u="none" strike="noStrike" kern="1200" cap="none" spc="0" normalizeH="0" baseline="0" noProof="0" dirty="0">
                <a:ln>
                  <a:noFill/>
                </a:ln>
                <a:solidFill>
                  <a:schemeClr val="tx2">
                    <a:lumMod val="50000"/>
                  </a:schemeClr>
                </a:solidFill>
                <a:effectLst/>
                <a:uLnTx/>
                <a:uFillTx/>
                <a:latin typeface="+mn-ea"/>
                <a:ea typeface="+mn-ea"/>
                <a:cs typeface="Source Sans Pro ExtraLight"/>
              </a:rPr>
              <a:t>年、</a:t>
            </a:r>
            <a:r>
              <a:rPr kumimoji="0" lang="en-US" altLang="zh-CN" sz="1400" b="1" i="0" u="none" strike="noStrike" kern="1200" cap="none" spc="0" normalizeH="0" baseline="0" noProof="0" dirty="0">
                <a:ln>
                  <a:noFill/>
                </a:ln>
                <a:solidFill>
                  <a:schemeClr val="tx2">
                    <a:lumMod val="50000"/>
                  </a:schemeClr>
                </a:solidFill>
                <a:effectLst/>
                <a:uLnTx/>
                <a:uFillTx/>
                <a:latin typeface="Agency FB" panose="020B0503020202020204" pitchFamily="34" charset="0"/>
                <a:ea typeface="+mn-ea"/>
              </a:rPr>
              <a:t>2019</a:t>
            </a:r>
            <a:r>
              <a:rPr kumimoji="0" lang="zh-CN" altLang="en-US" sz="1400" b="0" i="0" u="none" strike="noStrike" kern="1200" cap="none" spc="0" normalizeH="0" baseline="0" noProof="0" dirty="0">
                <a:ln>
                  <a:noFill/>
                </a:ln>
                <a:solidFill>
                  <a:schemeClr val="tx2">
                    <a:lumMod val="50000"/>
                  </a:schemeClr>
                </a:solidFill>
                <a:effectLst/>
                <a:uLnTx/>
                <a:uFillTx/>
                <a:latin typeface="+mn-ea"/>
                <a:ea typeface="+mn-ea"/>
                <a:cs typeface="Source Sans Pro ExtraLight"/>
              </a:rPr>
              <a:t>年和</a:t>
            </a:r>
            <a:r>
              <a:rPr kumimoji="0" lang="en-US" altLang="zh-CN" sz="1400" b="1" i="0" u="none" strike="noStrike" kern="1200" cap="none" spc="0" normalizeH="0" baseline="0" noProof="0" dirty="0">
                <a:ln>
                  <a:noFill/>
                </a:ln>
                <a:solidFill>
                  <a:schemeClr val="tx2">
                    <a:lumMod val="50000"/>
                  </a:schemeClr>
                </a:solidFill>
                <a:effectLst/>
                <a:uLnTx/>
                <a:uFillTx/>
                <a:latin typeface="Agency FB" panose="020B0503020202020204" pitchFamily="34" charset="0"/>
                <a:ea typeface="+mn-ea"/>
              </a:rPr>
              <a:t>2020</a:t>
            </a:r>
            <a:r>
              <a:rPr kumimoji="0" lang="zh-CN" altLang="en-US" sz="1400" b="0" i="0" u="none" strike="noStrike" kern="1200" cap="none" spc="0" normalizeH="0" baseline="0" noProof="0" dirty="0">
                <a:ln>
                  <a:noFill/>
                </a:ln>
                <a:solidFill>
                  <a:schemeClr val="tx2">
                    <a:lumMod val="50000"/>
                  </a:schemeClr>
                </a:solidFill>
                <a:effectLst/>
                <a:uLnTx/>
                <a:uFillTx/>
                <a:latin typeface="+mn-ea"/>
                <a:ea typeface="+mn-ea"/>
                <a:cs typeface="Source Sans Pro ExtraLight"/>
              </a:rPr>
              <a:t>年公司研发投入逐年上升，</a:t>
            </a:r>
            <a:r>
              <a:rPr kumimoji="0" lang="en-US" altLang="zh-CN" sz="1400" b="1" i="0" u="none" strike="noStrike" kern="1200" cap="none" spc="0" normalizeH="0" baseline="0" noProof="0" dirty="0">
                <a:ln>
                  <a:noFill/>
                </a:ln>
                <a:solidFill>
                  <a:schemeClr val="tx2">
                    <a:lumMod val="50000"/>
                  </a:schemeClr>
                </a:solidFill>
                <a:effectLst/>
                <a:uLnTx/>
                <a:uFillTx/>
                <a:latin typeface="Agency FB" panose="020B0503020202020204" pitchFamily="34" charset="0"/>
                <a:ea typeface="+mn-ea"/>
              </a:rPr>
              <a:t> </a:t>
            </a:r>
            <a:r>
              <a:rPr lang="zh-CN" altLang="en-US" sz="1400" b="1" dirty="0">
                <a:solidFill>
                  <a:schemeClr val="tx2">
                    <a:lumMod val="50000"/>
                  </a:schemeClr>
                </a:solidFill>
                <a:latin typeface="Agency FB" panose="020B0503020202020204" pitchFamily="34" charset="0"/>
                <a:ea typeface="+mn-ea"/>
              </a:rPr>
              <a:t>各年研发费用</a:t>
            </a:r>
            <a:r>
              <a:rPr kumimoji="0" lang="zh-CN" altLang="en-US" sz="1400" b="0" i="0" u="none" strike="noStrike" kern="1200" cap="none" spc="0" normalizeH="0" baseline="0" noProof="0" dirty="0">
                <a:ln>
                  <a:noFill/>
                </a:ln>
                <a:solidFill>
                  <a:schemeClr val="tx2">
                    <a:lumMod val="50000"/>
                  </a:schemeClr>
                </a:solidFill>
                <a:effectLst/>
                <a:uLnTx/>
                <a:uFillTx/>
                <a:latin typeface="+mn-ea"/>
                <a:ea typeface="+mn-ea"/>
                <a:cs typeface="Source Sans Pro ExtraLight"/>
              </a:rPr>
              <a:t>占营业收入比例的为分别为</a:t>
            </a:r>
            <a:r>
              <a:rPr kumimoji="0" lang="en-US" altLang="zh-CN" sz="2000" b="1" i="0" u="none" strike="noStrike" kern="1200" cap="none" spc="0" normalizeH="0" baseline="0" noProof="0" dirty="0">
                <a:ln>
                  <a:noFill/>
                </a:ln>
                <a:solidFill>
                  <a:schemeClr val="tx2">
                    <a:lumMod val="50000"/>
                  </a:schemeClr>
                </a:solidFill>
                <a:effectLst/>
                <a:uLnTx/>
                <a:uFillTx/>
                <a:latin typeface="Agency FB" panose="020B0503020202020204" pitchFamily="34" charset="0"/>
                <a:ea typeface="+mn-ea"/>
              </a:rPr>
              <a:t>3.35%</a:t>
            </a:r>
            <a:r>
              <a:rPr kumimoji="0" lang="zh-CN" altLang="en-US" sz="2000" b="1" i="0" u="none" strike="noStrike" kern="1200" cap="none" spc="0" normalizeH="0" baseline="0" noProof="0" dirty="0">
                <a:ln>
                  <a:noFill/>
                </a:ln>
                <a:solidFill>
                  <a:schemeClr val="tx2">
                    <a:lumMod val="50000"/>
                  </a:schemeClr>
                </a:solidFill>
                <a:effectLst/>
                <a:uLnTx/>
                <a:uFillTx/>
                <a:latin typeface="Agency FB" panose="020B0503020202020204" pitchFamily="34" charset="0"/>
                <a:ea typeface="+mn-ea"/>
              </a:rPr>
              <a:t>、</a:t>
            </a:r>
            <a:r>
              <a:rPr kumimoji="0" lang="en-US" altLang="zh-CN" sz="2000" b="1" i="0" u="none" strike="noStrike" kern="1200" cap="none" spc="0" normalizeH="0" baseline="0" noProof="0" dirty="0">
                <a:ln>
                  <a:noFill/>
                </a:ln>
                <a:solidFill>
                  <a:schemeClr val="tx2">
                    <a:lumMod val="50000"/>
                  </a:schemeClr>
                </a:solidFill>
                <a:effectLst/>
                <a:uLnTx/>
                <a:uFillTx/>
                <a:latin typeface="Agency FB" panose="020B0503020202020204" pitchFamily="34" charset="0"/>
                <a:ea typeface="+mn-ea"/>
              </a:rPr>
              <a:t>3</a:t>
            </a:r>
            <a:r>
              <a:rPr lang="en-US" altLang="zh-CN" sz="2000" b="1" dirty="0">
                <a:solidFill>
                  <a:schemeClr val="tx2">
                    <a:lumMod val="50000"/>
                  </a:schemeClr>
                </a:solidFill>
                <a:latin typeface="Agency FB" panose="020B0503020202020204" pitchFamily="34" charset="0"/>
                <a:ea typeface="+mn-ea"/>
              </a:rPr>
              <a:t>,91%</a:t>
            </a:r>
            <a:r>
              <a:rPr lang="zh-CN" altLang="en-US" sz="2000" b="1" dirty="0">
                <a:solidFill>
                  <a:schemeClr val="tx2">
                    <a:lumMod val="50000"/>
                  </a:schemeClr>
                </a:solidFill>
                <a:latin typeface="Agency FB" panose="020B0503020202020204" pitchFamily="34" charset="0"/>
                <a:ea typeface="+mn-ea"/>
              </a:rPr>
              <a:t>、</a:t>
            </a:r>
            <a:r>
              <a:rPr lang="en-US" altLang="zh-CN" sz="2000" b="1" dirty="0">
                <a:solidFill>
                  <a:schemeClr val="tx2">
                    <a:lumMod val="50000"/>
                  </a:schemeClr>
                </a:solidFill>
                <a:latin typeface="Agency FB" panose="020B0503020202020204" pitchFamily="34" charset="0"/>
                <a:ea typeface="+mn-ea"/>
              </a:rPr>
              <a:t>4.25%</a:t>
            </a:r>
            <a:endParaRPr kumimoji="0" lang="en-US" altLang="zh-CN" sz="1100" b="1" i="0" u="none" strike="noStrike" kern="1200" cap="none" spc="0" normalizeH="0" baseline="0" noProof="0" dirty="0">
              <a:ln>
                <a:noFill/>
              </a:ln>
              <a:solidFill>
                <a:schemeClr val="tx2">
                  <a:lumMod val="50000"/>
                </a:schemeClr>
              </a:solidFill>
              <a:effectLst/>
              <a:uLnTx/>
              <a:uFillTx/>
              <a:latin typeface="Agency FB" panose="020B0503020202020204" pitchFamily="34" charset="0"/>
              <a:ea typeface="+mn-ea"/>
            </a:endParaRPr>
          </a:p>
          <a:p>
            <a:pPr marL="285750" marR="0" lvl="0" indent="-285750" algn="just" defTabSz="457200" rtl="0" eaLnBrk="0" fontAlgn="base" latinLnBrk="0" hangingPunct="0">
              <a:lnSpc>
                <a:spcPct val="100000"/>
              </a:lnSpc>
              <a:spcBef>
                <a:spcPct val="0"/>
              </a:spcBef>
              <a:spcAft>
                <a:spcPct val="0"/>
              </a:spcAft>
              <a:buClrTx/>
              <a:buSzTx/>
              <a:buFont typeface="Wingdings" panose="05000000000000000000" pitchFamily="2" charset="2"/>
              <a:buChar char="p"/>
              <a:defRPr/>
            </a:pPr>
            <a:endParaRPr kumimoji="0" lang="en-US" altLang="zh-CN" sz="1400" b="1" i="0" u="none" strike="noStrike" kern="1200" cap="none" spc="0" normalizeH="0" baseline="0" noProof="0" dirty="0">
              <a:ln>
                <a:noFill/>
              </a:ln>
              <a:solidFill>
                <a:schemeClr val="bg2">
                  <a:lumMod val="25000"/>
                </a:schemeClr>
              </a:solidFill>
              <a:effectLst/>
              <a:uLnTx/>
              <a:uFillTx/>
              <a:latin typeface="+mn-ea"/>
              <a:ea typeface="+mn-ea"/>
              <a:cs typeface="Source Sans Pro ExtraLight"/>
            </a:endParaRPr>
          </a:p>
        </p:txBody>
      </p:sp>
      <p:sp>
        <p:nvSpPr>
          <p:cNvPr id="34" name="矩形 76">
            <a:extLst>
              <a:ext uri="{FF2B5EF4-FFF2-40B4-BE49-F238E27FC236}">
                <a16:creationId xmlns:a16="http://schemas.microsoft.com/office/drawing/2014/main" id="{C01E80D0-2875-4BD3-8618-F1DB49AA9181}"/>
              </a:ext>
            </a:extLst>
          </p:cNvPr>
          <p:cNvSpPr/>
          <p:nvPr/>
        </p:nvSpPr>
        <p:spPr>
          <a:xfrm>
            <a:off x="2848803" y="1953158"/>
            <a:ext cx="1826142" cy="338554"/>
          </a:xfrm>
          <a:prstGeom prst="rect">
            <a:avLst/>
          </a:prstGeom>
          <a:noFill/>
          <a:ln w="9525">
            <a:noFill/>
          </a:ln>
        </p:spPr>
        <p:txBody>
          <a:bodyPr wrap="none">
            <a:spAutoFit/>
          </a:bodyPr>
          <a:lstStyle/>
          <a:p>
            <a:pPr algn="ctr" eaLnBrk="1" hangingPunct="1">
              <a:buFont typeface="Arial" panose="020B0604020202020204" pitchFamily="34" charset="0"/>
            </a:pPr>
            <a:r>
              <a:rPr lang="zh-CN" altLang="en-US" sz="1600" b="1" dirty="0">
                <a:solidFill>
                  <a:srgbClr val="2F99BF"/>
                </a:solidFill>
                <a:latin typeface="微软雅黑" panose="020B0503020204020204" pitchFamily="34" charset="-122"/>
              </a:rPr>
              <a:t>核心技术产品收入</a:t>
            </a:r>
            <a:endParaRPr lang="en-US" altLang="zh-CN" sz="1600" b="1" dirty="0">
              <a:solidFill>
                <a:srgbClr val="2F99BF"/>
              </a:solidFill>
              <a:latin typeface="微软雅黑" panose="020B0503020204020204" pitchFamily="34" charset="-122"/>
            </a:endParaRPr>
          </a:p>
        </p:txBody>
      </p:sp>
      <p:sp>
        <p:nvSpPr>
          <p:cNvPr id="35" name="矩形 77">
            <a:extLst>
              <a:ext uri="{FF2B5EF4-FFF2-40B4-BE49-F238E27FC236}">
                <a16:creationId xmlns:a16="http://schemas.microsoft.com/office/drawing/2014/main" id="{5B3293E1-C4A1-4678-BD5A-E5F3545D1405}"/>
              </a:ext>
            </a:extLst>
          </p:cNvPr>
          <p:cNvSpPr/>
          <p:nvPr/>
        </p:nvSpPr>
        <p:spPr>
          <a:xfrm>
            <a:off x="7998476" y="4423139"/>
            <a:ext cx="1004887" cy="339725"/>
          </a:xfrm>
          <a:prstGeom prst="rect">
            <a:avLst/>
          </a:prstGeom>
          <a:noFill/>
          <a:ln w="9525">
            <a:noFill/>
          </a:ln>
        </p:spPr>
        <p:txBody>
          <a:bodyPr wrap="none">
            <a:spAutoFit/>
          </a:bodyPr>
          <a:lstStyle/>
          <a:p>
            <a:pPr algn="ctr" eaLnBrk="1" hangingPunct="1">
              <a:buFont typeface="Arial" panose="020B0604020202020204" pitchFamily="34" charset="0"/>
            </a:pPr>
            <a:r>
              <a:rPr lang="zh-CN" altLang="en-US" sz="1600" b="1" dirty="0">
                <a:solidFill>
                  <a:srgbClr val="2F99BF"/>
                </a:solidFill>
                <a:latin typeface="微软雅黑" panose="020B0503020204020204" pitchFamily="34" charset="-122"/>
              </a:rPr>
              <a:t>研发成果</a:t>
            </a:r>
            <a:endParaRPr lang="en-US" altLang="zh-CN" sz="1600" b="1" dirty="0">
              <a:solidFill>
                <a:srgbClr val="2F99BF"/>
              </a:solidFill>
              <a:latin typeface="微软雅黑" panose="020B0503020204020204" pitchFamily="34" charset="-122"/>
            </a:endParaRPr>
          </a:p>
        </p:txBody>
      </p:sp>
      <p:sp>
        <p:nvSpPr>
          <p:cNvPr id="36" name="矩形 36">
            <a:extLst>
              <a:ext uri="{FF2B5EF4-FFF2-40B4-BE49-F238E27FC236}">
                <a16:creationId xmlns:a16="http://schemas.microsoft.com/office/drawing/2014/main" id="{F64C579C-E264-45CF-B9E6-B2877305D8CD}"/>
              </a:ext>
            </a:extLst>
          </p:cNvPr>
          <p:cNvSpPr/>
          <p:nvPr/>
        </p:nvSpPr>
        <p:spPr>
          <a:xfrm>
            <a:off x="3955793" y="446336"/>
            <a:ext cx="4190250" cy="400110"/>
          </a:xfrm>
          <a:prstGeom prst="rect">
            <a:avLst/>
          </a:prstGeom>
          <a:noFill/>
          <a:ln w="9525">
            <a:noFill/>
          </a:ln>
        </p:spPr>
        <p:txBody>
          <a:bodyPr wrap="none">
            <a:spAutoFit/>
          </a:bodyPr>
          <a:lstStyle/>
          <a:p>
            <a:pPr algn="l" eaLnBrk="0" hangingPunct="0">
              <a:buFont typeface="Arial" panose="020B0604020202020204" pitchFamily="34" charset="0"/>
              <a:buNone/>
            </a:pPr>
            <a:r>
              <a:rPr lang="en-US" altLang="zh-CN" sz="2000" b="1" dirty="0">
                <a:solidFill>
                  <a:srgbClr val="2F99BF"/>
                </a:solidFill>
                <a:latin typeface="微软雅黑" panose="020B0503020204020204" pitchFamily="34" charset="-122"/>
                <a:sym typeface="微软雅黑" panose="020B0503020204020204" pitchFamily="34" charset="-122"/>
              </a:rPr>
              <a:t>CORE TECHNICAL ADVANTAGE</a:t>
            </a:r>
          </a:p>
        </p:txBody>
      </p:sp>
      <p:sp>
        <p:nvSpPr>
          <p:cNvPr id="37" name="矩形 37">
            <a:extLst>
              <a:ext uri="{FF2B5EF4-FFF2-40B4-BE49-F238E27FC236}">
                <a16:creationId xmlns:a16="http://schemas.microsoft.com/office/drawing/2014/main" id="{6274898D-8A18-48E5-B672-ECFC54836E99}"/>
              </a:ext>
            </a:extLst>
          </p:cNvPr>
          <p:cNvSpPr>
            <a:spLocks noChangeArrowheads="1"/>
          </p:cNvSpPr>
          <p:nvPr/>
        </p:nvSpPr>
        <p:spPr bwMode="auto">
          <a:xfrm>
            <a:off x="4674945" y="849326"/>
            <a:ext cx="23070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a:defRPr>
                <a:solidFill>
                  <a:schemeClr val="tx1"/>
                </a:solidFill>
                <a:latin typeface="Arial" panose="020B0604020202020204" pitchFamily="34" charset="0"/>
                <a:ea typeface="微软雅黑" panose="020B0503020204020204" pitchFamily="34" charset="-122"/>
              </a:defRPr>
            </a:lvl2pPr>
            <a:lvl3pPr>
              <a:defRPr>
                <a:solidFill>
                  <a:schemeClr val="tx1"/>
                </a:solidFill>
                <a:latin typeface="Arial" panose="020B0604020202020204" pitchFamily="34" charset="0"/>
                <a:ea typeface="微软雅黑" panose="020B0503020204020204" pitchFamily="34" charset="-122"/>
              </a:defRPr>
            </a:lvl3pPr>
            <a:lvl4pPr>
              <a:defRPr>
                <a:solidFill>
                  <a:schemeClr val="tx1"/>
                </a:solidFill>
                <a:latin typeface="Arial" panose="020B0604020202020204" pitchFamily="34" charset="0"/>
                <a:ea typeface="微软雅黑" panose="020B0503020204020204" pitchFamily="34" charset="-122"/>
              </a:defRPr>
            </a:lvl4pPr>
            <a:lvl5pPr>
              <a:defRPr>
                <a:solidFill>
                  <a:schemeClr val="tx1"/>
                </a:solidFill>
                <a:latin typeface="Arial" panose="020B0604020202020204" pitchFamily="34" charset="0"/>
                <a:ea typeface="微软雅黑" panose="020B0503020204020204" pitchFamily="34"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lvl="0" eaLnBrk="1" hangingPunct="1">
              <a:defRPr/>
            </a:pPr>
            <a:r>
              <a:rPr lang="zh-CN" altLang="en-US" sz="2000" dirty="0"/>
              <a:t>核心技术</a:t>
            </a:r>
            <a:r>
              <a:rPr lang="en-US" altLang="zh-CN" sz="2000" dirty="0"/>
              <a:t>/</a:t>
            </a:r>
            <a:r>
              <a:rPr lang="zh-CN" altLang="zh-CN" sz="2000" dirty="0"/>
              <a:t>成果</a:t>
            </a:r>
            <a:r>
              <a:rPr kumimoji="0" lang="zh-CN" altLang="en-US" sz="2000" b="0" i="0" u="none" strike="noStrike" kern="1200" cap="none" spc="0" normalizeH="0" baseline="0" noProof="0" dirty="0">
                <a:ln>
                  <a:noFill/>
                </a:ln>
                <a:effectLst/>
                <a:uLnTx/>
                <a:uFillTx/>
                <a:latin typeface="微软雅黑" panose="020B0503020204020204" pitchFamily="34" charset="-122"/>
              </a:rPr>
              <a:t>优势</a:t>
            </a:r>
          </a:p>
        </p:txBody>
      </p:sp>
      <p:grpSp>
        <p:nvGrpSpPr>
          <p:cNvPr id="38" name="组合 18">
            <a:extLst>
              <a:ext uri="{FF2B5EF4-FFF2-40B4-BE49-F238E27FC236}">
                <a16:creationId xmlns:a16="http://schemas.microsoft.com/office/drawing/2014/main" id="{8F3ECAED-65D6-4164-ADB0-255BCA180140}"/>
              </a:ext>
            </a:extLst>
          </p:cNvPr>
          <p:cNvGrpSpPr/>
          <p:nvPr/>
        </p:nvGrpSpPr>
        <p:grpSpPr>
          <a:xfrm>
            <a:off x="4408488" y="2198053"/>
            <a:ext cx="3330575" cy="3332162"/>
            <a:chOff x="4407922" y="2564514"/>
            <a:chExt cx="3331827" cy="3331827"/>
          </a:xfrm>
        </p:grpSpPr>
        <p:sp>
          <p:nvSpPr>
            <p:cNvPr id="39" name="Oval 10">
              <a:extLst>
                <a:ext uri="{FF2B5EF4-FFF2-40B4-BE49-F238E27FC236}">
                  <a16:creationId xmlns:a16="http://schemas.microsoft.com/office/drawing/2014/main" id="{6DF0A217-EF6C-4A7E-82D7-7C63E98DAFA8}"/>
                </a:ext>
              </a:extLst>
            </p:cNvPr>
            <p:cNvSpPr/>
            <p:nvPr/>
          </p:nvSpPr>
          <p:spPr>
            <a:xfrm>
              <a:off x="4407922" y="2564514"/>
              <a:ext cx="3331827" cy="3331827"/>
            </a:xfrm>
            <a:prstGeom prst="ellipse">
              <a:avLst/>
            </a:prstGeom>
            <a:solidFill>
              <a:srgbClr val="45A4A9">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8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mn-ea"/>
                <a:cs typeface="+mn-cs"/>
              </a:endParaRPr>
            </a:p>
          </p:txBody>
        </p:sp>
        <p:sp>
          <p:nvSpPr>
            <p:cNvPr id="40" name="Oval 10">
              <a:extLst>
                <a:ext uri="{FF2B5EF4-FFF2-40B4-BE49-F238E27FC236}">
                  <a16:creationId xmlns:a16="http://schemas.microsoft.com/office/drawing/2014/main" id="{062B7094-2E92-4663-B547-72BCA0BF31CE}"/>
                </a:ext>
              </a:extLst>
            </p:cNvPr>
            <p:cNvSpPr/>
            <p:nvPr/>
          </p:nvSpPr>
          <p:spPr>
            <a:xfrm>
              <a:off x="4990753" y="3147067"/>
              <a:ext cx="2166164" cy="2166720"/>
            </a:xfrm>
            <a:prstGeom prst="ellipse">
              <a:avLst/>
            </a:prstGeom>
            <a:solidFill>
              <a:srgbClr val="2F99BF">
                <a:alpha val="72157"/>
              </a:srgbClr>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8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mn-ea"/>
                <a:cs typeface="+mn-cs"/>
              </a:endParaRPr>
            </a:p>
          </p:txBody>
        </p:sp>
      </p:grpSp>
      <p:sp>
        <p:nvSpPr>
          <p:cNvPr id="41" name="Title 20">
            <a:extLst>
              <a:ext uri="{FF2B5EF4-FFF2-40B4-BE49-F238E27FC236}">
                <a16:creationId xmlns:a16="http://schemas.microsoft.com/office/drawing/2014/main" id="{139424F8-B010-4188-96EB-9C3A874B90FC}"/>
              </a:ext>
            </a:extLst>
          </p:cNvPr>
          <p:cNvSpPr txBox="1"/>
          <p:nvPr/>
        </p:nvSpPr>
        <p:spPr>
          <a:xfrm>
            <a:off x="7725034" y="4871404"/>
            <a:ext cx="2655888" cy="861746"/>
          </a:xfrm>
          <a:prstGeom prst="rect">
            <a:avLst/>
          </a:prstGeom>
        </p:spPr>
        <p:txBody>
          <a:bodyPr lIns="121893" tIns="60946" rIns="121893" bIns="60946"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marL="171450" marR="0" lvl="0" indent="-171450" algn="l" defTabSz="457200" rtl="0" eaLnBrk="1" fontAlgn="base" latinLnBrk="0" hangingPunct="1">
              <a:lnSpc>
                <a:spcPct val="100000"/>
              </a:lnSpc>
              <a:spcBef>
                <a:spcPct val="0"/>
              </a:spcBef>
              <a:spcAft>
                <a:spcPct val="0"/>
              </a:spcAft>
              <a:buClrTx/>
              <a:buSzTx/>
              <a:buFont typeface="Wingdings" panose="05000000000000000000" pitchFamily="2" charset="2"/>
              <a:buChar char="p"/>
              <a:defRPr/>
            </a:pPr>
            <a:r>
              <a:rPr kumimoji="0" lang="zh-CN" altLang="en-US" sz="1200" i="0" u="none" strike="noStrike" kern="1200" cap="none" spc="0" normalizeH="0" baseline="0" noProof="0" dirty="0">
                <a:ln>
                  <a:noFill/>
                </a:ln>
                <a:solidFill>
                  <a:schemeClr val="tx2">
                    <a:lumMod val="75000"/>
                  </a:schemeClr>
                </a:solidFill>
                <a:effectLst/>
                <a:uLnTx/>
                <a:uFillTx/>
                <a:latin typeface="+mj-ea"/>
                <a:ea typeface="+mj-ea"/>
                <a:cs typeface="Source Sans Pro ExtraLight"/>
              </a:rPr>
              <a:t>公司授权发明专利</a:t>
            </a:r>
            <a:r>
              <a:rPr lang="en-US" altLang="zh-CN" sz="2400" b="1" dirty="0">
                <a:solidFill>
                  <a:schemeClr val="tx2">
                    <a:lumMod val="75000"/>
                  </a:schemeClr>
                </a:solidFill>
                <a:latin typeface="Agency FB" panose="020B0503020202020204" pitchFamily="34" charset="0"/>
                <a:ea typeface="+mj-ea"/>
                <a:cs typeface="Source Sans Pro ExtraLight"/>
              </a:rPr>
              <a:t>2</a:t>
            </a:r>
            <a:r>
              <a:rPr kumimoji="0" lang="zh-CN" altLang="en-US" sz="1200" i="0" u="none" strike="noStrike" kern="1200" cap="none" spc="0" normalizeH="0" baseline="0" noProof="0" dirty="0">
                <a:ln>
                  <a:noFill/>
                </a:ln>
                <a:solidFill>
                  <a:schemeClr val="tx2">
                    <a:lumMod val="75000"/>
                  </a:schemeClr>
                </a:solidFill>
                <a:effectLst/>
                <a:uLnTx/>
                <a:uFillTx/>
                <a:latin typeface="+mj-ea"/>
                <a:ea typeface="+mj-ea"/>
                <a:cs typeface="Source Sans Pro ExtraLight"/>
              </a:rPr>
              <a:t>项</a:t>
            </a:r>
            <a:endParaRPr kumimoji="0" lang="en-US" altLang="zh-CN" sz="1200" i="0" u="none" strike="noStrike" kern="1200" cap="none" spc="0" normalizeH="0" baseline="0" noProof="0" dirty="0">
              <a:ln>
                <a:noFill/>
              </a:ln>
              <a:solidFill>
                <a:schemeClr val="tx2">
                  <a:lumMod val="75000"/>
                </a:schemeClr>
              </a:solidFill>
              <a:effectLst/>
              <a:uLnTx/>
              <a:uFillTx/>
              <a:latin typeface="+mj-ea"/>
              <a:ea typeface="+mj-ea"/>
              <a:cs typeface="Source Sans Pro ExtraLight"/>
            </a:endParaRPr>
          </a:p>
          <a:p>
            <a:pPr marL="171450" marR="0" lvl="0" indent="-171450" algn="l" defTabSz="457200" rtl="0" eaLnBrk="1" fontAlgn="base" latinLnBrk="0" hangingPunct="1">
              <a:lnSpc>
                <a:spcPct val="100000"/>
              </a:lnSpc>
              <a:spcBef>
                <a:spcPct val="0"/>
              </a:spcBef>
              <a:spcAft>
                <a:spcPct val="0"/>
              </a:spcAft>
              <a:buClrTx/>
              <a:buSzTx/>
              <a:buFont typeface="Wingdings" panose="05000000000000000000" pitchFamily="2" charset="2"/>
              <a:buChar char="p"/>
              <a:defRPr/>
            </a:pPr>
            <a:r>
              <a:rPr kumimoji="0" lang="zh-CN" altLang="en-US" sz="1200" i="0" u="none" strike="noStrike" kern="1200" cap="none" spc="0" normalizeH="0" baseline="0" noProof="0" dirty="0">
                <a:ln>
                  <a:noFill/>
                </a:ln>
                <a:solidFill>
                  <a:schemeClr val="tx2">
                    <a:lumMod val="75000"/>
                  </a:schemeClr>
                </a:solidFill>
                <a:effectLst/>
                <a:uLnTx/>
                <a:uFillTx/>
                <a:latin typeface="+mj-ea"/>
                <a:ea typeface="+mj-ea"/>
                <a:cs typeface="Source Sans Pro ExtraLight"/>
              </a:rPr>
              <a:t>授权实用新型专利</a:t>
            </a:r>
            <a:r>
              <a:rPr lang="en-US" altLang="zh-CN" sz="2400" b="1" dirty="0">
                <a:solidFill>
                  <a:schemeClr val="tx2">
                    <a:lumMod val="75000"/>
                  </a:schemeClr>
                </a:solidFill>
                <a:latin typeface="Agency FB" panose="020B0503020202020204" pitchFamily="34" charset="0"/>
                <a:ea typeface="+mj-ea"/>
                <a:cs typeface="Source Sans Pro ExtraLight"/>
              </a:rPr>
              <a:t>43</a:t>
            </a:r>
            <a:r>
              <a:rPr kumimoji="0" lang="zh-CN" altLang="en-US" sz="1200" i="0" u="none" strike="noStrike" kern="1200" cap="none" spc="0" normalizeH="0" baseline="0" noProof="0" dirty="0">
                <a:ln>
                  <a:noFill/>
                </a:ln>
                <a:solidFill>
                  <a:schemeClr val="tx2">
                    <a:lumMod val="75000"/>
                  </a:schemeClr>
                </a:solidFill>
                <a:effectLst/>
                <a:uLnTx/>
                <a:uFillTx/>
                <a:latin typeface="+mj-ea"/>
                <a:ea typeface="+mj-ea"/>
                <a:cs typeface="Source Sans Pro ExtraLight"/>
              </a:rPr>
              <a:t>项</a:t>
            </a:r>
            <a:endParaRPr kumimoji="0" lang="en-US" altLang="zh-CN" sz="1200" i="0" u="none" strike="noStrike" kern="1200" cap="none" spc="0" normalizeH="0" baseline="0" noProof="0" dirty="0">
              <a:ln>
                <a:noFill/>
              </a:ln>
              <a:solidFill>
                <a:schemeClr val="tx2">
                  <a:lumMod val="75000"/>
                </a:schemeClr>
              </a:solidFill>
              <a:effectLst/>
              <a:uLnTx/>
              <a:uFillTx/>
              <a:latin typeface="+mj-ea"/>
              <a:ea typeface="+mj-ea"/>
              <a:cs typeface="Source Sans Pro ExtraLight"/>
            </a:endParaRPr>
          </a:p>
        </p:txBody>
      </p:sp>
      <p:cxnSp>
        <p:nvCxnSpPr>
          <p:cNvPr id="42" name="直接连接符 41">
            <a:extLst>
              <a:ext uri="{FF2B5EF4-FFF2-40B4-BE49-F238E27FC236}">
                <a16:creationId xmlns:a16="http://schemas.microsoft.com/office/drawing/2014/main" id="{6E23A6EB-5177-4522-911F-F40828222DEB}"/>
              </a:ext>
            </a:extLst>
          </p:cNvPr>
          <p:cNvCxnSpPr>
            <a:cxnSpLocks/>
          </p:cNvCxnSpPr>
          <p:nvPr/>
        </p:nvCxnSpPr>
        <p:spPr>
          <a:xfrm>
            <a:off x="2915348" y="2347556"/>
            <a:ext cx="1960079" cy="0"/>
          </a:xfrm>
          <a:prstGeom prst="line">
            <a:avLst/>
          </a:prstGeom>
          <a:ln w="25400">
            <a:gradFill>
              <a:gsLst>
                <a:gs pos="0">
                  <a:srgbClr val="B8A596"/>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E563BAA7-C8A4-4DDA-9006-54DF35C61E99}"/>
              </a:ext>
            </a:extLst>
          </p:cNvPr>
          <p:cNvCxnSpPr/>
          <p:nvPr/>
        </p:nvCxnSpPr>
        <p:spPr>
          <a:xfrm flipH="1">
            <a:off x="7389020" y="4799044"/>
            <a:ext cx="1514046" cy="0"/>
          </a:xfrm>
          <a:prstGeom prst="line">
            <a:avLst/>
          </a:prstGeom>
          <a:ln w="25400">
            <a:gradFill>
              <a:gsLst>
                <a:gs pos="0">
                  <a:srgbClr val="B8A596"/>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49" name="矩形 77">
            <a:extLst>
              <a:ext uri="{FF2B5EF4-FFF2-40B4-BE49-F238E27FC236}">
                <a16:creationId xmlns:a16="http://schemas.microsoft.com/office/drawing/2014/main" id="{E3566E10-D77F-4DF5-9596-099AB4FD8EF6}"/>
              </a:ext>
            </a:extLst>
          </p:cNvPr>
          <p:cNvSpPr/>
          <p:nvPr/>
        </p:nvSpPr>
        <p:spPr>
          <a:xfrm>
            <a:off x="4904223" y="3694271"/>
            <a:ext cx="2339102" cy="307777"/>
          </a:xfrm>
          <a:prstGeom prst="rect">
            <a:avLst/>
          </a:prstGeom>
          <a:solidFill>
            <a:schemeClr val="bg2">
              <a:lumMod val="25000"/>
            </a:schemeClr>
          </a:solidFill>
          <a:ln w="9525">
            <a:noFill/>
          </a:ln>
        </p:spPr>
        <p:txBody>
          <a:bodyPr wrap="none">
            <a:spAutoFit/>
          </a:bodyPr>
          <a:lstStyle/>
          <a:p>
            <a:pPr algn="ctr" eaLnBrk="1" hangingPunct="1">
              <a:buFont typeface="Arial" panose="020B0604020202020204" pitchFamily="34" charset="0"/>
            </a:pPr>
            <a:r>
              <a:rPr lang="zh-CN" altLang="en-US" sz="1400" b="1" dirty="0">
                <a:solidFill>
                  <a:schemeClr val="bg1"/>
                </a:solidFill>
                <a:latin typeface="微软雅黑" panose="020B0503020204020204" pitchFamily="34" charset="-122"/>
              </a:rPr>
              <a:t>突出的技术实力和研发能力</a:t>
            </a:r>
            <a:endParaRPr lang="en-US" altLang="zh-CN" sz="1400" b="1" dirty="0">
              <a:solidFill>
                <a:schemeClr val="bg1"/>
              </a:solidFill>
              <a:latin typeface="微软雅黑" panose="020B0503020204020204" pitchFamily="34" charset="-122"/>
            </a:endParaRPr>
          </a:p>
        </p:txBody>
      </p:sp>
      <p:sp>
        <p:nvSpPr>
          <p:cNvPr id="16" name="Title 20">
            <a:extLst>
              <a:ext uri="{FF2B5EF4-FFF2-40B4-BE49-F238E27FC236}">
                <a16:creationId xmlns:a16="http://schemas.microsoft.com/office/drawing/2014/main" id="{095D8492-F41F-4DDB-8B6E-B4F69E372EAA}"/>
              </a:ext>
            </a:extLst>
          </p:cNvPr>
          <p:cNvSpPr txBox="1"/>
          <p:nvPr/>
        </p:nvSpPr>
        <p:spPr>
          <a:xfrm>
            <a:off x="7825940" y="2470081"/>
            <a:ext cx="2655888" cy="1231078"/>
          </a:xfrm>
          <a:prstGeom prst="rect">
            <a:avLst/>
          </a:prstGeom>
        </p:spPr>
        <p:txBody>
          <a:bodyPr lIns="121893" tIns="60946" rIns="121893" bIns="60946"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marL="171450" marR="0" lvl="0" indent="-171450" algn="l" defTabSz="457200" rtl="0" eaLnBrk="1" fontAlgn="base" latinLnBrk="0" hangingPunct="1">
              <a:lnSpc>
                <a:spcPct val="100000"/>
              </a:lnSpc>
              <a:spcBef>
                <a:spcPct val="0"/>
              </a:spcBef>
              <a:spcAft>
                <a:spcPct val="0"/>
              </a:spcAft>
              <a:buClrTx/>
              <a:buSzTx/>
              <a:buFont typeface="Wingdings" panose="05000000000000000000" pitchFamily="2" charset="2"/>
              <a:buChar char="p"/>
              <a:defRPr/>
            </a:pPr>
            <a:r>
              <a:rPr kumimoji="0" lang="zh-CN" altLang="en-US" sz="1200" i="0" u="none" strike="noStrike" kern="1200" cap="none" spc="0" normalizeH="0" baseline="0" noProof="0" dirty="0">
                <a:ln>
                  <a:noFill/>
                </a:ln>
                <a:solidFill>
                  <a:schemeClr val="tx2">
                    <a:lumMod val="75000"/>
                  </a:schemeClr>
                </a:solidFill>
                <a:effectLst/>
                <a:uLnTx/>
                <a:uFillTx/>
                <a:latin typeface="+mj-ea"/>
                <a:ea typeface="+mj-ea"/>
                <a:cs typeface="Source Sans Pro ExtraLight"/>
              </a:rPr>
              <a:t>江苏省第一批两化融合示范、试点企业</a:t>
            </a:r>
            <a:endParaRPr kumimoji="0" lang="en-US" altLang="zh-CN" sz="1200" i="0" u="none" strike="noStrike" kern="1200" cap="none" spc="0" normalizeH="0" baseline="0" noProof="0" dirty="0">
              <a:ln>
                <a:noFill/>
              </a:ln>
              <a:solidFill>
                <a:schemeClr val="tx2">
                  <a:lumMod val="75000"/>
                </a:schemeClr>
              </a:solidFill>
              <a:effectLst/>
              <a:uLnTx/>
              <a:uFillTx/>
              <a:latin typeface="+mj-ea"/>
              <a:ea typeface="+mj-ea"/>
              <a:cs typeface="Source Sans Pro ExtraLight"/>
            </a:endParaRPr>
          </a:p>
          <a:p>
            <a:pPr marL="171450" marR="0" lvl="0" indent="-171450" algn="l" defTabSz="457200" rtl="0" eaLnBrk="1" fontAlgn="base" latinLnBrk="0" hangingPunct="1">
              <a:lnSpc>
                <a:spcPct val="100000"/>
              </a:lnSpc>
              <a:spcBef>
                <a:spcPct val="0"/>
              </a:spcBef>
              <a:spcAft>
                <a:spcPct val="0"/>
              </a:spcAft>
              <a:buClrTx/>
              <a:buSzTx/>
              <a:buFont typeface="Wingdings" panose="05000000000000000000" pitchFamily="2" charset="2"/>
              <a:buChar char="p"/>
              <a:defRPr/>
            </a:pPr>
            <a:r>
              <a:rPr kumimoji="0" lang="zh-CN" altLang="en-US" sz="1200" i="0" u="none" strike="noStrike" kern="1200" cap="none" spc="0" normalizeH="0" baseline="0" noProof="0" dirty="0">
                <a:ln>
                  <a:noFill/>
                </a:ln>
                <a:solidFill>
                  <a:schemeClr val="tx2">
                    <a:lumMod val="75000"/>
                  </a:schemeClr>
                </a:solidFill>
                <a:effectLst/>
                <a:uLnTx/>
                <a:uFillTx/>
                <a:latin typeface="+mj-ea"/>
                <a:ea typeface="+mj-ea"/>
                <a:cs typeface="Source Sans Pro ExtraLight"/>
              </a:rPr>
              <a:t>苏州市出口名牌</a:t>
            </a:r>
            <a:endParaRPr kumimoji="0" lang="en-US" altLang="zh-CN" sz="1200" i="0" u="none" strike="noStrike" kern="1200" cap="none" spc="0" normalizeH="0" baseline="0" noProof="0" dirty="0">
              <a:ln>
                <a:noFill/>
              </a:ln>
              <a:solidFill>
                <a:schemeClr val="tx2">
                  <a:lumMod val="75000"/>
                </a:schemeClr>
              </a:solidFill>
              <a:effectLst/>
              <a:uLnTx/>
              <a:uFillTx/>
              <a:latin typeface="+mj-ea"/>
              <a:ea typeface="+mj-ea"/>
              <a:cs typeface="Source Sans Pro ExtraLight"/>
            </a:endParaRPr>
          </a:p>
          <a:p>
            <a:pPr marL="171450" marR="0" lvl="0" indent="-171450" algn="l" defTabSz="457200" rtl="0" eaLnBrk="1" fontAlgn="base" latinLnBrk="0" hangingPunct="1">
              <a:lnSpc>
                <a:spcPct val="100000"/>
              </a:lnSpc>
              <a:spcBef>
                <a:spcPct val="0"/>
              </a:spcBef>
              <a:spcAft>
                <a:spcPct val="0"/>
              </a:spcAft>
              <a:buClrTx/>
              <a:buSzTx/>
              <a:buFont typeface="Wingdings" panose="05000000000000000000" pitchFamily="2" charset="2"/>
              <a:buChar char="p"/>
              <a:defRPr/>
            </a:pPr>
            <a:r>
              <a:rPr kumimoji="0" lang="zh-CN" altLang="en-US" sz="1200" i="0" u="none" strike="noStrike" kern="1200" cap="none" spc="0" normalizeH="0" baseline="0" noProof="0" dirty="0">
                <a:ln>
                  <a:noFill/>
                </a:ln>
                <a:solidFill>
                  <a:schemeClr val="tx2">
                    <a:lumMod val="75000"/>
                  </a:schemeClr>
                </a:solidFill>
                <a:effectLst/>
                <a:uLnTx/>
                <a:uFillTx/>
                <a:latin typeface="+mj-ea"/>
                <a:ea typeface="+mj-ea"/>
                <a:cs typeface="Source Sans Pro ExtraLight"/>
              </a:rPr>
              <a:t>省级工业企业技术中心</a:t>
            </a:r>
            <a:endParaRPr kumimoji="0" lang="en-US" altLang="zh-CN" sz="1200" i="0" u="none" strike="noStrike" kern="1200" cap="none" spc="0" normalizeH="0" baseline="0" noProof="0" dirty="0">
              <a:ln>
                <a:noFill/>
              </a:ln>
              <a:solidFill>
                <a:schemeClr val="tx2">
                  <a:lumMod val="75000"/>
                </a:schemeClr>
              </a:solidFill>
              <a:effectLst/>
              <a:uLnTx/>
              <a:uFillTx/>
              <a:latin typeface="+mj-ea"/>
              <a:ea typeface="+mj-ea"/>
              <a:cs typeface="Source Sans Pro ExtraLight"/>
            </a:endParaRPr>
          </a:p>
          <a:p>
            <a:pPr marL="171450" marR="0" lvl="0" indent="-171450" algn="l" defTabSz="457200" rtl="0" eaLnBrk="1" fontAlgn="base" latinLnBrk="0" hangingPunct="1">
              <a:lnSpc>
                <a:spcPct val="100000"/>
              </a:lnSpc>
              <a:spcBef>
                <a:spcPct val="0"/>
              </a:spcBef>
              <a:spcAft>
                <a:spcPct val="0"/>
              </a:spcAft>
              <a:buClrTx/>
              <a:buSzTx/>
              <a:buFont typeface="Wingdings" panose="05000000000000000000" pitchFamily="2" charset="2"/>
              <a:buChar char="p"/>
              <a:defRPr/>
            </a:pPr>
            <a:r>
              <a:rPr lang="zh-CN" altLang="en-US" sz="1200" dirty="0">
                <a:solidFill>
                  <a:schemeClr val="tx2">
                    <a:lumMod val="75000"/>
                  </a:schemeClr>
                </a:solidFill>
                <a:latin typeface="+mj-ea"/>
              </a:rPr>
              <a:t>昆山市科技研发机构</a:t>
            </a:r>
            <a:endParaRPr kumimoji="0" lang="en-US" altLang="zh-CN" sz="1200" i="0" u="none" strike="noStrike" kern="1200" cap="none" spc="0" normalizeH="0" baseline="0" noProof="0" dirty="0">
              <a:ln>
                <a:noFill/>
              </a:ln>
              <a:solidFill>
                <a:schemeClr val="tx2">
                  <a:lumMod val="75000"/>
                </a:schemeClr>
              </a:solidFill>
              <a:effectLst/>
              <a:uLnTx/>
              <a:uFillTx/>
              <a:latin typeface="+mj-ea"/>
              <a:ea typeface="+mj-ea"/>
              <a:cs typeface="Source Sans Pro ExtraLight"/>
            </a:endParaRPr>
          </a:p>
          <a:p>
            <a:pPr marL="171450" marR="0" lvl="0" indent="-171450" algn="l" defTabSz="457200" rtl="0" eaLnBrk="1" fontAlgn="base" latinLnBrk="0" hangingPunct="1">
              <a:lnSpc>
                <a:spcPct val="100000"/>
              </a:lnSpc>
              <a:spcBef>
                <a:spcPct val="0"/>
              </a:spcBef>
              <a:spcAft>
                <a:spcPct val="0"/>
              </a:spcAft>
              <a:buClrTx/>
              <a:buSzTx/>
              <a:buFont typeface="Wingdings" panose="05000000000000000000" pitchFamily="2" charset="2"/>
              <a:buChar char="p"/>
              <a:defRPr/>
            </a:pPr>
            <a:endParaRPr kumimoji="0" lang="en-US" altLang="zh-CN" sz="1200" i="0" u="none" strike="noStrike" kern="1200" cap="none" spc="0" normalizeH="0" baseline="0" noProof="0" dirty="0">
              <a:ln>
                <a:noFill/>
              </a:ln>
              <a:solidFill>
                <a:schemeClr val="tx2">
                  <a:lumMod val="75000"/>
                </a:schemeClr>
              </a:solidFill>
              <a:effectLst/>
              <a:uLnTx/>
              <a:uFillTx/>
              <a:latin typeface="+mj-ea"/>
              <a:ea typeface="+mj-ea"/>
              <a:cs typeface="Source Sans Pro ExtraLight"/>
            </a:endParaRPr>
          </a:p>
        </p:txBody>
      </p:sp>
      <p:sp>
        <p:nvSpPr>
          <p:cNvPr id="17" name="矩形 77">
            <a:extLst>
              <a:ext uri="{FF2B5EF4-FFF2-40B4-BE49-F238E27FC236}">
                <a16:creationId xmlns:a16="http://schemas.microsoft.com/office/drawing/2014/main" id="{8FF03299-72B2-4ABE-9386-0328282F1506}"/>
              </a:ext>
            </a:extLst>
          </p:cNvPr>
          <p:cNvSpPr/>
          <p:nvPr/>
        </p:nvSpPr>
        <p:spPr>
          <a:xfrm>
            <a:off x="7646409" y="1953158"/>
            <a:ext cx="1415773" cy="338554"/>
          </a:xfrm>
          <a:prstGeom prst="rect">
            <a:avLst/>
          </a:prstGeom>
          <a:noFill/>
          <a:ln w="9525">
            <a:noFill/>
          </a:ln>
        </p:spPr>
        <p:txBody>
          <a:bodyPr wrap="none">
            <a:spAutoFit/>
          </a:bodyPr>
          <a:lstStyle/>
          <a:p>
            <a:pPr algn="ctr" eaLnBrk="1" hangingPunct="1">
              <a:buFont typeface="Arial" panose="020B0604020202020204" pitchFamily="34" charset="0"/>
            </a:pPr>
            <a:r>
              <a:rPr lang="zh-CN" altLang="en-US" sz="1600" b="1" dirty="0">
                <a:solidFill>
                  <a:srgbClr val="2F99BF"/>
                </a:solidFill>
                <a:latin typeface="微软雅黑" panose="020B0503020204020204" pitchFamily="34" charset="-122"/>
              </a:rPr>
              <a:t>科研获奖情况</a:t>
            </a:r>
            <a:endParaRPr lang="en-US" altLang="zh-CN" sz="1600" b="1" dirty="0">
              <a:solidFill>
                <a:srgbClr val="2F99BF"/>
              </a:solidFill>
              <a:latin typeface="微软雅黑" panose="020B0503020204020204" pitchFamily="34" charset="-122"/>
            </a:endParaRPr>
          </a:p>
        </p:txBody>
      </p:sp>
      <p:cxnSp>
        <p:nvCxnSpPr>
          <p:cNvPr id="18" name="直接连接符 17">
            <a:extLst>
              <a:ext uri="{FF2B5EF4-FFF2-40B4-BE49-F238E27FC236}">
                <a16:creationId xmlns:a16="http://schemas.microsoft.com/office/drawing/2014/main" id="{DBD767EF-D4B3-4260-9E51-F610BFEBAEE8}"/>
              </a:ext>
            </a:extLst>
          </p:cNvPr>
          <p:cNvCxnSpPr/>
          <p:nvPr/>
        </p:nvCxnSpPr>
        <p:spPr>
          <a:xfrm flipH="1">
            <a:off x="7489317" y="2347556"/>
            <a:ext cx="1514046" cy="0"/>
          </a:xfrm>
          <a:prstGeom prst="line">
            <a:avLst/>
          </a:prstGeom>
          <a:ln w="25400">
            <a:gradFill>
              <a:gsLst>
                <a:gs pos="0">
                  <a:srgbClr val="B8A596"/>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9" name="矩形 76">
            <a:extLst>
              <a:ext uri="{FF2B5EF4-FFF2-40B4-BE49-F238E27FC236}">
                <a16:creationId xmlns:a16="http://schemas.microsoft.com/office/drawing/2014/main" id="{A7CDA812-3FD5-42DA-B5F8-6EF15818D188}"/>
              </a:ext>
            </a:extLst>
          </p:cNvPr>
          <p:cNvSpPr/>
          <p:nvPr/>
        </p:nvSpPr>
        <p:spPr>
          <a:xfrm>
            <a:off x="2870592" y="4384356"/>
            <a:ext cx="1005403" cy="338554"/>
          </a:xfrm>
          <a:prstGeom prst="rect">
            <a:avLst/>
          </a:prstGeom>
          <a:noFill/>
          <a:ln w="9525">
            <a:noFill/>
          </a:ln>
        </p:spPr>
        <p:txBody>
          <a:bodyPr wrap="none">
            <a:spAutoFit/>
          </a:bodyPr>
          <a:lstStyle/>
          <a:p>
            <a:pPr algn="ctr" eaLnBrk="1" hangingPunct="1">
              <a:buFont typeface="Arial" panose="020B0604020202020204" pitchFamily="34" charset="0"/>
            </a:pPr>
            <a:r>
              <a:rPr lang="zh-CN" altLang="en-US" sz="1600" b="1" dirty="0">
                <a:solidFill>
                  <a:srgbClr val="2F99BF"/>
                </a:solidFill>
                <a:latin typeface="微软雅黑" panose="020B0503020204020204" pitchFamily="34" charset="-122"/>
              </a:rPr>
              <a:t>研发投入</a:t>
            </a:r>
            <a:endParaRPr lang="en-US" altLang="zh-CN" sz="1600" b="1" dirty="0">
              <a:solidFill>
                <a:srgbClr val="2F99BF"/>
              </a:solidFill>
              <a:latin typeface="微软雅黑" panose="020B0503020204020204" pitchFamily="34" charset="-122"/>
            </a:endParaRPr>
          </a:p>
        </p:txBody>
      </p:sp>
      <p:cxnSp>
        <p:nvCxnSpPr>
          <p:cNvPr id="20" name="直接连接符 19">
            <a:extLst>
              <a:ext uri="{FF2B5EF4-FFF2-40B4-BE49-F238E27FC236}">
                <a16:creationId xmlns:a16="http://schemas.microsoft.com/office/drawing/2014/main" id="{078903D1-2680-41D0-9B72-9FB190C26E0F}"/>
              </a:ext>
            </a:extLst>
          </p:cNvPr>
          <p:cNvCxnSpPr>
            <a:cxnSpLocks/>
          </p:cNvCxnSpPr>
          <p:nvPr/>
        </p:nvCxnSpPr>
        <p:spPr>
          <a:xfrm>
            <a:off x="2915348" y="4799044"/>
            <a:ext cx="1960079" cy="0"/>
          </a:xfrm>
          <a:prstGeom prst="line">
            <a:avLst/>
          </a:prstGeom>
          <a:ln w="25400">
            <a:gradFill>
              <a:gsLst>
                <a:gs pos="0">
                  <a:srgbClr val="B8A596"/>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21" name="Title 20">
            <a:extLst>
              <a:ext uri="{FF2B5EF4-FFF2-40B4-BE49-F238E27FC236}">
                <a16:creationId xmlns:a16="http://schemas.microsoft.com/office/drawing/2014/main" id="{105F7DAF-71AB-432A-A82B-2F9DC2A52807}"/>
              </a:ext>
            </a:extLst>
          </p:cNvPr>
          <p:cNvSpPr txBox="1"/>
          <p:nvPr/>
        </p:nvSpPr>
        <p:spPr>
          <a:xfrm>
            <a:off x="452178" y="2810287"/>
            <a:ext cx="4320564" cy="984857"/>
          </a:xfrm>
          <a:prstGeom prst="rect">
            <a:avLst/>
          </a:prstGeom>
        </p:spPr>
        <p:txBody>
          <a:bodyPr wrap="square" lIns="121893" tIns="60946" rIns="121893" bIns="60946"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marL="285750" marR="0" lvl="0" indent="-285750" algn="just" defTabSz="457200" rtl="0" eaLnBrk="0" fontAlgn="base" latinLnBrk="0" hangingPunct="0">
              <a:lnSpc>
                <a:spcPct val="100000"/>
              </a:lnSpc>
              <a:spcBef>
                <a:spcPct val="0"/>
              </a:spcBef>
              <a:spcAft>
                <a:spcPct val="0"/>
              </a:spcAft>
              <a:buClrTx/>
              <a:buSzTx/>
              <a:buFont typeface="Wingdings" panose="05000000000000000000" pitchFamily="2" charset="2"/>
              <a:buChar char="p"/>
              <a:defRPr/>
            </a:pPr>
            <a:r>
              <a:rPr kumimoji="0" lang="en-US" altLang="zh-CN" sz="1400" b="0" i="0" u="none" strike="noStrike" kern="1200" cap="none" spc="0" normalizeH="0" baseline="0" noProof="0" dirty="0">
                <a:ln>
                  <a:noFill/>
                </a:ln>
                <a:solidFill>
                  <a:schemeClr val="tx2">
                    <a:lumMod val="50000"/>
                  </a:schemeClr>
                </a:solidFill>
                <a:effectLst/>
                <a:uLnTx/>
                <a:uFillTx/>
                <a:latin typeface="+mn-ea"/>
                <a:ea typeface="+mn-ea"/>
                <a:cs typeface="Source Sans Pro ExtraLight"/>
              </a:rPr>
              <a:t> </a:t>
            </a:r>
            <a:r>
              <a:rPr kumimoji="0" lang="en-US" altLang="zh-CN" sz="1400" b="1" i="0" u="none" strike="noStrike" kern="1200" cap="none" spc="0" normalizeH="0" baseline="0" noProof="0" dirty="0">
                <a:ln>
                  <a:noFill/>
                </a:ln>
                <a:solidFill>
                  <a:schemeClr val="tx2">
                    <a:lumMod val="50000"/>
                  </a:schemeClr>
                </a:solidFill>
                <a:effectLst/>
                <a:uLnTx/>
                <a:uFillTx/>
                <a:latin typeface="Agency FB" panose="020B0503020202020204" pitchFamily="34" charset="0"/>
                <a:ea typeface="+mn-ea"/>
              </a:rPr>
              <a:t>2018</a:t>
            </a:r>
            <a:r>
              <a:rPr kumimoji="0" lang="zh-CN" altLang="en-US" sz="1400" b="0" i="0" u="none" strike="noStrike" kern="1200" cap="none" spc="0" normalizeH="0" baseline="0" noProof="0" dirty="0">
                <a:ln>
                  <a:noFill/>
                </a:ln>
                <a:solidFill>
                  <a:schemeClr val="tx2">
                    <a:lumMod val="50000"/>
                  </a:schemeClr>
                </a:solidFill>
                <a:effectLst/>
                <a:uLnTx/>
                <a:uFillTx/>
                <a:latin typeface="+mn-ea"/>
                <a:ea typeface="+mn-ea"/>
                <a:cs typeface="Source Sans Pro ExtraLight"/>
              </a:rPr>
              <a:t>年、</a:t>
            </a:r>
            <a:r>
              <a:rPr kumimoji="0" lang="en-US" altLang="zh-CN" sz="1400" b="1" i="0" u="none" strike="noStrike" kern="1200" cap="none" spc="0" normalizeH="0" baseline="0" noProof="0" dirty="0">
                <a:ln>
                  <a:noFill/>
                </a:ln>
                <a:solidFill>
                  <a:schemeClr val="tx2">
                    <a:lumMod val="50000"/>
                  </a:schemeClr>
                </a:solidFill>
                <a:effectLst/>
                <a:uLnTx/>
                <a:uFillTx/>
                <a:latin typeface="Agency FB" panose="020B0503020202020204" pitchFamily="34" charset="0"/>
                <a:ea typeface="+mn-ea"/>
              </a:rPr>
              <a:t>2019</a:t>
            </a:r>
            <a:r>
              <a:rPr kumimoji="0" lang="zh-CN" altLang="en-US" sz="1400" b="0" i="0" u="none" strike="noStrike" kern="1200" cap="none" spc="0" normalizeH="0" baseline="0" noProof="0" dirty="0">
                <a:ln>
                  <a:noFill/>
                </a:ln>
                <a:solidFill>
                  <a:schemeClr val="tx2">
                    <a:lumMod val="50000"/>
                  </a:schemeClr>
                </a:solidFill>
                <a:effectLst/>
                <a:uLnTx/>
                <a:uFillTx/>
                <a:latin typeface="+mn-ea"/>
                <a:ea typeface="+mn-ea"/>
                <a:cs typeface="Source Sans Pro ExtraLight"/>
              </a:rPr>
              <a:t>年和</a:t>
            </a:r>
            <a:r>
              <a:rPr kumimoji="0" lang="en-US" altLang="zh-CN" sz="1400" b="1" i="0" u="none" strike="noStrike" kern="1200" cap="none" spc="0" normalizeH="0" baseline="0" noProof="0" dirty="0">
                <a:ln>
                  <a:noFill/>
                </a:ln>
                <a:solidFill>
                  <a:schemeClr val="tx2">
                    <a:lumMod val="50000"/>
                  </a:schemeClr>
                </a:solidFill>
                <a:effectLst/>
                <a:uLnTx/>
                <a:uFillTx/>
                <a:latin typeface="Agency FB" panose="020B0503020202020204" pitchFamily="34" charset="0"/>
                <a:ea typeface="+mn-ea"/>
              </a:rPr>
              <a:t>2020</a:t>
            </a:r>
            <a:r>
              <a:rPr kumimoji="0" lang="zh-CN" altLang="en-US" sz="1400" b="0" i="0" u="none" strike="noStrike" kern="1200" cap="none" spc="0" normalizeH="0" baseline="0" noProof="0" dirty="0">
                <a:ln>
                  <a:noFill/>
                </a:ln>
                <a:solidFill>
                  <a:schemeClr val="tx2">
                    <a:lumMod val="50000"/>
                  </a:schemeClr>
                </a:solidFill>
                <a:effectLst/>
                <a:uLnTx/>
                <a:uFillTx/>
                <a:latin typeface="+mn-ea"/>
                <a:ea typeface="+mn-ea"/>
                <a:cs typeface="Source Sans Pro ExtraLight"/>
              </a:rPr>
              <a:t>年公司核心技术产品销售收入占营业收入比例的平均值超过</a:t>
            </a:r>
            <a:r>
              <a:rPr lang="en-US" altLang="zh-CN" sz="2800" b="1" dirty="0">
                <a:solidFill>
                  <a:schemeClr val="tx2">
                    <a:lumMod val="50000"/>
                  </a:schemeClr>
                </a:solidFill>
                <a:latin typeface="Agency FB" panose="020B0503020202020204" pitchFamily="34" charset="0"/>
                <a:ea typeface="+mn-ea"/>
                <a:cs typeface="Source Sans Pro ExtraLight"/>
              </a:rPr>
              <a:t>95</a:t>
            </a:r>
            <a:r>
              <a:rPr kumimoji="0" lang="en-US" altLang="zh-CN" sz="2800" b="1" i="0" u="none" strike="noStrike" kern="1200" cap="none" spc="0" normalizeH="0" baseline="0" noProof="0" dirty="0">
                <a:ln>
                  <a:noFill/>
                </a:ln>
                <a:solidFill>
                  <a:schemeClr val="tx2">
                    <a:lumMod val="50000"/>
                  </a:schemeClr>
                </a:solidFill>
                <a:effectLst/>
                <a:uLnTx/>
                <a:uFillTx/>
                <a:latin typeface="Agency FB" panose="020B0503020202020204" pitchFamily="34" charset="0"/>
                <a:ea typeface="+mn-ea"/>
              </a:rPr>
              <a:t>.00</a:t>
            </a:r>
            <a:r>
              <a:rPr kumimoji="0" lang="en-US" altLang="zh-CN" sz="1400" b="1" i="0" u="none" strike="noStrike" kern="1200" cap="none" spc="0" normalizeH="0" baseline="0" noProof="0" dirty="0">
                <a:ln>
                  <a:noFill/>
                </a:ln>
                <a:solidFill>
                  <a:schemeClr val="tx2">
                    <a:lumMod val="50000"/>
                  </a:schemeClr>
                </a:solidFill>
                <a:effectLst/>
                <a:uLnTx/>
                <a:uFillTx/>
                <a:latin typeface="Agency FB" panose="020B0503020202020204" pitchFamily="34" charset="0"/>
                <a:ea typeface="+mn-ea"/>
              </a:rPr>
              <a:t>%</a:t>
            </a:r>
          </a:p>
          <a:p>
            <a:pPr marL="285750" marR="0" lvl="0" indent="-285750" algn="just" defTabSz="457200" rtl="0" eaLnBrk="0" fontAlgn="base" latinLnBrk="0" hangingPunct="0">
              <a:lnSpc>
                <a:spcPct val="100000"/>
              </a:lnSpc>
              <a:spcBef>
                <a:spcPct val="0"/>
              </a:spcBef>
              <a:spcAft>
                <a:spcPct val="0"/>
              </a:spcAft>
              <a:buClrTx/>
              <a:buSzTx/>
              <a:buFont typeface="Wingdings" panose="05000000000000000000" pitchFamily="2" charset="2"/>
              <a:buChar char="p"/>
              <a:defRPr/>
            </a:pPr>
            <a:endParaRPr kumimoji="0" lang="en-US" altLang="zh-CN" sz="1400" b="1" i="0" u="none" strike="noStrike" kern="1200" cap="none" spc="0" normalizeH="0" baseline="0" noProof="0" dirty="0">
              <a:ln>
                <a:noFill/>
              </a:ln>
              <a:solidFill>
                <a:schemeClr val="bg2">
                  <a:lumMod val="25000"/>
                </a:schemeClr>
              </a:solidFill>
              <a:effectLst/>
              <a:uLnTx/>
              <a:uFillTx/>
              <a:latin typeface="+mn-ea"/>
              <a:ea typeface="+mn-ea"/>
              <a:cs typeface="Source Sans Pro ExtraLight"/>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62" name="矩形 36"/>
          <p:cNvSpPr/>
          <p:nvPr/>
        </p:nvSpPr>
        <p:spPr>
          <a:xfrm>
            <a:off x="4244210" y="68383"/>
            <a:ext cx="3072572" cy="1015663"/>
          </a:xfrm>
          <a:prstGeom prst="rect">
            <a:avLst/>
          </a:prstGeom>
          <a:noFill/>
          <a:ln w="9525">
            <a:noFill/>
          </a:ln>
        </p:spPr>
        <p:txBody>
          <a:bodyPr wrap="none">
            <a:spAutoFit/>
          </a:bodyPr>
          <a:lstStyle/>
          <a:p>
            <a:pPr algn="ctr">
              <a:buFont typeface="Arial" panose="020B0604020202020204" pitchFamily="34" charset="0"/>
            </a:pPr>
            <a:r>
              <a:rPr lang="en-US" altLang="zh-CN" sz="2000" b="1" dirty="0">
                <a:solidFill>
                  <a:srgbClr val="2F99BF"/>
                </a:solidFill>
                <a:latin typeface="微软雅黑" panose="020B0503020204020204" pitchFamily="34" charset="-122"/>
                <a:sym typeface="微软雅黑" panose="020B0503020204020204" pitchFamily="34" charset="-122"/>
              </a:rPr>
              <a:t>Cooperative Customer</a:t>
            </a:r>
          </a:p>
          <a:p>
            <a:pPr algn="ctr"/>
            <a:r>
              <a:rPr lang="zh-CN" altLang="en-US" sz="2000" dirty="0">
                <a:latin typeface="微软雅黑" panose="020B0503020204020204" pitchFamily="34" charset="-122"/>
              </a:rPr>
              <a:t>公司客户情况</a:t>
            </a:r>
            <a:endParaRPr lang="en-US" altLang="zh-CN" sz="2000" dirty="0">
              <a:latin typeface="微软雅黑" panose="020B0503020204020204" pitchFamily="34" charset="-122"/>
            </a:endParaRPr>
          </a:p>
          <a:p>
            <a:pPr algn="ctr">
              <a:buFont typeface="Arial" panose="020B0604020202020204" pitchFamily="34" charset="0"/>
            </a:pPr>
            <a:endParaRPr lang="en-US" altLang="zh-CN" sz="2000" b="1" dirty="0">
              <a:solidFill>
                <a:srgbClr val="2F99BF"/>
              </a:solidFill>
              <a:latin typeface="微软雅黑" panose="020B0503020204020204" pitchFamily="34" charset="-122"/>
              <a:sym typeface="微软雅黑" panose="020B0503020204020204" pitchFamily="34" charset="-122"/>
            </a:endParaRPr>
          </a:p>
        </p:txBody>
      </p:sp>
      <p:sp>
        <p:nvSpPr>
          <p:cNvPr id="50" name="矩形 37"/>
          <p:cNvSpPr>
            <a:spLocks noChangeArrowheads="1"/>
          </p:cNvSpPr>
          <p:nvPr/>
        </p:nvSpPr>
        <p:spPr bwMode="auto">
          <a:xfrm>
            <a:off x="2364083" y="730244"/>
            <a:ext cx="71609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a:defRPr>
                <a:solidFill>
                  <a:schemeClr val="tx1"/>
                </a:solidFill>
                <a:latin typeface="Arial" panose="020B0604020202020204" pitchFamily="34" charset="0"/>
                <a:ea typeface="微软雅黑" panose="020B0503020204020204" pitchFamily="34" charset="-122"/>
              </a:defRPr>
            </a:lvl2pPr>
            <a:lvl3pPr>
              <a:defRPr>
                <a:solidFill>
                  <a:schemeClr val="tx1"/>
                </a:solidFill>
                <a:latin typeface="Arial" panose="020B0604020202020204" pitchFamily="34" charset="0"/>
                <a:ea typeface="微软雅黑" panose="020B0503020204020204" pitchFamily="34" charset="-122"/>
              </a:defRPr>
            </a:lvl3pPr>
            <a:lvl4pPr>
              <a:defRPr>
                <a:solidFill>
                  <a:schemeClr val="tx1"/>
                </a:solidFill>
                <a:latin typeface="Arial" panose="020B0604020202020204" pitchFamily="34" charset="0"/>
                <a:ea typeface="微软雅黑" panose="020B0503020204020204" pitchFamily="34" charset="-122"/>
              </a:defRPr>
            </a:lvl4pPr>
            <a:lvl5pPr>
              <a:defRPr>
                <a:solidFill>
                  <a:schemeClr val="tx1"/>
                </a:solidFill>
                <a:latin typeface="Arial" panose="020B0604020202020204" pitchFamily="34" charset="0"/>
                <a:ea typeface="微软雅黑" panose="020B0503020204020204" pitchFamily="34"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lang="zh-CN" altLang="en-US" sz="1600" dirty="0">
                <a:latin typeface="微软雅黑" panose="020B0503020204020204" pitchFamily="34" charset="-122"/>
              </a:rPr>
              <a:t>长期以来，公司与多家国外大型知名香精香料企业客户保持着良好的合作关系</a:t>
            </a:r>
            <a:endParaRPr kumimoji="0" lang="zh-CN" altLang="en-US" sz="1600" b="0" i="0" u="none" strike="noStrike" kern="1200" cap="none" spc="0" normalizeH="0" baseline="0" noProof="0" dirty="0">
              <a:ln>
                <a:noFill/>
              </a:ln>
              <a:effectLst/>
              <a:uLnTx/>
              <a:uFillTx/>
              <a:latin typeface="微软雅黑" panose="020B0503020204020204" pitchFamily="34" charset="-122"/>
            </a:endParaRPr>
          </a:p>
        </p:txBody>
      </p:sp>
      <p:sp>
        <p:nvSpPr>
          <p:cNvPr id="6" name="文本框 28">
            <a:extLst>
              <a:ext uri="{FF2B5EF4-FFF2-40B4-BE49-F238E27FC236}">
                <a16:creationId xmlns:a16="http://schemas.microsoft.com/office/drawing/2014/main" id="{9CB863D3-9A73-45BC-9279-219EC94797C8}"/>
              </a:ext>
            </a:extLst>
          </p:cNvPr>
          <p:cNvSpPr txBox="1">
            <a:spLocks noChangeArrowheads="1"/>
          </p:cNvSpPr>
          <p:nvPr/>
        </p:nvSpPr>
        <p:spPr bwMode="auto">
          <a:xfrm>
            <a:off x="230821" y="1723702"/>
            <a:ext cx="2831977"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1400" b="1" dirty="0">
                <a:solidFill>
                  <a:srgbClr val="AD8C6D"/>
                </a:solidFill>
                <a:latin typeface="Century Gothic" panose="020B0502020202020204" pitchFamily="34" charset="0"/>
              </a:rPr>
              <a:t>阿巴泰</a:t>
            </a:r>
            <a:r>
              <a:rPr lang="en-US" altLang="zh-CN" sz="1400" b="1" dirty="0">
                <a:solidFill>
                  <a:srgbClr val="AD8C6D"/>
                </a:solidFill>
                <a:latin typeface="Century Gothic" panose="020B0502020202020204" pitchFamily="34" charset="0"/>
              </a:rPr>
              <a:t>(ABT</a:t>
            </a:r>
            <a:r>
              <a:rPr lang="zh-CN" altLang="en-US" sz="1400" b="1" dirty="0">
                <a:solidFill>
                  <a:srgbClr val="AD8C6D"/>
                </a:solidFill>
                <a:latin typeface="Century Gothic" panose="020B0502020202020204" pitchFamily="34" charset="0"/>
              </a:rPr>
              <a:t>）</a:t>
            </a:r>
            <a:endParaRPr lang="en-US" altLang="zh-CN" sz="1400" b="1" dirty="0">
              <a:solidFill>
                <a:srgbClr val="AD8C6D"/>
              </a:solidFill>
              <a:latin typeface="Century Gothic" panose="020B0502020202020204" pitchFamily="34"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zh-CN" sz="1100" dirty="0">
                <a:solidFill>
                  <a:srgbClr val="AD8C6D"/>
                </a:solidFill>
                <a:latin typeface="Century Gothic" panose="020B0502020202020204" pitchFamily="34" charset="0"/>
              </a:rPr>
              <a:t>世界领先的香精香料供应商，专门从事天然和合成化学品的开发。产品包括天然香料、天然吡啶类香料、合成香料、噻唑类、油性树脂类、杂环族化合物，吡嗪类，硫磺、凉味剂等。</a:t>
            </a:r>
            <a:endParaRPr lang="zh-CN" altLang="en-US" sz="1100" dirty="0">
              <a:solidFill>
                <a:srgbClr val="AD8C6D"/>
              </a:solidFill>
              <a:latin typeface="Century Gothic" panose="020B0502020202020204" pitchFamily="34" charset="0"/>
            </a:endParaRPr>
          </a:p>
        </p:txBody>
      </p:sp>
      <p:sp>
        <p:nvSpPr>
          <p:cNvPr id="14" name="文本框 28">
            <a:extLst>
              <a:ext uri="{FF2B5EF4-FFF2-40B4-BE49-F238E27FC236}">
                <a16:creationId xmlns:a16="http://schemas.microsoft.com/office/drawing/2014/main" id="{CD63CCD5-6A32-40AB-AF63-D7EDDDC6970F}"/>
              </a:ext>
            </a:extLst>
          </p:cNvPr>
          <p:cNvSpPr txBox="1">
            <a:spLocks noChangeArrowheads="1"/>
          </p:cNvSpPr>
          <p:nvPr/>
        </p:nvSpPr>
        <p:spPr bwMode="auto">
          <a:xfrm>
            <a:off x="3155942" y="1717349"/>
            <a:ext cx="2831977"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1400" b="1" dirty="0">
                <a:solidFill>
                  <a:srgbClr val="AD8C6D"/>
                </a:solidFill>
                <a:latin typeface="Century Gothic" panose="020B0502020202020204" pitchFamily="34" charset="0"/>
              </a:rPr>
              <a:t>奇华顿（</a:t>
            </a:r>
            <a:r>
              <a:rPr lang="en-US" altLang="zh-CN" sz="1400" b="1" dirty="0">
                <a:solidFill>
                  <a:srgbClr val="AD8C6D"/>
                </a:solidFill>
                <a:latin typeface="Century Gothic" panose="020B0502020202020204" pitchFamily="34" charset="0"/>
              </a:rPr>
              <a:t>Givaudan</a:t>
            </a:r>
            <a:r>
              <a:rPr lang="zh-CN" altLang="en-US" sz="1400" b="1" dirty="0">
                <a:solidFill>
                  <a:srgbClr val="AD8C6D"/>
                </a:solidFill>
                <a:latin typeface="Century Gothic" panose="020B0502020202020204" pitchFamily="34" charset="0"/>
              </a:rPr>
              <a:t>）</a:t>
            </a:r>
            <a:endParaRPr lang="en-US" altLang="zh-CN" sz="1400" b="1" dirty="0">
              <a:solidFill>
                <a:srgbClr val="AD8C6D"/>
              </a:solidFill>
              <a:latin typeface="Century Gothic" panose="020B0502020202020204" pitchFamily="34" charset="0"/>
            </a:endParaRPr>
          </a:p>
          <a:p>
            <a:pPr algn="ctr" eaLnBrk="1" hangingPunct="1">
              <a:defRPr/>
            </a:pPr>
            <a:r>
              <a:rPr lang="zh-CN" altLang="en-US" sz="1100" dirty="0">
                <a:solidFill>
                  <a:srgbClr val="AD8C6D"/>
                </a:solidFill>
                <a:latin typeface="Century Gothic" panose="020B0502020202020204" pitchFamily="34" charset="0"/>
              </a:rPr>
              <a:t>奇华顿是全球日化及实用香精领域的领导者，业务遍布全球</a:t>
            </a:r>
            <a:r>
              <a:rPr lang="en-US" altLang="zh-CN" sz="1100" dirty="0">
                <a:solidFill>
                  <a:srgbClr val="AD8C6D"/>
                </a:solidFill>
                <a:latin typeface="Century Gothic" panose="020B0502020202020204" pitchFamily="34" charset="0"/>
              </a:rPr>
              <a:t>148</a:t>
            </a:r>
            <a:r>
              <a:rPr lang="zh-CN" altLang="en-US" sz="1100" dirty="0">
                <a:solidFill>
                  <a:srgbClr val="AD8C6D"/>
                </a:solidFill>
                <a:latin typeface="Century Gothic" panose="020B0502020202020204" pitchFamily="34" charset="0"/>
              </a:rPr>
              <a:t>个地点、</a:t>
            </a:r>
            <a:r>
              <a:rPr lang="en-US" altLang="zh-CN" sz="1100" dirty="0">
                <a:solidFill>
                  <a:srgbClr val="AD8C6D"/>
                </a:solidFill>
                <a:latin typeface="Century Gothic" panose="020B0502020202020204" pitchFamily="34" charset="0"/>
              </a:rPr>
              <a:t>64</a:t>
            </a:r>
            <a:r>
              <a:rPr lang="zh-CN" altLang="en-US" sz="1100" dirty="0">
                <a:solidFill>
                  <a:srgbClr val="AD8C6D"/>
                </a:solidFill>
                <a:latin typeface="Century Gothic" panose="020B0502020202020204" pitchFamily="34" charset="0"/>
              </a:rPr>
              <a:t>个生产现场，是一家瑞士证券交易所上市公司。</a:t>
            </a:r>
          </a:p>
        </p:txBody>
      </p:sp>
      <p:sp>
        <p:nvSpPr>
          <p:cNvPr id="17" name="文本框 28">
            <a:extLst>
              <a:ext uri="{FF2B5EF4-FFF2-40B4-BE49-F238E27FC236}">
                <a16:creationId xmlns:a16="http://schemas.microsoft.com/office/drawing/2014/main" id="{9E53C945-AF01-44ED-A473-C200FCA98F3B}"/>
              </a:ext>
            </a:extLst>
          </p:cNvPr>
          <p:cNvSpPr txBox="1">
            <a:spLocks noChangeArrowheads="1"/>
          </p:cNvSpPr>
          <p:nvPr/>
        </p:nvSpPr>
        <p:spPr bwMode="auto">
          <a:xfrm>
            <a:off x="6040341" y="1671360"/>
            <a:ext cx="2705453"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defRPr/>
            </a:pPr>
            <a:r>
              <a:rPr lang="zh-CN" altLang="en-US" sz="1400" b="1" dirty="0">
                <a:solidFill>
                  <a:srgbClr val="AD8C6D"/>
                </a:solidFill>
                <a:latin typeface="Century Gothic" panose="020B0502020202020204" pitchFamily="34" charset="0"/>
              </a:rPr>
              <a:t>芬美意（</a:t>
            </a:r>
            <a:r>
              <a:rPr lang="en-US" altLang="zh-CN" sz="1400" b="1" dirty="0" err="1">
                <a:solidFill>
                  <a:srgbClr val="AD8C6D"/>
                </a:solidFill>
                <a:latin typeface="Century Gothic" panose="020B0502020202020204" pitchFamily="34" charset="0"/>
              </a:rPr>
              <a:t>Firmenich</a:t>
            </a:r>
            <a:r>
              <a:rPr lang="zh-CN" altLang="en-US" sz="1400" b="1" dirty="0">
                <a:solidFill>
                  <a:srgbClr val="AD8C6D"/>
                </a:solidFill>
                <a:latin typeface="Century Gothic" panose="020B0502020202020204" pitchFamily="34" charset="0"/>
              </a:rPr>
              <a:t>）</a:t>
            </a:r>
            <a:endParaRPr lang="en-US" altLang="zh-CN" sz="1400" b="1" dirty="0">
              <a:solidFill>
                <a:srgbClr val="AD8C6D"/>
              </a:solidFill>
              <a:latin typeface="Century Gothic" panose="020B0502020202020204" pitchFamily="34" charset="0"/>
            </a:endParaRPr>
          </a:p>
          <a:p>
            <a:pPr algn="ctr" eaLnBrk="1" hangingPunct="1">
              <a:defRPr/>
            </a:pPr>
            <a:r>
              <a:rPr lang="zh-CN" altLang="en-US" sz="1100" dirty="0">
                <a:solidFill>
                  <a:srgbClr val="AD8C6D"/>
                </a:solidFill>
                <a:latin typeface="Century Gothic" panose="020B0502020202020204" pitchFamily="34" charset="0"/>
              </a:rPr>
              <a:t>芬美意是</a:t>
            </a:r>
            <a:r>
              <a:rPr lang="zh-CN" altLang="zh-CN" sz="1100" dirty="0">
                <a:solidFill>
                  <a:srgbClr val="AD8C6D"/>
                </a:solidFill>
                <a:latin typeface="Century Gothic" panose="020B0502020202020204" pitchFamily="34" charset="0"/>
              </a:rPr>
              <a:t>全球最大的从事香精原料研究和生产的公司，研发支出约占销售收入的</a:t>
            </a:r>
            <a:r>
              <a:rPr lang="en-US" altLang="zh-CN" sz="1100" dirty="0">
                <a:solidFill>
                  <a:srgbClr val="AD8C6D"/>
                </a:solidFill>
                <a:latin typeface="Century Gothic" panose="020B0502020202020204" pitchFamily="34" charset="0"/>
              </a:rPr>
              <a:t>10%</a:t>
            </a:r>
            <a:r>
              <a:rPr lang="zh-CN" altLang="zh-CN" sz="1100" dirty="0">
                <a:solidFill>
                  <a:srgbClr val="AD8C6D"/>
                </a:solidFill>
                <a:latin typeface="Century Gothic" panose="020B0502020202020204" pitchFamily="34" charset="0"/>
              </a:rPr>
              <a:t>，拥有一项诺贝尔化学奖在内的多项国际大奖。全球拥有</a:t>
            </a:r>
            <a:r>
              <a:rPr lang="en-US" altLang="zh-CN" sz="1100" dirty="0">
                <a:solidFill>
                  <a:srgbClr val="AD8C6D"/>
                </a:solidFill>
                <a:latin typeface="Century Gothic" panose="020B0502020202020204" pitchFamily="34" charset="0"/>
              </a:rPr>
              <a:t>63</a:t>
            </a:r>
            <a:r>
              <a:rPr lang="zh-CN" altLang="zh-CN" sz="1100" dirty="0">
                <a:solidFill>
                  <a:srgbClr val="AD8C6D"/>
                </a:solidFill>
                <a:latin typeface="Century Gothic" panose="020B0502020202020204" pitchFamily="34" charset="0"/>
              </a:rPr>
              <a:t>个分支机构。</a:t>
            </a:r>
            <a:endParaRPr lang="zh-CN" altLang="en-US" sz="1100" dirty="0">
              <a:solidFill>
                <a:srgbClr val="AD8C6D"/>
              </a:solidFill>
              <a:latin typeface="Century Gothic" panose="020B0502020202020204" pitchFamily="34" charset="0"/>
            </a:endParaRPr>
          </a:p>
        </p:txBody>
      </p:sp>
      <p:sp>
        <p:nvSpPr>
          <p:cNvPr id="18" name="文本框 28">
            <a:extLst>
              <a:ext uri="{FF2B5EF4-FFF2-40B4-BE49-F238E27FC236}">
                <a16:creationId xmlns:a16="http://schemas.microsoft.com/office/drawing/2014/main" id="{695DC268-C674-448E-96D0-0EAF8863A709}"/>
              </a:ext>
            </a:extLst>
          </p:cNvPr>
          <p:cNvSpPr txBox="1">
            <a:spLocks noChangeArrowheads="1"/>
          </p:cNvSpPr>
          <p:nvPr/>
        </p:nvSpPr>
        <p:spPr bwMode="auto">
          <a:xfrm>
            <a:off x="345663" y="3604197"/>
            <a:ext cx="2831977"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1400" b="1" dirty="0">
                <a:solidFill>
                  <a:srgbClr val="AD8C6D"/>
                </a:solidFill>
                <a:latin typeface="Century Gothic" panose="020B0502020202020204" pitchFamily="34" charset="0"/>
              </a:rPr>
              <a:t>薇美姿</a:t>
            </a:r>
            <a:endParaRPr lang="en-US" altLang="zh-CN" sz="1400" b="1" dirty="0">
              <a:solidFill>
                <a:srgbClr val="AD8C6D"/>
              </a:solidFill>
              <a:latin typeface="Century Gothic" panose="020B0502020202020204" pitchFamily="34"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1100" dirty="0">
                <a:solidFill>
                  <a:srgbClr val="AD8C6D"/>
                </a:solidFill>
                <a:latin typeface="Century Gothic" panose="020B0502020202020204" pitchFamily="34" charset="0"/>
              </a:rPr>
              <a:t>薇美姿创立于</a:t>
            </a:r>
            <a:r>
              <a:rPr lang="en-US" altLang="zh-CN" sz="1100" dirty="0">
                <a:solidFill>
                  <a:srgbClr val="AD8C6D"/>
                </a:solidFill>
                <a:latin typeface="Century Gothic" panose="020B0502020202020204" pitchFamily="34" charset="0"/>
              </a:rPr>
              <a:t>2006</a:t>
            </a:r>
            <a:r>
              <a:rPr lang="zh-CN" altLang="en-US" sz="1100" dirty="0">
                <a:solidFill>
                  <a:srgbClr val="AD8C6D"/>
                </a:solidFill>
                <a:latin typeface="Century Gothic" panose="020B0502020202020204" pitchFamily="34" charset="0"/>
              </a:rPr>
              <a:t>年，是国内领先的专业口腔护理品牌。拥有两大口口腔护理品牌舒客和舒客宝贝。</a:t>
            </a:r>
          </a:p>
        </p:txBody>
      </p:sp>
      <p:sp>
        <p:nvSpPr>
          <p:cNvPr id="19" name="文本框 28">
            <a:extLst>
              <a:ext uri="{FF2B5EF4-FFF2-40B4-BE49-F238E27FC236}">
                <a16:creationId xmlns:a16="http://schemas.microsoft.com/office/drawing/2014/main" id="{263F4086-B4C0-4E33-89D7-16655332B976}"/>
              </a:ext>
            </a:extLst>
          </p:cNvPr>
          <p:cNvSpPr txBox="1">
            <a:spLocks noChangeArrowheads="1"/>
          </p:cNvSpPr>
          <p:nvPr/>
        </p:nvSpPr>
        <p:spPr bwMode="auto">
          <a:xfrm>
            <a:off x="3126418" y="3760675"/>
            <a:ext cx="2831977"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1400" b="1" dirty="0">
                <a:solidFill>
                  <a:srgbClr val="AD8C6D"/>
                </a:solidFill>
                <a:latin typeface="Century Gothic" panose="020B0502020202020204" pitchFamily="34" charset="0"/>
              </a:rPr>
              <a:t>德之馨</a:t>
            </a:r>
            <a:r>
              <a:rPr lang="en-US" altLang="zh-CN" sz="1400" b="1" dirty="0">
                <a:solidFill>
                  <a:srgbClr val="AD8C6D"/>
                </a:solidFill>
                <a:latin typeface="Century Gothic" panose="020B0502020202020204" pitchFamily="34" charset="0"/>
              </a:rPr>
              <a:t>(Symrise)</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zh-CN" sz="1100" dirty="0">
                <a:solidFill>
                  <a:srgbClr val="AD8C6D"/>
                </a:solidFill>
                <a:latin typeface="Century Gothic" panose="020B0502020202020204" pitchFamily="34" charset="0"/>
              </a:rPr>
              <a:t>在全球约</a:t>
            </a:r>
            <a:r>
              <a:rPr lang="en-US" altLang="zh-CN" sz="1100" dirty="0">
                <a:solidFill>
                  <a:srgbClr val="AD8C6D"/>
                </a:solidFill>
                <a:latin typeface="Century Gothic" panose="020B0502020202020204" pitchFamily="34" charset="0"/>
              </a:rPr>
              <a:t>160</a:t>
            </a:r>
            <a:r>
              <a:rPr lang="zh-CN" altLang="zh-CN" sz="1100" dirty="0">
                <a:solidFill>
                  <a:srgbClr val="AD8C6D"/>
                </a:solidFill>
                <a:latin typeface="Century Gothic" panose="020B0502020202020204" pitchFamily="34" charset="0"/>
              </a:rPr>
              <a:t>个国家销售超过</a:t>
            </a:r>
            <a:r>
              <a:rPr lang="en-US" altLang="zh-CN" sz="1100" dirty="0">
                <a:solidFill>
                  <a:srgbClr val="AD8C6D"/>
                </a:solidFill>
                <a:latin typeface="Century Gothic" panose="020B0502020202020204" pitchFamily="34" charset="0"/>
              </a:rPr>
              <a:t>3</a:t>
            </a:r>
            <a:r>
              <a:rPr lang="zh-CN" altLang="zh-CN" sz="1100" dirty="0">
                <a:solidFill>
                  <a:srgbClr val="AD8C6D"/>
                </a:solidFill>
                <a:latin typeface="Century Gothic" panose="020B0502020202020204" pitchFamily="34" charset="0"/>
              </a:rPr>
              <a:t>万种香精香料，产品广泛用于日化和食品领域，是一家德国法兰克福证券交易所上市公司</a:t>
            </a:r>
            <a:endParaRPr lang="zh-CN" altLang="en-US" sz="1100" dirty="0">
              <a:solidFill>
                <a:srgbClr val="AD8C6D"/>
              </a:solidFill>
              <a:latin typeface="Century Gothic" panose="020B0502020202020204" pitchFamily="34" charset="0"/>
            </a:endParaRPr>
          </a:p>
        </p:txBody>
      </p:sp>
      <p:sp>
        <p:nvSpPr>
          <p:cNvPr id="26" name="文本框 28">
            <a:extLst>
              <a:ext uri="{FF2B5EF4-FFF2-40B4-BE49-F238E27FC236}">
                <a16:creationId xmlns:a16="http://schemas.microsoft.com/office/drawing/2014/main" id="{570B748B-9690-4829-A2B5-C2944EE50580}"/>
              </a:ext>
            </a:extLst>
          </p:cNvPr>
          <p:cNvSpPr txBox="1">
            <a:spLocks noChangeArrowheads="1"/>
          </p:cNvSpPr>
          <p:nvPr/>
        </p:nvSpPr>
        <p:spPr bwMode="auto">
          <a:xfrm>
            <a:off x="5987919" y="3880965"/>
            <a:ext cx="2831977"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defRPr/>
            </a:pPr>
            <a:r>
              <a:rPr lang="zh-CN" altLang="en-US" sz="1400" b="1" dirty="0">
                <a:solidFill>
                  <a:srgbClr val="AD8C6D"/>
                </a:solidFill>
                <a:latin typeface="Century Gothic" panose="020B0502020202020204" pitchFamily="34" charset="0"/>
              </a:rPr>
              <a:t>亿滋国际（</a:t>
            </a:r>
            <a:r>
              <a:rPr lang="en-US" altLang="zh-CN" sz="1400" b="1" dirty="0">
                <a:solidFill>
                  <a:srgbClr val="AD8C6D"/>
                </a:solidFill>
                <a:latin typeface="Century Gothic" panose="020B0502020202020204" pitchFamily="34" charset="0"/>
              </a:rPr>
              <a:t>Mondelez</a:t>
            </a:r>
            <a:r>
              <a:rPr lang="zh-CN" altLang="en-US" sz="1400" b="1" dirty="0">
                <a:solidFill>
                  <a:srgbClr val="AD8C6D"/>
                </a:solidFill>
                <a:latin typeface="Century Gothic" panose="020B0502020202020204" pitchFamily="34" charset="0"/>
              </a:rPr>
              <a:t>）</a:t>
            </a:r>
            <a:endParaRPr lang="en-US" altLang="zh-CN" sz="1400" b="1" dirty="0">
              <a:solidFill>
                <a:srgbClr val="AD8C6D"/>
              </a:solidFill>
              <a:latin typeface="Century Gothic" panose="020B0502020202020204" pitchFamily="34" charset="0"/>
            </a:endParaRPr>
          </a:p>
          <a:p>
            <a:pPr algn="ctr" eaLnBrk="1" hangingPunct="1">
              <a:defRPr/>
            </a:pPr>
            <a:r>
              <a:rPr lang="zh-CN" altLang="en-US" sz="1100" dirty="0">
                <a:solidFill>
                  <a:srgbClr val="AD8C6D"/>
                </a:solidFill>
                <a:latin typeface="Century Gothic" panose="020B0502020202020204" pitchFamily="34" charset="0"/>
              </a:rPr>
              <a:t>亿滋国际原为卡夫食品，</a:t>
            </a:r>
            <a:r>
              <a:rPr lang="en-US" altLang="zh-CN" sz="1100" dirty="0">
                <a:solidFill>
                  <a:srgbClr val="AD8C6D"/>
                </a:solidFill>
                <a:latin typeface="Century Gothic" panose="020B0502020202020204" pitchFamily="34" charset="0"/>
              </a:rPr>
              <a:t>2012</a:t>
            </a:r>
            <a:r>
              <a:rPr lang="zh-CN" altLang="en-US" sz="1100" dirty="0">
                <a:solidFill>
                  <a:srgbClr val="AD8C6D"/>
                </a:solidFill>
                <a:latin typeface="Century Gothic" panose="020B0502020202020204" pitchFamily="34" charset="0"/>
              </a:rPr>
              <a:t>年分拆为两家公司，其亿滋国际为面向全球零食业的国际企业，其名下有奥利奥、吉百利等众多明星产品。</a:t>
            </a:r>
          </a:p>
        </p:txBody>
      </p:sp>
      <p:sp>
        <p:nvSpPr>
          <p:cNvPr id="27" name="文本框 28">
            <a:extLst>
              <a:ext uri="{FF2B5EF4-FFF2-40B4-BE49-F238E27FC236}">
                <a16:creationId xmlns:a16="http://schemas.microsoft.com/office/drawing/2014/main" id="{27EA3602-22E0-4B05-9871-7EB39C99FAE7}"/>
              </a:ext>
            </a:extLst>
          </p:cNvPr>
          <p:cNvSpPr txBox="1">
            <a:spLocks noChangeArrowheads="1"/>
          </p:cNvSpPr>
          <p:nvPr/>
        </p:nvSpPr>
        <p:spPr bwMode="auto">
          <a:xfrm>
            <a:off x="9170632" y="3812490"/>
            <a:ext cx="2831977"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1400" b="1" dirty="0">
                <a:solidFill>
                  <a:srgbClr val="AD8C6D"/>
                </a:solidFill>
                <a:latin typeface="Century Gothic" panose="020B0502020202020204" pitchFamily="34" charset="0"/>
              </a:rPr>
              <a:t>花臣（</a:t>
            </a:r>
            <a:r>
              <a:rPr lang="en-US" altLang="zh-CN" sz="1400" b="1" dirty="0">
                <a:solidFill>
                  <a:srgbClr val="AD8C6D"/>
                </a:solidFill>
                <a:latin typeface="Century Gothic" panose="020B0502020202020204" pitchFamily="34" charset="0"/>
              </a:rPr>
              <a:t>Frutarom</a:t>
            </a:r>
            <a:r>
              <a:rPr lang="zh-CN" altLang="en-US" sz="1400" b="1" dirty="0">
                <a:solidFill>
                  <a:srgbClr val="AD8C6D"/>
                </a:solidFill>
                <a:latin typeface="Century Gothic" panose="020B0502020202020204" pitchFamily="34" charset="0"/>
              </a:rPr>
              <a:t>）</a:t>
            </a:r>
            <a:endParaRPr lang="en-US" altLang="zh-CN" sz="1400" b="1" dirty="0">
              <a:solidFill>
                <a:srgbClr val="AD8C6D"/>
              </a:solidFill>
              <a:latin typeface="Century Gothic" panose="020B0502020202020204" pitchFamily="34"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1100" dirty="0">
                <a:solidFill>
                  <a:srgbClr val="AD8C6D"/>
                </a:solidFill>
                <a:latin typeface="Century Gothic" panose="020B0502020202020204" pitchFamily="34" charset="0"/>
              </a:rPr>
              <a:t>花臣</a:t>
            </a:r>
            <a:r>
              <a:rPr lang="zh-CN" altLang="zh-CN" sz="1100" dirty="0">
                <a:solidFill>
                  <a:srgbClr val="AD8C6D"/>
                </a:solidFill>
                <a:latin typeface="Century Gothic" panose="020B0502020202020204" pitchFamily="34" charset="0"/>
              </a:rPr>
              <a:t>在</a:t>
            </a:r>
            <a:r>
              <a:rPr lang="en-US" altLang="zh-CN" sz="1100" dirty="0">
                <a:solidFill>
                  <a:srgbClr val="AD8C6D"/>
                </a:solidFill>
                <a:latin typeface="Century Gothic" panose="020B0502020202020204" pitchFamily="34" charset="0"/>
              </a:rPr>
              <a:t>145</a:t>
            </a:r>
            <a:r>
              <a:rPr lang="zh-CN" altLang="zh-CN" sz="1100" dirty="0">
                <a:solidFill>
                  <a:srgbClr val="AD8C6D"/>
                </a:solidFill>
                <a:latin typeface="Century Gothic" panose="020B0502020202020204" pitchFamily="34" charset="0"/>
              </a:rPr>
              <a:t>个国家和地区销售超过</a:t>
            </a:r>
            <a:r>
              <a:rPr lang="en-US" altLang="zh-CN" sz="1100" dirty="0">
                <a:solidFill>
                  <a:srgbClr val="AD8C6D"/>
                </a:solidFill>
                <a:latin typeface="Century Gothic" panose="020B0502020202020204" pitchFamily="34" charset="0"/>
              </a:rPr>
              <a:t>3</a:t>
            </a:r>
            <a:r>
              <a:rPr lang="zh-CN" altLang="zh-CN" sz="1100" dirty="0">
                <a:solidFill>
                  <a:srgbClr val="AD8C6D"/>
                </a:solidFill>
                <a:latin typeface="Century Gothic" panose="020B0502020202020204" pitchFamily="34" charset="0"/>
              </a:rPr>
              <a:t>万种香精香料产品，设有</a:t>
            </a:r>
            <a:r>
              <a:rPr lang="en-US" altLang="zh-CN" sz="1100" dirty="0">
                <a:solidFill>
                  <a:srgbClr val="AD8C6D"/>
                </a:solidFill>
                <a:latin typeface="Century Gothic" panose="020B0502020202020204" pitchFamily="34" charset="0"/>
              </a:rPr>
              <a:t>41</a:t>
            </a:r>
            <a:r>
              <a:rPr lang="zh-CN" altLang="zh-CN" sz="1100" dirty="0">
                <a:solidFill>
                  <a:srgbClr val="AD8C6D"/>
                </a:solidFill>
                <a:latin typeface="Century Gothic" panose="020B0502020202020204" pitchFamily="34" charset="0"/>
              </a:rPr>
              <a:t>个研发中心和</a:t>
            </a:r>
            <a:r>
              <a:rPr lang="en-US" altLang="zh-CN" sz="1100" dirty="0">
                <a:solidFill>
                  <a:srgbClr val="AD8C6D"/>
                </a:solidFill>
                <a:latin typeface="Century Gothic" panose="020B0502020202020204" pitchFamily="34" charset="0"/>
              </a:rPr>
              <a:t>79</a:t>
            </a:r>
            <a:r>
              <a:rPr lang="zh-CN" altLang="zh-CN" sz="1100" dirty="0">
                <a:solidFill>
                  <a:srgbClr val="AD8C6D"/>
                </a:solidFill>
                <a:latin typeface="Century Gothic" panose="020B0502020202020204" pitchFamily="34" charset="0"/>
              </a:rPr>
              <a:t>个办事处。</a:t>
            </a:r>
            <a:r>
              <a:rPr lang="en-US" altLang="zh-CN" sz="1100" dirty="0">
                <a:solidFill>
                  <a:srgbClr val="AD8C6D"/>
                </a:solidFill>
                <a:latin typeface="Century Gothic" panose="020B0502020202020204" pitchFamily="34" charset="0"/>
              </a:rPr>
              <a:t>2018</a:t>
            </a:r>
            <a:r>
              <a:rPr lang="zh-CN" altLang="zh-CN" sz="1100" dirty="0">
                <a:solidFill>
                  <a:srgbClr val="AD8C6D"/>
                </a:solidFill>
                <a:latin typeface="Century Gothic" panose="020B0502020202020204" pitchFamily="34" charset="0"/>
              </a:rPr>
              <a:t>年被国际香料香精收购。</a:t>
            </a:r>
            <a:endParaRPr lang="zh-CN" altLang="en-US" sz="1100" dirty="0">
              <a:solidFill>
                <a:srgbClr val="AD8C6D"/>
              </a:solidFill>
              <a:latin typeface="Century Gothic" panose="020B0502020202020204" pitchFamily="34" charset="0"/>
            </a:endParaRPr>
          </a:p>
        </p:txBody>
      </p:sp>
      <p:sp>
        <p:nvSpPr>
          <p:cNvPr id="29" name="文本框 28">
            <a:extLst>
              <a:ext uri="{FF2B5EF4-FFF2-40B4-BE49-F238E27FC236}">
                <a16:creationId xmlns:a16="http://schemas.microsoft.com/office/drawing/2014/main" id="{6FA0EAA1-FB03-4C5A-978E-243E4B6D16C2}"/>
              </a:ext>
            </a:extLst>
          </p:cNvPr>
          <p:cNvSpPr txBox="1">
            <a:spLocks noChangeArrowheads="1"/>
          </p:cNvSpPr>
          <p:nvPr/>
        </p:nvSpPr>
        <p:spPr bwMode="auto">
          <a:xfrm>
            <a:off x="9135578" y="1668590"/>
            <a:ext cx="2831977"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1400" b="1" dirty="0">
                <a:solidFill>
                  <a:srgbClr val="AD8C6D"/>
                </a:solidFill>
                <a:latin typeface="Century Gothic" panose="020B0502020202020204" pitchFamily="34" charset="0"/>
              </a:rPr>
              <a:t>国际香料香精（</a:t>
            </a:r>
            <a:r>
              <a:rPr lang="en-US" altLang="zh-CN" sz="1400" b="1" dirty="0">
                <a:solidFill>
                  <a:srgbClr val="AD8C6D"/>
                </a:solidFill>
                <a:latin typeface="Century Gothic" panose="020B0502020202020204" pitchFamily="34" charset="0"/>
              </a:rPr>
              <a:t>IFF</a:t>
            </a:r>
            <a:r>
              <a:rPr lang="zh-CN" altLang="en-US" sz="1400" b="1" dirty="0">
                <a:solidFill>
                  <a:srgbClr val="AD8C6D"/>
                </a:solidFill>
                <a:latin typeface="Century Gothic" panose="020B0502020202020204" pitchFamily="34" charset="0"/>
              </a:rPr>
              <a:t>）</a:t>
            </a:r>
            <a:endParaRPr lang="en-US" altLang="zh-CN" sz="1400" b="1" dirty="0">
              <a:solidFill>
                <a:srgbClr val="AD8C6D"/>
              </a:solidFill>
              <a:latin typeface="Century Gothic" panose="020B0502020202020204" pitchFamily="34"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1100" dirty="0">
                <a:solidFill>
                  <a:srgbClr val="AD8C6D"/>
                </a:solidFill>
                <a:latin typeface="Century Gothic" panose="020B0502020202020204" pitchFamily="34" charset="0"/>
              </a:rPr>
              <a:t>国际香料香精是美</a:t>
            </a:r>
            <a:r>
              <a:rPr lang="zh-CN" altLang="zh-CN" sz="1100" dirty="0">
                <a:solidFill>
                  <a:srgbClr val="AD8C6D"/>
                </a:solidFill>
                <a:latin typeface="Century Gothic" panose="020B0502020202020204" pitchFamily="34" charset="0"/>
              </a:rPr>
              <a:t>国最大的香精香料公司，拥有世界上最大的独立研究香气和味觉的研发中心，并在</a:t>
            </a:r>
            <a:r>
              <a:rPr lang="en-US" altLang="zh-CN" sz="1100" dirty="0">
                <a:solidFill>
                  <a:srgbClr val="AD8C6D"/>
                </a:solidFill>
                <a:latin typeface="Century Gothic" panose="020B0502020202020204" pitchFamily="34" charset="0"/>
              </a:rPr>
              <a:t>38</a:t>
            </a:r>
            <a:r>
              <a:rPr lang="zh-CN" altLang="zh-CN" sz="1100" dirty="0">
                <a:solidFill>
                  <a:srgbClr val="AD8C6D"/>
                </a:solidFill>
                <a:latin typeface="Century Gothic" panose="020B0502020202020204" pitchFamily="34" charset="0"/>
              </a:rPr>
              <a:t>个国家和地区设有工厂、实验室和办事处，是一家纽约证券交易所上市公司。</a:t>
            </a:r>
            <a:endParaRPr lang="zh-CN" altLang="en-US" sz="1100" dirty="0">
              <a:solidFill>
                <a:srgbClr val="AD8C6D"/>
              </a:solidFill>
              <a:latin typeface="Century Gothic" panose="020B0502020202020204" pitchFamily="34" charset="0"/>
            </a:endParaRPr>
          </a:p>
        </p:txBody>
      </p:sp>
      <p:sp>
        <p:nvSpPr>
          <p:cNvPr id="31" name="文本框 28">
            <a:extLst>
              <a:ext uri="{FF2B5EF4-FFF2-40B4-BE49-F238E27FC236}">
                <a16:creationId xmlns:a16="http://schemas.microsoft.com/office/drawing/2014/main" id="{A80D6432-C8DF-4F5E-8CD2-38BDF74C805D}"/>
              </a:ext>
            </a:extLst>
          </p:cNvPr>
          <p:cNvSpPr txBox="1">
            <a:spLocks noChangeArrowheads="1"/>
          </p:cNvSpPr>
          <p:nvPr/>
        </p:nvSpPr>
        <p:spPr bwMode="auto">
          <a:xfrm>
            <a:off x="108011" y="5722826"/>
            <a:ext cx="2831977"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1400" b="1" dirty="0">
                <a:solidFill>
                  <a:srgbClr val="AD8C6D"/>
                </a:solidFill>
                <a:latin typeface="Century Gothic" panose="020B0502020202020204" pitchFamily="34" charset="0"/>
              </a:rPr>
              <a:t>箭牌（</a:t>
            </a:r>
            <a:r>
              <a:rPr lang="en-US" altLang="zh-CN" sz="1400" b="1" dirty="0">
                <a:solidFill>
                  <a:srgbClr val="AD8C6D"/>
                </a:solidFill>
                <a:latin typeface="Century Gothic" panose="020B0502020202020204" pitchFamily="34" charset="0"/>
              </a:rPr>
              <a:t>Wrigley</a:t>
            </a:r>
            <a:r>
              <a:rPr lang="zh-CN" altLang="en-US" sz="1400" b="1" dirty="0">
                <a:solidFill>
                  <a:srgbClr val="AD8C6D"/>
                </a:solidFill>
                <a:latin typeface="Century Gothic" panose="020B0502020202020204" pitchFamily="34" charset="0"/>
              </a:rPr>
              <a:t>）</a:t>
            </a:r>
            <a:endParaRPr lang="en-US" altLang="zh-CN" sz="1400" b="1" dirty="0">
              <a:solidFill>
                <a:srgbClr val="AD8C6D"/>
              </a:solidFill>
              <a:latin typeface="Century Gothic" panose="020B0502020202020204" pitchFamily="34"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zh-CN" sz="1100" dirty="0">
                <a:solidFill>
                  <a:srgbClr val="AD8C6D"/>
                </a:solidFill>
                <a:latin typeface="Century Gothic" panose="020B0502020202020204" pitchFamily="34" charset="0"/>
              </a:rPr>
              <a:t>成立于</a:t>
            </a:r>
            <a:r>
              <a:rPr lang="en-US" altLang="zh-CN" sz="1100" dirty="0">
                <a:solidFill>
                  <a:srgbClr val="AD8C6D"/>
                </a:solidFill>
                <a:latin typeface="Century Gothic" panose="020B0502020202020204" pitchFamily="34" charset="0"/>
              </a:rPr>
              <a:t>1891</a:t>
            </a:r>
            <a:r>
              <a:rPr lang="zh-CN" altLang="zh-CN" sz="1100" dirty="0">
                <a:solidFill>
                  <a:srgbClr val="AD8C6D"/>
                </a:solidFill>
                <a:latin typeface="Century Gothic" panose="020B0502020202020204" pitchFamily="34" charset="0"/>
              </a:rPr>
              <a:t>年</a:t>
            </a:r>
            <a:r>
              <a:rPr lang="en-US" altLang="zh-CN" sz="1100" dirty="0">
                <a:solidFill>
                  <a:srgbClr val="AD8C6D"/>
                </a:solidFill>
                <a:latin typeface="Century Gothic" panose="020B0502020202020204" pitchFamily="34" charset="0"/>
              </a:rPr>
              <a:t>.</a:t>
            </a:r>
            <a:r>
              <a:rPr lang="zh-CN" altLang="en-US" sz="1100" dirty="0">
                <a:solidFill>
                  <a:srgbClr val="AD8C6D"/>
                </a:solidFill>
                <a:latin typeface="Century Gothic" panose="020B0502020202020204" pitchFamily="34" charset="0"/>
              </a:rPr>
              <a:t>是国际糖果业和全球最大的口香糖生产商，在超过</a:t>
            </a:r>
            <a:r>
              <a:rPr lang="en-US" altLang="zh-CN" sz="1100" dirty="0">
                <a:solidFill>
                  <a:srgbClr val="AD8C6D"/>
                </a:solidFill>
                <a:latin typeface="Century Gothic" panose="020B0502020202020204" pitchFamily="34" charset="0"/>
              </a:rPr>
              <a:t>40</a:t>
            </a:r>
            <a:r>
              <a:rPr lang="zh-CN" altLang="en-US" sz="1100" dirty="0">
                <a:solidFill>
                  <a:srgbClr val="AD8C6D"/>
                </a:solidFill>
                <a:latin typeface="Century Gothic" panose="020B0502020202020204" pitchFamily="34" charset="0"/>
              </a:rPr>
              <a:t>个国家开展业务，产品行销世杰上超过</a:t>
            </a:r>
            <a:r>
              <a:rPr lang="en-US" altLang="zh-CN" sz="1100" dirty="0">
                <a:solidFill>
                  <a:srgbClr val="AD8C6D"/>
                </a:solidFill>
                <a:latin typeface="Century Gothic" panose="020B0502020202020204" pitchFamily="34" charset="0"/>
              </a:rPr>
              <a:t>180</a:t>
            </a:r>
            <a:r>
              <a:rPr lang="zh-CN" altLang="en-US" sz="1100" dirty="0">
                <a:solidFill>
                  <a:srgbClr val="AD8C6D"/>
                </a:solidFill>
                <a:latin typeface="Century Gothic" panose="020B0502020202020204" pitchFamily="34" charset="0"/>
              </a:rPr>
              <a:t>个国家，其中口香糖已有</a:t>
            </a:r>
            <a:r>
              <a:rPr lang="en-US" altLang="zh-CN" sz="1100" dirty="0">
                <a:solidFill>
                  <a:srgbClr val="AD8C6D"/>
                </a:solidFill>
                <a:latin typeface="Century Gothic" panose="020B0502020202020204" pitchFamily="34" charset="0"/>
              </a:rPr>
              <a:t>110</a:t>
            </a:r>
            <a:r>
              <a:rPr lang="zh-CN" altLang="en-US" sz="1100" dirty="0">
                <a:solidFill>
                  <a:srgbClr val="AD8C6D"/>
                </a:solidFill>
                <a:latin typeface="Century Gothic" panose="020B0502020202020204" pitchFamily="34" charset="0"/>
              </a:rPr>
              <a:t>多年历史。</a:t>
            </a:r>
          </a:p>
        </p:txBody>
      </p:sp>
      <p:sp>
        <p:nvSpPr>
          <p:cNvPr id="35" name="文本框 28">
            <a:extLst>
              <a:ext uri="{FF2B5EF4-FFF2-40B4-BE49-F238E27FC236}">
                <a16:creationId xmlns:a16="http://schemas.microsoft.com/office/drawing/2014/main" id="{09E09F45-A440-48C8-B145-2EBEB86199E5}"/>
              </a:ext>
            </a:extLst>
          </p:cNvPr>
          <p:cNvSpPr txBox="1">
            <a:spLocks noChangeArrowheads="1"/>
          </p:cNvSpPr>
          <p:nvPr/>
        </p:nvSpPr>
        <p:spPr bwMode="auto">
          <a:xfrm>
            <a:off x="2939988" y="5722825"/>
            <a:ext cx="3004563"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1400" b="1" dirty="0">
                <a:solidFill>
                  <a:srgbClr val="AD8C6D"/>
                </a:solidFill>
                <a:latin typeface="Century Gothic" panose="020B0502020202020204" pitchFamily="34" charset="0"/>
              </a:rPr>
              <a:t>高砂（</a:t>
            </a:r>
            <a:r>
              <a:rPr lang="en-US" altLang="zh-CN" sz="1400" b="1" dirty="0">
                <a:solidFill>
                  <a:srgbClr val="AD8C6D"/>
                </a:solidFill>
                <a:latin typeface="Century Gothic" panose="020B0502020202020204" pitchFamily="34" charset="0"/>
              </a:rPr>
              <a:t>Takasago</a:t>
            </a:r>
            <a:r>
              <a:rPr lang="zh-CN" altLang="en-US" sz="1400" b="1" dirty="0">
                <a:solidFill>
                  <a:srgbClr val="AD8C6D"/>
                </a:solidFill>
                <a:latin typeface="Century Gothic" panose="020B0502020202020204" pitchFamily="34" charset="0"/>
              </a:rPr>
              <a:t>）</a:t>
            </a:r>
            <a:endParaRPr lang="en-US" altLang="zh-CN" sz="1400" b="1" dirty="0">
              <a:solidFill>
                <a:srgbClr val="AD8C6D"/>
              </a:solidFill>
              <a:latin typeface="Century Gothic" panose="020B0502020202020204" pitchFamily="34" charset="0"/>
            </a:endParaRPr>
          </a:p>
          <a:p>
            <a:pPr marL="0" marR="0" lvl="0" indent="0"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1100" dirty="0">
                <a:solidFill>
                  <a:srgbClr val="AD8C6D"/>
                </a:solidFill>
                <a:latin typeface="Century Gothic" panose="020B0502020202020204" pitchFamily="34" charset="0"/>
              </a:rPr>
              <a:t>高砂是</a:t>
            </a:r>
            <a:r>
              <a:rPr lang="zh-CN" altLang="zh-CN" sz="1100" dirty="0">
                <a:solidFill>
                  <a:srgbClr val="AD8C6D"/>
                </a:solidFill>
                <a:latin typeface="Century Gothic" panose="020B0502020202020204" pitchFamily="34" charset="0"/>
              </a:rPr>
              <a:t>日本最大的香料公司，成立于</a:t>
            </a:r>
            <a:r>
              <a:rPr lang="en-US" altLang="zh-CN" sz="1100" dirty="0">
                <a:solidFill>
                  <a:srgbClr val="AD8C6D"/>
                </a:solidFill>
                <a:latin typeface="Century Gothic" panose="020B0502020202020204" pitchFamily="34" charset="0"/>
              </a:rPr>
              <a:t>1920</a:t>
            </a:r>
            <a:r>
              <a:rPr lang="zh-CN" altLang="zh-CN" sz="1100" dirty="0">
                <a:solidFill>
                  <a:srgbClr val="AD8C6D"/>
                </a:solidFill>
                <a:latin typeface="Century Gothic" panose="020B0502020202020204" pitchFamily="34" charset="0"/>
              </a:rPr>
              <a:t>年，生产日化香精、食用香精、合成香料，是一家东京证券交易所上市公司</a:t>
            </a:r>
            <a:r>
              <a:rPr lang="zh-CN" altLang="en-US" sz="1100" dirty="0">
                <a:solidFill>
                  <a:srgbClr val="AD8C6D"/>
                </a:solidFill>
                <a:latin typeface="Century Gothic" panose="020B0502020202020204" pitchFamily="34" charset="0"/>
              </a:rPr>
              <a:t>。</a:t>
            </a:r>
            <a:endParaRPr kumimoji="0" lang="zh-CN" altLang="en-US" sz="1100" b="1" i="0" u="none" strike="noStrike" kern="1200" cap="none" spc="0" normalizeH="0" baseline="0" noProof="0" dirty="0">
              <a:ln>
                <a:noFill/>
              </a:ln>
              <a:solidFill>
                <a:srgbClr val="AD8C6D"/>
              </a:solidFill>
              <a:effectLst/>
              <a:uLnTx/>
              <a:uFillTx/>
              <a:latin typeface="Century Gothic" panose="020B0502020202020204" pitchFamily="34" charset="0"/>
              <a:ea typeface="微软雅黑" panose="020B0503020204020204" pitchFamily="34" charset="-122"/>
              <a:cs typeface="+mn-cs"/>
            </a:endParaRPr>
          </a:p>
        </p:txBody>
      </p:sp>
      <p:sp>
        <p:nvSpPr>
          <p:cNvPr id="40" name="文本框 28">
            <a:extLst>
              <a:ext uri="{FF2B5EF4-FFF2-40B4-BE49-F238E27FC236}">
                <a16:creationId xmlns:a16="http://schemas.microsoft.com/office/drawing/2014/main" id="{5D6A8000-5E64-4CDF-AB52-AEAC2497D6F4}"/>
              </a:ext>
            </a:extLst>
          </p:cNvPr>
          <p:cNvSpPr txBox="1">
            <a:spLocks noChangeArrowheads="1"/>
          </p:cNvSpPr>
          <p:nvPr/>
        </p:nvSpPr>
        <p:spPr bwMode="auto">
          <a:xfrm>
            <a:off x="5987919" y="5722825"/>
            <a:ext cx="2831977"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1400" b="1" dirty="0">
                <a:solidFill>
                  <a:srgbClr val="AD8C6D"/>
                </a:solidFill>
                <a:latin typeface="Century Gothic" panose="020B0502020202020204" pitchFamily="34" charset="0"/>
              </a:rPr>
              <a:t>都市牧场</a:t>
            </a:r>
            <a:endParaRPr lang="en-US" altLang="zh-CN" sz="1400" b="1" dirty="0">
              <a:solidFill>
                <a:srgbClr val="AD8C6D"/>
              </a:solidFill>
              <a:latin typeface="Century Gothic" panose="020B0502020202020204" pitchFamily="34"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1100" dirty="0">
                <a:solidFill>
                  <a:srgbClr val="AD8C6D"/>
                </a:solidFill>
                <a:latin typeface="Century Gothic" panose="020B0502020202020204" pitchFamily="34" charset="0"/>
              </a:rPr>
              <a:t>新乐食品成立于</a:t>
            </a:r>
            <a:r>
              <a:rPr lang="en-US" altLang="zh-CN" sz="1100" dirty="0">
                <a:solidFill>
                  <a:srgbClr val="AD8C6D"/>
                </a:solidFill>
                <a:latin typeface="Century Gothic" panose="020B0502020202020204" pitchFamily="34" charset="0"/>
              </a:rPr>
              <a:t>2002</a:t>
            </a:r>
            <a:r>
              <a:rPr lang="zh-CN" altLang="en-US" sz="1100" dirty="0">
                <a:solidFill>
                  <a:srgbClr val="AD8C6D"/>
                </a:solidFill>
                <a:latin typeface="Century Gothic" panose="020B0502020202020204" pitchFamily="34" charset="0"/>
              </a:rPr>
              <a:t>年，是国内知名现代化糖果企业。其主要品牌为“都市牧场”系列产品。</a:t>
            </a:r>
          </a:p>
        </p:txBody>
      </p:sp>
      <p:sp>
        <p:nvSpPr>
          <p:cNvPr id="44" name="文本框 28">
            <a:extLst>
              <a:ext uri="{FF2B5EF4-FFF2-40B4-BE49-F238E27FC236}">
                <a16:creationId xmlns:a16="http://schemas.microsoft.com/office/drawing/2014/main" id="{1A7A9DD9-201E-485B-949E-66781B185AC7}"/>
              </a:ext>
            </a:extLst>
          </p:cNvPr>
          <p:cNvSpPr txBox="1">
            <a:spLocks noChangeArrowheads="1"/>
          </p:cNvSpPr>
          <p:nvPr/>
        </p:nvSpPr>
        <p:spPr bwMode="auto">
          <a:xfrm>
            <a:off x="8957775" y="5693174"/>
            <a:ext cx="2831977"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1400" b="1" dirty="0">
                <a:solidFill>
                  <a:srgbClr val="AD8C6D"/>
                </a:solidFill>
                <a:latin typeface="Century Gothic" panose="020B0502020202020204" pitchFamily="34" charset="0"/>
              </a:rPr>
              <a:t>高露洁（</a:t>
            </a:r>
            <a:r>
              <a:rPr lang="en-US" altLang="zh-CN" sz="1400" b="1" dirty="0">
                <a:solidFill>
                  <a:srgbClr val="AD8C6D"/>
                </a:solidFill>
                <a:latin typeface="Century Gothic" panose="020B0502020202020204" pitchFamily="34" charset="0"/>
              </a:rPr>
              <a:t>Colgate</a:t>
            </a:r>
            <a:r>
              <a:rPr lang="zh-CN" altLang="en-US" sz="1400" b="1" dirty="0">
                <a:solidFill>
                  <a:srgbClr val="AD8C6D"/>
                </a:solidFill>
                <a:latin typeface="Century Gothic" panose="020B0502020202020204" pitchFamily="34" charset="0"/>
              </a:rPr>
              <a:t>）</a:t>
            </a:r>
            <a:endParaRPr lang="en-US" altLang="zh-CN" sz="1100" b="1" dirty="0">
              <a:solidFill>
                <a:srgbClr val="AD8C6D"/>
              </a:solidFill>
              <a:latin typeface="Century Gothic" panose="020B0502020202020204" pitchFamily="34"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1100" dirty="0">
                <a:solidFill>
                  <a:srgbClr val="AD8C6D"/>
                </a:solidFill>
                <a:latin typeface="Century Gothic" panose="020B0502020202020204" pitchFamily="34" charset="0"/>
              </a:rPr>
              <a:t>高露洁成立于</a:t>
            </a:r>
            <a:r>
              <a:rPr lang="en-US" altLang="zh-CN" sz="1100" dirty="0">
                <a:solidFill>
                  <a:srgbClr val="AD8C6D"/>
                </a:solidFill>
                <a:latin typeface="Century Gothic" panose="020B0502020202020204" pitchFamily="34" charset="0"/>
              </a:rPr>
              <a:t>1806</a:t>
            </a:r>
            <a:r>
              <a:rPr lang="zh-CN" altLang="en-US" sz="1100" dirty="0">
                <a:solidFill>
                  <a:srgbClr val="AD8C6D"/>
                </a:solidFill>
                <a:latin typeface="Century Gothic" panose="020B0502020202020204" pitchFamily="34" charset="0"/>
              </a:rPr>
              <a:t>年，是一家全球领先的日化消费品企业，其产品销售至世杰</a:t>
            </a:r>
            <a:r>
              <a:rPr lang="en-US" altLang="zh-CN" sz="1100" dirty="0">
                <a:solidFill>
                  <a:srgbClr val="AD8C6D"/>
                </a:solidFill>
                <a:latin typeface="Century Gothic" panose="020B0502020202020204" pitchFamily="34" charset="0"/>
              </a:rPr>
              <a:t>200</a:t>
            </a:r>
            <a:r>
              <a:rPr lang="zh-CN" altLang="en-US" sz="1100" dirty="0">
                <a:solidFill>
                  <a:srgbClr val="AD8C6D"/>
                </a:solidFill>
                <a:latin typeface="Century Gothic" panose="020B0502020202020204" pitchFamily="34" charset="0"/>
              </a:rPr>
              <a:t>个多国家和地区。</a:t>
            </a:r>
            <a:endParaRPr lang="en-US" altLang="zh-CN" sz="1100" dirty="0">
              <a:solidFill>
                <a:srgbClr val="AD8C6D"/>
              </a:solidFill>
              <a:latin typeface="Century Gothic" panose="020B0502020202020204" pitchFamily="34" charset="0"/>
            </a:endParaRPr>
          </a:p>
        </p:txBody>
      </p:sp>
      <p:pic>
        <p:nvPicPr>
          <p:cNvPr id="33" name="图片 32">
            <a:extLst>
              <a:ext uri="{FF2B5EF4-FFF2-40B4-BE49-F238E27FC236}">
                <a16:creationId xmlns:a16="http://schemas.microsoft.com/office/drawing/2014/main" id="{9FB34863-466A-47C8-8AF7-6665FB29BAAF}"/>
              </a:ext>
            </a:extLst>
          </p:cNvPr>
          <p:cNvPicPr/>
          <p:nvPr/>
        </p:nvPicPr>
        <p:blipFill>
          <a:blip r:embed="rId4" cstate="print">
            <a:extLst>
              <a:ext uri="{28A0092B-C50C-407E-A947-70E740481C1C}">
                <a14:useLocalDpi xmlns:a14="http://schemas.microsoft.com/office/drawing/2010/main" val="0"/>
              </a:ext>
            </a:extLst>
          </a:blip>
          <a:srcRect l="7841" t="28638" b="23584"/>
          <a:stretch>
            <a:fillRect/>
          </a:stretch>
        </p:blipFill>
        <p:spPr>
          <a:xfrm>
            <a:off x="3574330" y="1125413"/>
            <a:ext cx="1749837" cy="624339"/>
          </a:xfrm>
          <a:prstGeom prst="rect">
            <a:avLst/>
          </a:prstGeom>
          <a:noFill/>
          <a:ln>
            <a:noFill/>
          </a:ln>
        </p:spPr>
      </p:pic>
      <p:pic>
        <p:nvPicPr>
          <p:cNvPr id="36" name="图片 35">
            <a:extLst>
              <a:ext uri="{FF2B5EF4-FFF2-40B4-BE49-F238E27FC236}">
                <a16:creationId xmlns:a16="http://schemas.microsoft.com/office/drawing/2014/main" id="{BA507203-966D-418D-838D-E9BD1798DD6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a:xfrm>
            <a:off x="6472952" y="1248839"/>
            <a:ext cx="1513841" cy="362499"/>
          </a:xfrm>
          <a:prstGeom prst="rect">
            <a:avLst/>
          </a:prstGeom>
          <a:noFill/>
          <a:ln>
            <a:noFill/>
          </a:ln>
        </p:spPr>
      </p:pic>
      <p:pic>
        <p:nvPicPr>
          <p:cNvPr id="37" name="图片 36">
            <a:extLst>
              <a:ext uri="{FF2B5EF4-FFF2-40B4-BE49-F238E27FC236}">
                <a16:creationId xmlns:a16="http://schemas.microsoft.com/office/drawing/2014/main" id="{B2E7C900-CF9A-4A47-9FF9-F810EE1E7535}"/>
              </a:ext>
            </a:extLst>
          </p:cNvPr>
          <p:cNvPicPr/>
          <p:nvPr/>
        </p:nvPicPr>
        <p:blipFill>
          <a:blip r:embed="rId6" cstate="print">
            <a:extLst>
              <a:ext uri="{28A0092B-C50C-407E-A947-70E740481C1C}">
                <a14:useLocalDpi xmlns:a14="http://schemas.microsoft.com/office/drawing/2010/main" val="0"/>
              </a:ext>
            </a:extLst>
          </a:blip>
          <a:srcRect l="11665" t="34361" r="9415" b="33463"/>
          <a:stretch>
            <a:fillRect/>
          </a:stretch>
        </p:blipFill>
        <p:spPr>
          <a:xfrm>
            <a:off x="9757533" y="1267959"/>
            <a:ext cx="1386687" cy="415265"/>
          </a:xfrm>
          <a:prstGeom prst="rect">
            <a:avLst/>
          </a:prstGeom>
          <a:noFill/>
          <a:ln>
            <a:noFill/>
          </a:ln>
        </p:spPr>
      </p:pic>
      <p:pic>
        <p:nvPicPr>
          <p:cNvPr id="39" name="图片 38">
            <a:extLst>
              <a:ext uri="{FF2B5EF4-FFF2-40B4-BE49-F238E27FC236}">
                <a16:creationId xmlns:a16="http://schemas.microsoft.com/office/drawing/2014/main" id="{ACBB2F49-BFA3-43CD-ACCC-D63ABFEC84C9}"/>
              </a:ext>
            </a:extLst>
          </p:cNvPr>
          <p:cNvPicPr/>
          <p:nvPr/>
        </p:nvPicPr>
        <p:blipFill>
          <a:blip r:embed="rId7" cstate="print">
            <a:extLst>
              <a:ext uri="{28A0092B-C50C-407E-A947-70E740481C1C}">
                <a14:useLocalDpi xmlns:a14="http://schemas.microsoft.com/office/drawing/2010/main" val="0"/>
              </a:ext>
            </a:extLst>
          </a:blip>
          <a:srcRect t="30598" b="36392"/>
          <a:stretch>
            <a:fillRect/>
          </a:stretch>
        </p:blipFill>
        <p:spPr>
          <a:xfrm>
            <a:off x="3574329" y="3307992"/>
            <a:ext cx="1889947" cy="417195"/>
          </a:xfrm>
          <a:prstGeom prst="rect">
            <a:avLst/>
          </a:prstGeom>
          <a:noFill/>
          <a:ln>
            <a:noFill/>
          </a:ln>
        </p:spPr>
      </p:pic>
      <p:pic>
        <p:nvPicPr>
          <p:cNvPr id="45" name="图片 44">
            <a:extLst>
              <a:ext uri="{FF2B5EF4-FFF2-40B4-BE49-F238E27FC236}">
                <a16:creationId xmlns:a16="http://schemas.microsoft.com/office/drawing/2014/main" id="{22A1D623-F08C-4B94-B4B2-E5C34B4ED215}"/>
              </a:ext>
            </a:extLst>
          </p:cNvPr>
          <p:cNvPicPr/>
          <p:nvPr/>
        </p:nvPicPr>
        <p:blipFill>
          <a:blip r:embed="rId8" cstate="print">
            <a:extLst>
              <a:ext uri="{28A0092B-C50C-407E-A947-70E740481C1C}">
                <a14:useLocalDpi xmlns:a14="http://schemas.microsoft.com/office/drawing/2010/main" val="0"/>
              </a:ext>
            </a:extLst>
          </a:blip>
          <a:srcRect l="10506" t="22900" b="44821"/>
          <a:stretch>
            <a:fillRect/>
          </a:stretch>
        </p:blipFill>
        <p:spPr>
          <a:xfrm>
            <a:off x="9720470" y="3444928"/>
            <a:ext cx="1460811" cy="383654"/>
          </a:xfrm>
          <a:prstGeom prst="rect">
            <a:avLst/>
          </a:prstGeom>
          <a:noFill/>
          <a:ln>
            <a:noFill/>
          </a:ln>
        </p:spPr>
      </p:pic>
      <p:pic>
        <p:nvPicPr>
          <p:cNvPr id="46" name="图片 45">
            <a:extLst>
              <a:ext uri="{FF2B5EF4-FFF2-40B4-BE49-F238E27FC236}">
                <a16:creationId xmlns:a16="http://schemas.microsoft.com/office/drawing/2014/main" id="{1D5C0D75-E2A3-445E-A281-1FC861A2D826}"/>
              </a:ext>
            </a:extLst>
          </p:cNvPr>
          <p:cNvPicPr/>
          <p:nvPr/>
        </p:nvPicPr>
        <p:blipFill>
          <a:blip r:embed="rId9" cstate="print">
            <a:extLst>
              <a:ext uri="{28A0092B-C50C-407E-A947-70E740481C1C}">
                <a14:useLocalDpi xmlns:a14="http://schemas.microsoft.com/office/drawing/2010/main" val="0"/>
              </a:ext>
            </a:extLst>
          </a:blip>
          <a:srcRect/>
          <a:stretch>
            <a:fillRect/>
          </a:stretch>
        </p:blipFill>
        <p:spPr>
          <a:xfrm rot="10800000" flipH="1" flipV="1">
            <a:off x="3642549" y="5206919"/>
            <a:ext cx="1504638" cy="494376"/>
          </a:xfrm>
          <a:prstGeom prst="rect">
            <a:avLst/>
          </a:prstGeom>
          <a:noFill/>
          <a:ln>
            <a:noFill/>
          </a:ln>
        </p:spPr>
      </p:pic>
      <p:pic>
        <p:nvPicPr>
          <p:cNvPr id="49" name="图片 48">
            <a:extLst>
              <a:ext uri="{FF2B5EF4-FFF2-40B4-BE49-F238E27FC236}">
                <a16:creationId xmlns:a16="http://schemas.microsoft.com/office/drawing/2014/main" id="{53C6063A-8C85-4E2A-82C6-9175160BE9A1}"/>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a:xfrm>
            <a:off x="1149425" y="1057587"/>
            <a:ext cx="1035491" cy="666115"/>
          </a:xfrm>
          <a:prstGeom prst="rect">
            <a:avLst/>
          </a:prstGeom>
          <a:noFill/>
          <a:ln>
            <a:noFill/>
          </a:ln>
        </p:spPr>
      </p:pic>
      <p:pic>
        <p:nvPicPr>
          <p:cNvPr id="54" name="图片 53">
            <a:extLst>
              <a:ext uri="{FF2B5EF4-FFF2-40B4-BE49-F238E27FC236}">
                <a16:creationId xmlns:a16="http://schemas.microsoft.com/office/drawing/2014/main" id="{38294A7C-9EE9-49BD-B9A2-1A38C9A318E6}"/>
              </a:ext>
            </a:extLst>
          </p:cNvPr>
          <p:cNvPicPr/>
          <p:nvPr/>
        </p:nvPicPr>
        <p:blipFill>
          <a:blip r:embed="rId11" cstate="print">
            <a:extLst>
              <a:ext uri="{28A0092B-C50C-407E-A947-70E740481C1C}">
                <a14:useLocalDpi xmlns:a14="http://schemas.microsoft.com/office/drawing/2010/main" val="0"/>
              </a:ext>
            </a:extLst>
          </a:blip>
          <a:srcRect t="20079" b="22000"/>
          <a:stretch>
            <a:fillRect/>
          </a:stretch>
        </p:blipFill>
        <p:spPr bwMode="auto">
          <a:xfrm>
            <a:off x="738031" y="5189410"/>
            <a:ext cx="1504638" cy="503764"/>
          </a:xfrm>
          <a:prstGeom prst="rect">
            <a:avLst/>
          </a:prstGeom>
          <a:noFill/>
          <a:extLst>
            <a:ext uri="{909E8E84-426E-40DD-AFC4-6F175D3DCCD1}">
              <a14:hiddenFill xmlns:a14="http://schemas.microsoft.com/office/drawing/2010/main">
                <a:solidFill>
                  <a:srgbClr val="FFFFFF"/>
                </a:solidFill>
              </a14:hiddenFill>
            </a:ext>
          </a:extLst>
        </p:spPr>
      </p:pic>
      <p:pic>
        <p:nvPicPr>
          <p:cNvPr id="56" name="图片 55">
            <a:extLst>
              <a:ext uri="{FF2B5EF4-FFF2-40B4-BE49-F238E27FC236}">
                <a16:creationId xmlns:a16="http://schemas.microsoft.com/office/drawing/2014/main" id="{C4B96CB5-D8FD-4042-9B1B-7B0CC324A819}"/>
              </a:ext>
            </a:extLst>
          </p:cNvPr>
          <p:cNvPicPr/>
          <p:nvPr/>
        </p:nvPicPr>
        <p:blipFill>
          <a:blip r:embed="rId12" cstate="print">
            <a:extLst>
              <a:ext uri="{28A0092B-C50C-407E-A947-70E740481C1C}">
                <a14:useLocalDpi xmlns:a14="http://schemas.microsoft.com/office/drawing/2010/main" val="0"/>
              </a:ext>
            </a:extLst>
          </a:blip>
          <a:srcRect t="26042" b="33333"/>
          <a:stretch>
            <a:fillRect/>
          </a:stretch>
        </p:blipFill>
        <p:spPr bwMode="auto">
          <a:xfrm>
            <a:off x="1161899" y="3202008"/>
            <a:ext cx="1080770" cy="397510"/>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a:extLst>
              <a:ext uri="{FF2B5EF4-FFF2-40B4-BE49-F238E27FC236}">
                <a16:creationId xmlns:a16="http://schemas.microsoft.com/office/drawing/2014/main" id="{D90E28F7-0813-4D07-8AD5-CBA9141DC004}"/>
              </a:ext>
            </a:extLst>
          </p:cNvPr>
          <p:cNvPicPr>
            <a:picLocks noChangeAspect="1"/>
          </p:cNvPicPr>
          <p:nvPr/>
        </p:nvPicPr>
        <p:blipFill>
          <a:blip r:embed="rId13"/>
          <a:stretch>
            <a:fillRect/>
          </a:stretch>
        </p:blipFill>
        <p:spPr>
          <a:xfrm>
            <a:off x="6891091" y="3285916"/>
            <a:ext cx="851383" cy="542666"/>
          </a:xfrm>
          <a:prstGeom prst="rect">
            <a:avLst/>
          </a:prstGeom>
        </p:spPr>
      </p:pic>
      <p:pic>
        <p:nvPicPr>
          <p:cNvPr id="12" name="图片 11">
            <a:extLst>
              <a:ext uri="{FF2B5EF4-FFF2-40B4-BE49-F238E27FC236}">
                <a16:creationId xmlns:a16="http://schemas.microsoft.com/office/drawing/2014/main" id="{7FBB46C9-E193-45E2-84FA-F50B310955E2}"/>
              </a:ext>
            </a:extLst>
          </p:cNvPr>
          <p:cNvPicPr>
            <a:picLocks noChangeAspect="1"/>
          </p:cNvPicPr>
          <p:nvPr/>
        </p:nvPicPr>
        <p:blipFill>
          <a:blip r:embed="rId14"/>
          <a:stretch>
            <a:fillRect/>
          </a:stretch>
        </p:blipFill>
        <p:spPr>
          <a:xfrm>
            <a:off x="10047596" y="5195945"/>
            <a:ext cx="654821" cy="505351"/>
          </a:xfrm>
          <a:prstGeom prst="rect">
            <a:avLst/>
          </a:prstGeom>
        </p:spPr>
      </p:pic>
      <p:pic>
        <p:nvPicPr>
          <p:cNvPr id="57" name="图片 56">
            <a:extLst>
              <a:ext uri="{FF2B5EF4-FFF2-40B4-BE49-F238E27FC236}">
                <a16:creationId xmlns:a16="http://schemas.microsoft.com/office/drawing/2014/main" id="{3B391F93-FF0A-4AFD-B72E-7EC090BDB6FE}"/>
              </a:ext>
            </a:extLst>
          </p:cNvPr>
          <p:cNvPicPr/>
          <p:nvPr/>
        </p:nvPicPr>
        <p:blipFill>
          <a:blip r:embed="rId15">
            <a:extLst>
              <a:ext uri="{28A0092B-C50C-407E-A947-70E740481C1C}">
                <a14:useLocalDpi xmlns:a14="http://schemas.microsoft.com/office/drawing/2010/main" val="0"/>
              </a:ext>
            </a:extLst>
          </a:blip>
          <a:srcRect/>
          <a:stretch>
            <a:fillRect/>
          </a:stretch>
        </p:blipFill>
        <p:spPr bwMode="auto">
          <a:xfrm>
            <a:off x="6810052" y="5186640"/>
            <a:ext cx="1013460" cy="49593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0752279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85377" y="1433802"/>
            <a:ext cx="3263849" cy="5082666"/>
          </a:xfrm>
          <a:prstGeom prst="rect">
            <a:avLst/>
          </a:prstGeom>
          <a:solidFill>
            <a:srgbClr val="2F99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37" name="Text Placeholder 7"/>
          <p:cNvSpPr txBox="1"/>
          <p:nvPr/>
        </p:nvSpPr>
        <p:spPr>
          <a:xfrm>
            <a:off x="7025859" y="2506173"/>
            <a:ext cx="2561855" cy="344314"/>
          </a:xfrm>
          <a:prstGeom prst="rect">
            <a:avLst/>
          </a:prstGeom>
        </p:spPr>
        <p:txBody>
          <a:bodyPr vert="horz" lIns="0" tIns="65494" rIns="0" bIns="65494" anchor="ctr"/>
          <a:lstStyle>
            <a:lvl1pPr marL="0" indent="0" algn="r" defTabSz="914400" rtl="0" eaLnBrk="1" latinLnBrk="0" hangingPunct="1">
              <a:lnSpc>
                <a:spcPct val="100000"/>
              </a:lnSpc>
              <a:spcBef>
                <a:spcPts val="0"/>
              </a:spcBef>
              <a:spcAft>
                <a:spcPts val="0"/>
              </a:spcAft>
              <a:buFont typeface="Arial" panose="020B0604020202020204" pitchFamily="34" charset="0"/>
              <a:buNone/>
              <a:defRPr sz="2635" b="1" kern="1200" baseline="0">
                <a:solidFill>
                  <a:schemeClr val="accent1"/>
                </a:solidFill>
                <a:latin typeface="League Gothic Regular"/>
                <a:ea typeface="+mn-ea"/>
                <a:cs typeface="League Gothic Regular"/>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250000"/>
              </a:lnSpc>
              <a:spcBef>
                <a:spcPct val="0"/>
              </a:spcBef>
              <a:spcAft>
                <a:spcPct val="0"/>
              </a:spcAft>
              <a:buClrTx/>
              <a:buSzTx/>
              <a:buFont typeface="Arial" panose="020B0604020202020204" pitchFamily="34" charset="0"/>
              <a:buNone/>
              <a:defRPr/>
            </a:pPr>
            <a:r>
              <a:rPr lang="zh-CN" altLang="en-US" sz="2000" dirty="0">
                <a:solidFill>
                  <a:schemeClr val="tx2">
                    <a:lumMod val="75000"/>
                  </a:schemeClr>
                </a:solidFill>
                <a:latin typeface="+mj-ea"/>
                <a:ea typeface="+mj-ea"/>
                <a:cs typeface="+mn-cs"/>
                <a:sym typeface="微软雅黑" panose="020B0503020204020204" pitchFamily="34" charset="-122"/>
              </a:rPr>
              <a:t>香料香精</a:t>
            </a:r>
            <a:r>
              <a:rPr kumimoji="0" lang="zh-CN" altLang="en-US" sz="2000" i="0" u="none" strike="noStrike" kern="1200" cap="none" spc="0" normalizeH="0" baseline="0" noProof="0" dirty="0">
                <a:ln>
                  <a:noFill/>
                </a:ln>
                <a:solidFill>
                  <a:schemeClr val="tx2">
                    <a:lumMod val="75000"/>
                  </a:schemeClr>
                </a:solidFill>
                <a:effectLst/>
                <a:uLnTx/>
                <a:uFillTx/>
                <a:latin typeface="+mj-ea"/>
                <a:ea typeface="+mj-ea"/>
                <a:cs typeface="+mn-cs"/>
                <a:sym typeface="微软雅黑" panose="020B0503020204020204" pitchFamily="34" charset="-122"/>
              </a:rPr>
              <a:t>行业概况</a:t>
            </a:r>
          </a:p>
        </p:txBody>
      </p:sp>
      <p:sp>
        <p:nvSpPr>
          <p:cNvPr id="38" name="TextBox 2"/>
          <p:cNvSpPr txBox="1"/>
          <p:nvPr/>
        </p:nvSpPr>
        <p:spPr>
          <a:xfrm>
            <a:off x="5942495" y="2457034"/>
            <a:ext cx="891591" cy="650947"/>
          </a:xfrm>
          <a:prstGeom prst="rect">
            <a:avLst/>
          </a:prstGeom>
          <a:noFill/>
          <a:ln w="9525">
            <a:noFill/>
          </a:ln>
        </p:spPr>
        <p:txBody>
          <a:bodyPr wrap="none">
            <a:spAutoFit/>
          </a:bodyPr>
          <a:lstStyle/>
          <a:p>
            <a:pPr lvl="0" eaLnBrk="1" hangingPunct="1"/>
            <a:r>
              <a:rPr lang="en-US" sz="3630" b="1" dirty="0">
                <a:solidFill>
                  <a:schemeClr val="tx2">
                    <a:lumMod val="75000"/>
                  </a:schemeClr>
                </a:solidFill>
                <a:latin typeface="+mj-ea"/>
                <a:ea typeface="+mj-ea"/>
              </a:rPr>
              <a:t>3.1</a:t>
            </a:r>
          </a:p>
        </p:txBody>
      </p:sp>
      <p:cxnSp>
        <p:nvCxnSpPr>
          <p:cNvPr id="39" name="直接连接符 38"/>
          <p:cNvCxnSpPr>
            <a:cxnSpLocks/>
          </p:cNvCxnSpPr>
          <p:nvPr/>
        </p:nvCxnSpPr>
        <p:spPr>
          <a:xfrm>
            <a:off x="6849902" y="2980440"/>
            <a:ext cx="3865986" cy="0"/>
          </a:xfrm>
          <a:prstGeom prst="line">
            <a:avLst/>
          </a:prstGeom>
          <a:ln w="9525">
            <a:solidFill>
              <a:schemeClr val="bg1">
                <a:lumMod val="75000"/>
              </a:schemeClr>
            </a:solidFill>
            <a:headEnd type="oval"/>
          </a:ln>
          <a:effectLst/>
        </p:spPr>
        <p:style>
          <a:lnRef idx="2">
            <a:schemeClr val="accent1"/>
          </a:lnRef>
          <a:fillRef idx="0">
            <a:schemeClr val="accent1"/>
          </a:fillRef>
          <a:effectRef idx="1">
            <a:schemeClr val="accent1"/>
          </a:effectRef>
          <a:fontRef idx="minor">
            <a:schemeClr val="tx1"/>
          </a:fontRef>
        </p:style>
      </p:cxnSp>
      <p:grpSp>
        <p:nvGrpSpPr>
          <p:cNvPr id="41" name="组合 159"/>
          <p:cNvGrpSpPr/>
          <p:nvPr/>
        </p:nvGrpSpPr>
        <p:grpSpPr>
          <a:xfrm rot="5400000">
            <a:off x="10577927" y="2849048"/>
            <a:ext cx="307552" cy="310431"/>
            <a:chOff x="6128328" y="4909919"/>
            <a:chExt cx="2076235" cy="2095938"/>
          </a:xfrm>
        </p:grpSpPr>
        <p:sp>
          <p:nvSpPr>
            <p:cNvPr id="42" name="îṡlide"/>
            <p:cNvSpPr/>
            <p:nvPr/>
          </p:nvSpPr>
          <p:spPr>
            <a:xfrm>
              <a:off x="6128328" y="4909919"/>
              <a:ext cx="1044000" cy="1044000"/>
            </a:xfrm>
            <a:prstGeom prst="ellipse">
              <a:avLst/>
            </a:prstGeom>
            <a:solidFill>
              <a:srgbClr val="2F99BF"/>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59175" indent="-259175" algn="ctr">
                <a:buFont typeface="Wingdings" panose="05000000000000000000" charset="0"/>
                <a:buChar char="Ø"/>
              </a:pPr>
              <a:endParaRPr sz="2000" b="1">
                <a:solidFill>
                  <a:schemeClr val="tx2">
                    <a:lumMod val="75000"/>
                  </a:schemeClr>
                </a:solidFill>
                <a:latin typeface="+mj-ea"/>
                <a:ea typeface="+mj-ea"/>
              </a:endParaRPr>
            </a:p>
          </p:txBody>
        </p:sp>
        <p:sp>
          <p:nvSpPr>
            <p:cNvPr id="43" name="išļíḍé"/>
            <p:cNvSpPr/>
            <p:nvPr/>
          </p:nvSpPr>
          <p:spPr bwMode="auto">
            <a:xfrm>
              <a:off x="7910036" y="6636451"/>
              <a:ext cx="294527" cy="369406"/>
            </a:xfrm>
            <a:custGeom>
              <a:avLst/>
              <a:gdLst>
                <a:gd name="connsiteX0" fmla="*/ 253338 w 483514"/>
                <a:gd name="connsiteY0" fmla="*/ 416124 h 606439"/>
                <a:gd name="connsiteX1" fmla="*/ 396788 w 483514"/>
                <a:gd name="connsiteY1" fmla="*/ 416124 h 606439"/>
                <a:gd name="connsiteX2" fmla="*/ 436657 w 483514"/>
                <a:gd name="connsiteY2" fmla="*/ 455944 h 606439"/>
                <a:gd name="connsiteX3" fmla="*/ 436657 w 483514"/>
                <a:gd name="connsiteY3" fmla="*/ 529284 h 606439"/>
                <a:gd name="connsiteX4" fmla="*/ 462697 w 483514"/>
                <a:gd name="connsiteY4" fmla="*/ 566619 h 606439"/>
                <a:gd name="connsiteX5" fmla="*/ 422769 w 483514"/>
                <a:gd name="connsiteY5" fmla="*/ 606439 h 606439"/>
                <a:gd name="connsiteX6" fmla="*/ 161736 w 483514"/>
                <a:gd name="connsiteY6" fmla="*/ 606439 h 606439"/>
                <a:gd name="connsiteX7" fmla="*/ 121866 w 483514"/>
                <a:gd name="connsiteY7" fmla="*/ 566619 h 606439"/>
                <a:gd name="connsiteX8" fmla="*/ 161736 w 483514"/>
                <a:gd name="connsiteY8" fmla="*/ 526799 h 606439"/>
                <a:gd name="connsiteX9" fmla="*/ 213468 w 483514"/>
                <a:gd name="connsiteY9" fmla="*/ 526799 h 606439"/>
                <a:gd name="connsiteX10" fmla="*/ 213468 w 483514"/>
                <a:gd name="connsiteY10" fmla="*/ 455944 h 606439"/>
                <a:gd name="connsiteX11" fmla="*/ 253338 w 483514"/>
                <a:gd name="connsiteY11" fmla="*/ 416124 h 606439"/>
                <a:gd name="connsiteX12" fmla="*/ 10995 w 483514"/>
                <a:gd name="connsiteY12" fmla="*/ 381265 h 606439"/>
                <a:gd name="connsiteX13" fmla="*/ 170134 w 483514"/>
                <a:gd name="connsiteY13" fmla="*/ 381265 h 606439"/>
                <a:gd name="connsiteX14" fmla="*/ 181071 w 483514"/>
                <a:gd name="connsiteY14" fmla="*/ 392188 h 606439"/>
                <a:gd name="connsiteX15" fmla="*/ 181071 w 483514"/>
                <a:gd name="connsiteY15" fmla="*/ 513502 h 606439"/>
                <a:gd name="connsiteX16" fmla="*/ 161743 w 483514"/>
                <a:gd name="connsiteY16" fmla="*/ 513502 h 606439"/>
                <a:gd name="connsiteX17" fmla="*/ 160354 w 483514"/>
                <a:gd name="connsiteY17" fmla="*/ 513560 h 606439"/>
                <a:gd name="connsiteX18" fmla="*/ 160354 w 483514"/>
                <a:gd name="connsiteY18" fmla="*/ 405308 h 606439"/>
                <a:gd name="connsiteX19" fmla="*/ 20775 w 483514"/>
                <a:gd name="connsiteY19" fmla="*/ 405308 h 606439"/>
                <a:gd name="connsiteX20" fmla="*/ 20775 w 483514"/>
                <a:gd name="connsiteY20" fmla="*/ 548064 h 606439"/>
                <a:gd name="connsiteX21" fmla="*/ 111976 w 483514"/>
                <a:gd name="connsiteY21" fmla="*/ 548064 h 606439"/>
                <a:gd name="connsiteX22" fmla="*/ 108619 w 483514"/>
                <a:gd name="connsiteY22" fmla="*/ 566616 h 606439"/>
                <a:gd name="connsiteX23" fmla="*/ 111339 w 483514"/>
                <a:gd name="connsiteY23" fmla="*/ 583435 h 606439"/>
                <a:gd name="connsiteX24" fmla="*/ 10995 w 483514"/>
                <a:gd name="connsiteY24" fmla="*/ 583435 h 606439"/>
                <a:gd name="connsiteX25" fmla="*/ 0 w 483514"/>
                <a:gd name="connsiteY25" fmla="*/ 572512 h 606439"/>
                <a:gd name="connsiteX26" fmla="*/ 0 w 483514"/>
                <a:gd name="connsiteY26" fmla="*/ 392188 h 606439"/>
                <a:gd name="connsiteX27" fmla="*/ 10995 w 483514"/>
                <a:gd name="connsiteY27" fmla="*/ 381265 h 606439"/>
                <a:gd name="connsiteX28" fmla="*/ 325060 w 483514"/>
                <a:gd name="connsiteY28" fmla="*/ 224892 h 606439"/>
                <a:gd name="connsiteX29" fmla="*/ 416831 w 483514"/>
                <a:gd name="connsiteY29" fmla="*/ 316521 h 606439"/>
                <a:gd name="connsiteX30" fmla="*/ 325060 w 483514"/>
                <a:gd name="connsiteY30" fmla="*/ 408150 h 606439"/>
                <a:gd name="connsiteX31" fmla="*/ 233289 w 483514"/>
                <a:gd name="connsiteY31" fmla="*/ 316521 h 606439"/>
                <a:gd name="connsiteX32" fmla="*/ 325060 w 483514"/>
                <a:gd name="connsiteY32" fmla="*/ 224892 h 606439"/>
                <a:gd name="connsiteX33" fmla="*/ 196031 w 483514"/>
                <a:gd name="connsiteY33" fmla="*/ 170204 h 606439"/>
                <a:gd name="connsiteX34" fmla="*/ 244015 w 483514"/>
                <a:gd name="connsiteY34" fmla="*/ 170204 h 606439"/>
                <a:gd name="connsiteX35" fmla="*/ 244015 w 483514"/>
                <a:gd name="connsiteY35" fmla="*/ 249703 h 606439"/>
                <a:gd name="connsiteX36" fmla="*/ 234812 w 483514"/>
                <a:gd name="connsiteY36" fmla="*/ 262645 h 606439"/>
                <a:gd name="connsiteX37" fmla="*/ 196031 w 483514"/>
                <a:gd name="connsiteY37" fmla="*/ 262645 h 606439"/>
                <a:gd name="connsiteX38" fmla="*/ 352897 w 483514"/>
                <a:gd name="connsiteY38" fmla="*/ 149316 h 606439"/>
                <a:gd name="connsiteX39" fmla="*/ 400881 w 483514"/>
                <a:gd name="connsiteY39" fmla="*/ 149316 h 606439"/>
                <a:gd name="connsiteX40" fmla="*/ 400881 w 483514"/>
                <a:gd name="connsiteY40" fmla="*/ 243944 h 606439"/>
                <a:gd name="connsiteX41" fmla="*/ 352897 w 483514"/>
                <a:gd name="connsiteY41" fmla="*/ 215348 h 606439"/>
                <a:gd name="connsiteX42" fmla="*/ 274429 w 483514"/>
                <a:gd name="connsiteY42" fmla="*/ 113469 h 606439"/>
                <a:gd name="connsiteX43" fmla="*/ 322413 w 483514"/>
                <a:gd name="connsiteY43" fmla="*/ 113469 h 606439"/>
                <a:gd name="connsiteX44" fmla="*/ 322413 w 483514"/>
                <a:gd name="connsiteY44" fmla="*/ 211675 h 606439"/>
                <a:gd name="connsiteX45" fmla="*/ 274429 w 483514"/>
                <a:gd name="connsiteY45" fmla="*/ 224680 h 606439"/>
                <a:gd name="connsiteX46" fmla="*/ 117632 w 483514"/>
                <a:gd name="connsiteY46" fmla="*/ 77692 h 606439"/>
                <a:gd name="connsiteX47" fmla="*/ 165616 w 483514"/>
                <a:gd name="connsiteY47" fmla="*/ 77692 h 606439"/>
                <a:gd name="connsiteX48" fmla="*/ 165616 w 483514"/>
                <a:gd name="connsiteY48" fmla="*/ 262644 h 606439"/>
                <a:gd name="connsiteX49" fmla="*/ 117632 w 483514"/>
                <a:gd name="connsiteY49" fmla="*/ 262644 h 606439"/>
                <a:gd name="connsiteX50" fmla="*/ 68875 w 483514"/>
                <a:gd name="connsiteY50" fmla="*/ 0 h 606439"/>
                <a:gd name="connsiteX51" fmla="*/ 443641 w 483514"/>
                <a:gd name="connsiteY51" fmla="*/ 0 h 606439"/>
                <a:gd name="connsiteX52" fmla="*/ 483514 w 483514"/>
                <a:gd name="connsiteY52" fmla="*/ 39813 h 606439"/>
                <a:gd name="connsiteX53" fmla="*/ 483514 w 483514"/>
                <a:gd name="connsiteY53" fmla="*/ 300594 h 606439"/>
                <a:gd name="connsiteX54" fmla="*/ 443641 w 483514"/>
                <a:gd name="connsiteY54" fmla="*/ 340407 h 606439"/>
                <a:gd name="connsiteX55" fmla="*/ 427322 w 483514"/>
                <a:gd name="connsiteY55" fmla="*/ 340407 h 606439"/>
                <a:gd name="connsiteX56" fmla="*/ 430100 w 483514"/>
                <a:gd name="connsiteY56" fmla="*/ 316542 h 606439"/>
                <a:gd name="connsiteX57" fmla="*/ 429405 w 483514"/>
                <a:gd name="connsiteY57" fmla="*/ 304581 h 606439"/>
                <a:gd name="connsiteX58" fmla="*/ 439706 w 483514"/>
                <a:gd name="connsiteY58" fmla="*/ 304581 h 606439"/>
                <a:gd name="connsiteX59" fmla="*/ 439706 w 483514"/>
                <a:gd name="connsiteY59" fmla="*/ 35826 h 606439"/>
                <a:gd name="connsiteX60" fmla="*/ 72810 w 483514"/>
                <a:gd name="connsiteY60" fmla="*/ 35826 h 606439"/>
                <a:gd name="connsiteX61" fmla="*/ 72810 w 483514"/>
                <a:gd name="connsiteY61" fmla="*/ 304581 h 606439"/>
                <a:gd name="connsiteX62" fmla="*/ 220668 w 483514"/>
                <a:gd name="connsiteY62" fmla="*/ 304581 h 606439"/>
                <a:gd name="connsiteX63" fmla="*/ 220031 w 483514"/>
                <a:gd name="connsiteY63" fmla="*/ 316542 h 606439"/>
                <a:gd name="connsiteX64" fmla="*/ 222751 w 483514"/>
                <a:gd name="connsiteY64" fmla="*/ 340407 h 606439"/>
                <a:gd name="connsiteX65" fmla="*/ 68875 w 483514"/>
                <a:gd name="connsiteY65" fmla="*/ 340407 h 606439"/>
                <a:gd name="connsiteX66" fmla="*/ 29002 w 483514"/>
                <a:gd name="connsiteY66" fmla="*/ 300594 h 606439"/>
                <a:gd name="connsiteX67" fmla="*/ 29002 w 483514"/>
                <a:gd name="connsiteY67" fmla="*/ 39813 h 606439"/>
                <a:gd name="connsiteX68" fmla="*/ 68875 w 483514"/>
                <a:gd name="connsiteY68" fmla="*/ 0 h 60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83514" h="606439">
                  <a:moveTo>
                    <a:pt x="253338" y="416124"/>
                  </a:moveTo>
                  <a:lnTo>
                    <a:pt x="396788" y="416124"/>
                  </a:lnTo>
                  <a:cubicBezTo>
                    <a:pt x="418835" y="416124"/>
                    <a:pt x="436657" y="433982"/>
                    <a:pt x="436657" y="455944"/>
                  </a:cubicBezTo>
                  <a:lnTo>
                    <a:pt x="436657" y="529284"/>
                  </a:lnTo>
                  <a:cubicBezTo>
                    <a:pt x="451876" y="534890"/>
                    <a:pt x="462697" y="549512"/>
                    <a:pt x="462697" y="566619"/>
                  </a:cubicBezTo>
                  <a:cubicBezTo>
                    <a:pt x="462697" y="588639"/>
                    <a:pt x="444816" y="606439"/>
                    <a:pt x="422769" y="606439"/>
                  </a:cubicBezTo>
                  <a:lnTo>
                    <a:pt x="161736" y="606439"/>
                  </a:lnTo>
                  <a:cubicBezTo>
                    <a:pt x="139747" y="606439"/>
                    <a:pt x="121866" y="588639"/>
                    <a:pt x="121866" y="566619"/>
                  </a:cubicBezTo>
                  <a:cubicBezTo>
                    <a:pt x="121866" y="544657"/>
                    <a:pt x="139747" y="526799"/>
                    <a:pt x="161736" y="526799"/>
                  </a:cubicBezTo>
                  <a:lnTo>
                    <a:pt x="213468" y="526799"/>
                  </a:lnTo>
                  <a:lnTo>
                    <a:pt x="213468" y="455944"/>
                  </a:lnTo>
                  <a:cubicBezTo>
                    <a:pt x="213468" y="433982"/>
                    <a:pt x="231291" y="416124"/>
                    <a:pt x="253338" y="416124"/>
                  </a:cubicBezTo>
                  <a:close/>
                  <a:moveTo>
                    <a:pt x="10995" y="381265"/>
                  </a:moveTo>
                  <a:lnTo>
                    <a:pt x="170134" y="381265"/>
                  </a:lnTo>
                  <a:cubicBezTo>
                    <a:pt x="176210" y="381265"/>
                    <a:pt x="181071" y="386120"/>
                    <a:pt x="181071" y="392188"/>
                  </a:cubicBezTo>
                  <a:lnTo>
                    <a:pt x="181071" y="513502"/>
                  </a:lnTo>
                  <a:lnTo>
                    <a:pt x="161743" y="513502"/>
                  </a:lnTo>
                  <a:cubicBezTo>
                    <a:pt x="161280" y="513502"/>
                    <a:pt x="160817" y="513560"/>
                    <a:pt x="160354" y="513560"/>
                  </a:cubicBezTo>
                  <a:lnTo>
                    <a:pt x="160354" y="405308"/>
                  </a:lnTo>
                  <a:lnTo>
                    <a:pt x="20775" y="405308"/>
                  </a:lnTo>
                  <a:lnTo>
                    <a:pt x="20775" y="548064"/>
                  </a:lnTo>
                  <a:lnTo>
                    <a:pt x="111976" y="548064"/>
                  </a:lnTo>
                  <a:cubicBezTo>
                    <a:pt x="109777" y="553843"/>
                    <a:pt x="108619" y="560085"/>
                    <a:pt x="108619" y="566616"/>
                  </a:cubicBezTo>
                  <a:cubicBezTo>
                    <a:pt x="108619" y="572512"/>
                    <a:pt x="109545" y="578176"/>
                    <a:pt x="111339" y="583435"/>
                  </a:cubicBezTo>
                  <a:lnTo>
                    <a:pt x="10995" y="583435"/>
                  </a:lnTo>
                  <a:cubicBezTo>
                    <a:pt x="4919" y="583435"/>
                    <a:pt x="0" y="578580"/>
                    <a:pt x="0" y="572512"/>
                  </a:cubicBezTo>
                  <a:lnTo>
                    <a:pt x="0" y="392188"/>
                  </a:lnTo>
                  <a:cubicBezTo>
                    <a:pt x="0" y="386120"/>
                    <a:pt x="4919" y="381265"/>
                    <a:pt x="10995" y="381265"/>
                  </a:cubicBezTo>
                  <a:close/>
                  <a:moveTo>
                    <a:pt x="325060" y="224892"/>
                  </a:moveTo>
                  <a:cubicBezTo>
                    <a:pt x="375744" y="224892"/>
                    <a:pt x="416831" y="265916"/>
                    <a:pt x="416831" y="316521"/>
                  </a:cubicBezTo>
                  <a:cubicBezTo>
                    <a:pt x="416831" y="367126"/>
                    <a:pt x="375744" y="408150"/>
                    <a:pt x="325060" y="408150"/>
                  </a:cubicBezTo>
                  <a:cubicBezTo>
                    <a:pt x="274376" y="408150"/>
                    <a:pt x="233289" y="367126"/>
                    <a:pt x="233289" y="316521"/>
                  </a:cubicBezTo>
                  <a:cubicBezTo>
                    <a:pt x="233289" y="265916"/>
                    <a:pt x="274376" y="224892"/>
                    <a:pt x="325060" y="224892"/>
                  </a:cubicBezTo>
                  <a:close/>
                  <a:moveTo>
                    <a:pt x="196031" y="170204"/>
                  </a:moveTo>
                  <a:lnTo>
                    <a:pt x="244015" y="170204"/>
                  </a:lnTo>
                  <a:lnTo>
                    <a:pt x="244015" y="249703"/>
                  </a:lnTo>
                  <a:cubicBezTo>
                    <a:pt x="240658" y="253748"/>
                    <a:pt x="237590" y="258081"/>
                    <a:pt x="234812" y="262645"/>
                  </a:cubicBezTo>
                  <a:lnTo>
                    <a:pt x="196031" y="262645"/>
                  </a:lnTo>
                  <a:close/>
                  <a:moveTo>
                    <a:pt x="352897" y="149316"/>
                  </a:moveTo>
                  <a:lnTo>
                    <a:pt x="400881" y="149316"/>
                  </a:lnTo>
                  <a:lnTo>
                    <a:pt x="400881" y="243944"/>
                  </a:lnTo>
                  <a:cubicBezTo>
                    <a:pt x="387915" y="230483"/>
                    <a:pt x="371419" y="220431"/>
                    <a:pt x="352897" y="215348"/>
                  </a:cubicBezTo>
                  <a:close/>
                  <a:moveTo>
                    <a:pt x="274429" y="113469"/>
                  </a:moveTo>
                  <a:lnTo>
                    <a:pt x="322413" y="113469"/>
                  </a:lnTo>
                  <a:lnTo>
                    <a:pt x="322413" y="211675"/>
                  </a:lnTo>
                  <a:cubicBezTo>
                    <a:pt x="305048" y="212137"/>
                    <a:pt x="288726" y="216761"/>
                    <a:pt x="274429" y="224680"/>
                  </a:cubicBezTo>
                  <a:close/>
                  <a:moveTo>
                    <a:pt x="117632" y="77692"/>
                  </a:moveTo>
                  <a:lnTo>
                    <a:pt x="165616" y="77692"/>
                  </a:lnTo>
                  <a:lnTo>
                    <a:pt x="165616" y="262644"/>
                  </a:lnTo>
                  <a:lnTo>
                    <a:pt x="117632" y="262644"/>
                  </a:lnTo>
                  <a:close/>
                  <a:moveTo>
                    <a:pt x="68875" y="0"/>
                  </a:moveTo>
                  <a:lnTo>
                    <a:pt x="443641" y="0"/>
                  </a:lnTo>
                  <a:cubicBezTo>
                    <a:pt x="465632" y="0"/>
                    <a:pt x="483514" y="17855"/>
                    <a:pt x="483514" y="39813"/>
                  </a:cubicBezTo>
                  <a:lnTo>
                    <a:pt x="483514" y="300594"/>
                  </a:lnTo>
                  <a:cubicBezTo>
                    <a:pt x="483514" y="322609"/>
                    <a:pt x="465632" y="340407"/>
                    <a:pt x="443641" y="340407"/>
                  </a:cubicBezTo>
                  <a:lnTo>
                    <a:pt x="427322" y="340407"/>
                  </a:lnTo>
                  <a:cubicBezTo>
                    <a:pt x="429116" y="332722"/>
                    <a:pt x="430100" y="324747"/>
                    <a:pt x="430100" y="316542"/>
                  </a:cubicBezTo>
                  <a:cubicBezTo>
                    <a:pt x="430100" y="312497"/>
                    <a:pt x="429868" y="308510"/>
                    <a:pt x="429405" y="304581"/>
                  </a:cubicBezTo>
                  <a:lnTo>
                    <a:pt x="439706" y="304581"/>
                  </a:lnTo>
                  <a:lnTo>
                    <a:pt x="439706" y="35826"/>
                  </a:lnTo>
                  <a:lnTo>
                    <a:pt x="72810" y="35826"/>
                  </a:lnTo>
                  <a:lnTo>
                    <a:pt x="72810" y="304581"/>
                  </a:lnTo>
                  <a:lnTo>
                    <a:pt x="220668" y="304581"/>
                  </a:lnTo>
                  <a:cubicBezTo>
                    <a:pt x="220263" y="308510"/>
                    <a:pt x="220031" y="312497"/>
                    <a:pt x="220031" y="316542"/>
                  </a:cubicBezTo>
                  <a:cubicBezTo>
                    <a:pt x="220031" y="324747"/>
                    <a:pt x="220957" y="332722"/>
                    <a:pt x="222751" y="340407"/>
                  </a:cubicBezTo>
                  <a:lnTo>
                    <a:pt x="68875" y="340407"/>
                  </a:lnTo>
                  <a:cubicBezTo>
                    <a:pt x="46826" y="340407"/>
                    <a:pt x="29002" y="322609"/>
                    <a:pt x="29002" y="300594"/>
                  </a:cubicBezTo>
                  <a:lnTo>
                    <a:pt x="29002" y="39813"/>
                  </a:lnTo>
                  <a:cubicBezTo>
                    <a:pt x="29002" y="17855"/>
                    <a:pt x="46826" y="0"/>
                    <a:pt x="68875" y="0"/>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9175" indent="-259175" algn="ctr">
                <a:buFont typeface="Wingdings" panose="05000000000000000000" charset="0"/>
                <a:buChar char="Ø"/>
              </a:pPr>
              <a:endParaRPr sz="2000" b="1">
                <a:solidFill>
                  <a:schemeClr val="tx2">
                    <a:lumMod val="75000"/>
                  </a:schemeClr>
                </a:solidFill>
                <a:latin typeface="+mj-ea"/>
                <a:ea typeface="+mj-ea"/>
              </a:endParaRPr>
            </a:p>
          </p:txBody>
        </p:sp>
      </p:grpSp>
      <p:sp>
        <p:nvSpPr>
          <p:cNvPr id="44" name="Text Placeholder 7"/>
          <p:cNvSpPr txBox="1"/>
          <p:nvPr/>
        </p:nvSpPr>
        <p:spPr>
          <a:xfrm>
            <a:off x="7031670" y="3625051"/>
            <a:ext cx="3572174" cy="45719"/>
          </a:xfrm>
          <a:prstGeom prst="rect">
            <a:avLst/>
          </a:prstGeom>
        </p:spPr>
        <p:txBody>
          <a:bodyPr vert="horz" lIns="0" tIns="65494" rIns="0" bIns="65494" anchor="ctr"/>
          <a:lstStyle>
            <a:lvl1pPr marL="0" indent="0" algn="r" defTabSz="914400" rtl="0" eaLnBrk="1" latinLnBrk="0" hangingPunct="1">
              <a:lnSpc>
                <a:spcPct val="100000"/>
              </a:lnSpc>
              <a:spcBef>
                <a:spcPts val="0"/>
              </a:spcBef>
              <a:spcAft>
                <a:spcPts val="0"/>
              </a:spcAft>
              <a:buFont typeface="Arial" panose="020B0604020202020204" pitchFamily="34" charset="0"/>
              <a:buNone/>
              <a:defRPr sz="2635" b="1" kern="1200" baseline="0">
                <a:solidFill>
                  <a:schemeClr val="accent1"/>
                </a:solidFill>
                <a:latin typeface="League Gothic Regular"/>
                <a:ea typeface="+mn-ea"/>
                <a:cs typeface="League Gothic Regular"/>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120000"/>
              </a:lnSpc>
            </a:pPr>
            <a:r>
              <a:rPr lang="zh-CN" altLang="en-US" sz="2000" dirty="0">
                <a:solidFill>
                  <a:schemeClr val="tx2">
                    <a:lumMod val="75000"/>
                  </a:schemeClr>
                </a:solidFill>
                <a:latin typeface="+mj-ea"/>
                <a:ea typeface="+mj-ea"/>
                <a:sym typeface="+mn-ea"/>
              </a:rPr>
              <a:t>公司产品的细分市场及下游行业</a:t>
            </a:r>
          </a:p>
        </p:txBody>
      </p:sp>
      <p:sp>
        <p:nvSpPr>
          <p:cNvPr id="45" name="TextBox 2"/>
          <p:cNvSpPr txBox="1"/>
          <p:nvPr/>
        </p:nvSpPr>
        <p:spPr>
          <a:xfrm>
            <a:off x="5942495" y="3324508"/>
            <a:ext cx="891591" cy="650627"/>
          </a:xfrm>
          <a:prstGeom prst="rect">
            <a:avLst/>
          </a:prstGeom>
          <a:noFill/>
          <a:ln w="9525">
            <a:noFill/>
          </a:ln>
        </p:spPr>
        <p:txBody>
          <a:bodyPr wrap="none">
            <a:spAutoFit/>
          </a:bodyPr>
          <a:lstStyle/>
          <a:p>
            <a:pPr lvl="0" eaLnBrk="1" hangingPunct="1"/>
            <a:r>
              <a:rPr lang="en-US" sz="3628" b="1" dirty="0">
                <a:solidFill>
                  <a:schemeClr val="tx2">
                    <a:lumMod val="75000"/>
                  </a:schemeClr>
                </a:solidFill>
                <a:latin typeface="+mj-ea"/>
                <a:ea typeface="+mj-ea"/>
              </a:rPr>
              <a:t>3.2</a:t>
            </a:r>
          </a:p>
        </p:txBody>
      </p:sp>
      <p:cxnSp>
        <p:nvCxnSpPr>
          <p:cNvPr id="46" name="直接连接符 45"/>
          <p:cNvCxnSpPr>
            <a:cxnSpLocks/>
          </p:cNvCxnSpPr>
          <p:nvPr/>
        </p:nvCxnSpPr>
        <p:spPr>
          <a:xfrm>
            <a:off x="6834086" y="3826974"/>
            <a:ext cx="3881802" cy="43629"/>
          </a:xfrm>
          <a:prstGeom prst="line">
            <a:avLst/>
          </a:prstGeom>
          <a:ln w="9525">
            <a:solidFill>
              <a:schemeClr val="bg1">
                <a:lumMod val="75000"/>
              </a:schemeClr>
            </a:solidFill>
            <a:headEnd type="oval"/>
          </a:ln>
          <a:effectLst/>
        </p:spPr>
        <p:style>
          <a:lnRef idx="2">
            <a:schemeClr val="accent1"/>
          </a:lnRef>
          <a:fillRef idx="0">
            <a:schemeClr val="accent1"/>
          </a:fillRef>
          <a:effectRef idx="1">
            <a:schemeClr val="accent1"/>
          </a:effectRef>
          <a:fontRef idx="minor">
            <a:schemeClr val="tx1"/>
          </a:fontRef>
        </p:style>
      </p:cxnSp>
      <p:grpSp>
        <p:nvGrpSpPr>
          <p:cNvPr id="47" name="组合 159"/>
          <p:cNvGrpSpPr/>
          <p:nvPr/>
        </p:nvGrpSpPr>
        <p:grpSpPr>
          <a:xfrm rot="5400000">
            <a:off x="10578513" y="3672225"/>
            <a:ext cx="307552" cy="310431"/>
            <a:chOff x="6128328" y="4909919"/>
            <a:chExt cx="2076235" cy="2095938"/>
          </a:xfrm>
        </p:grpSpPr>
        <p:sp>
          <p:nvSpPr>
            <p:cNvPr id="48" name="îṡlide"/>
            <p:cNvSpPr/>
            <p:nvPr/>
          </p:nvSpPr>
          <p:spPr>
            <a:xfrm>
              <a:off x="6128328" y="4909919"/>
              <a:ext cx="1044000" cy="1044000"/>
            </a:xfrm>
            <a:prstGeom prst="ellipse">
              <a:avLst/>
            </a:prstGeom>
            <a:solidFill>
              <a:srgbClr val="2F99BF"/>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59175" indent="-259175" algn="ctr">
                <a:buFont typeface="Wingdings" panose="05000000000000000000" charset="0"/>
                <a:buChar char="Ø"/>
              </a:pPr>
              <a:endParaRPr sz="2000" b="1">
                <a:solidFill>
                  <a:schemeClr val="tx2">
                    <a:lumMod val="75000"/>
                  </a:schemeClr>
                </a:solidFill>
                <a:latin typeface="+mj-ea"/>
                <a:ea typeface="+mj-ea"/>
              </a:endParaRPr>
            </a:p>
          </p:txBody>
        </p:sp>
        <p:sp>
          <p:nvSpPr>
            <p:cNvPr id="49" name="išļíḍé"/>
            <p:cNvSpPr/>
            <p:nvPr/>
          </p:nvSpPr>
          <p:spPr bwMode="auto">
            <a:xfrm>
              <a:off x="7910036" y="6636451"/>
              <a:ext cx="294527" cy="369406"/>
            </a:xfrm>
            <a:custGeom>
              <a:avLst/>
              <a:gdLst>
                <a:gd name="connsiteX0" fmla="*/ 253338 w 483514"/>
                <a:gd name="connsiteY0" fmla="*/ 416124 h 606439"/>
                <a:gd name="connsiteX1" fmla="*/ 396788 w 483514"/>
                <a:gd name="connsiteY1" fmla="*/ 416124 h 606439"/>
                <a:gd name="connsiteX2" fmla="*/ 436657 w 483514"/>
                <a:gd name="connsiteY2" fmla="*/ 455944 h 606439"/>
                <a:gd name="connsiteX3" fmla="*/ 436657 w 483514"/>
                <a:gd name="connsiteY3" fmla="*/ 529284 h 606439"/>
                <a:gd name="connsiteX4" fmla="*/ 462697 w 483514"/>
                <a:gd name="connsiteY4" fmla="*/ 566619 h 606439"/>
                <a:gd name="connsiteX5" fmla="*/ 422769 w 483514"/>
                <a:gd name="connsiteY5" fmla="*/ 606439 h 606439"/>
                <a:gd name="connsiteX6" fmla="*/ 161736 w 483514"/>
                <a:gd name="connsiteY6" fmla="*/ 606439 h 606439"/>
                <a:gd name="connsiteX7" fmla="*/ 121866 w 483514"/>
                <a:gd name="connsiteY7" fmla="*/ 566619 h 606439"/>
                <a:gd name="connsiteX8" fmla="*/ 161736 w 483514"/>
                <a:gd name="connsiteY8" fmla="*/ 526799 h 606439"/>
                <a:gd name="connsiteX9" fmla="*/ 213468 w 483514"/>
                <a:gd name="connsiteY9" fmla="*/ 526799 h 606439"/>
                <a:gd name="connsiteX10" fmla="*/ 213468 w 483514"/>
                <a:gd name="connsiteY10" fmla="*/ 455944 h 606439"/>
                <a:gd name="connsiteX11" fmla="*/ 253338 w 483514"/>
                <a:gd name="connsiteY11" fmla="*/ 416124 h 606439"/>
                <a:gd name="connsiteX12" fmla="*/ 10995 w 483514"/>
                <a:gd name="connsiteY12" fmla="*/ 381265 h 606439"/>
                <a:gd name="connsiteX13" fmla="*/ 170134 w 483514"/>
                <a:gd name="connsiteY13" fmla="*/ 381265 h 606439"/>
                <a:gd name="connsiteX14" fmla="*/ 181071 w 483514"/>
                <a:gd name="connsiteY14" fmla="*/ 392188 h 606439"/>
                <a:gd name="connsiteX15" fmla="*/ 181071 w 483514"/>
                <a:gd name="connsiteY15" fmla="*/ 513502 h 606439"/>
                <a:gd name="connsiteX16" fmla="*/ 161743 w 483514"/>
                <a:gd name="connsiteY16" fmla="*/ 513502 h 606439"/>
                <a:gd name="connsiteX17" fmla="*/ 160354 w 483514"/>
                <a:gd name="connsiteY17" fmla="*/ 513560 h 606439"/>
                <a:gd name="connsiteX18" fmla="*/ 160354 w 483514"/>
                <a:gd name="connsiteY18" fmla="*/ 405308 h 606439"/>
                <a:gd name="connsiteX19" fmla="*/ 20775 w 483514"/>
                <a:gd name="connsiteY19" fmla="*/ 405308 h 606439"/>
                <a:gd name="connsiteX20" fmla="*/ 20775 w 483514"/>
                <a:gd name="connsiteY20" fmla="*/ 548064 h 606439"/>
                <a:gd name="connsiteX21" fmla="*/ 111976 w 483514"/>
                <a:gd name="connsiteY21" fmla="*/ 548064 h 606439"/>
                <a:gd name="connsiteX22" fmla="*/ 108619 w 483514"/>
                <a:gd name="connsiteY22" fmla="*/ 566616 h 606439"/>
                <a:gd name="connsiteX23" fmla="*/ 111339 w 483514"/>
                <a:gd name="connsiteY23" fmla="*/ 583435 h 606439"/>
                <a:gd name="connsiteX24" fmla="*/ 10995 w 483514"/>
                <a:gd name="connsiteY24" fmla="*/ 583435 h 606439"/>
                <a:gd name="connsiteX25" fmla="*/ 0 w 483514"/>
                <a:gd name="connsiteY25" fmla="*/ 572512 h 606439"/>
                <a:gd name="connsiteX26" fmla="*/ 0 w 483514"/>
                <a:gd name="connsiteY26" fmla="*/ 392188 h 606439"/>
                <a:gd name="connsiteX27" fmla="*/ 10995 w 483514"/>
                <a:gd name="connsiteY27" fmla="*/ 381265 h 606439"/>
                <a:gd name="connsiteX28" fmla="*/ 325060 w 483514"/>
                <a:gd name="connsiteY28" fmla="*/ 224892 h 606439"/>
                <a:gd name="connsiteX29" fmla="*/ 416831 w 483514"/>
                <a:gd name="connsiteY29" fmla="*/ 316521 h 606439"/>
                <a:gd name="connsiteX30" fmla="*/ 325060 w 483514"/>
                <a:gd name="connsiteY30" fmla="*/ 408150 h 606439"/>
                <a:gd name="connsiteX31" fmla="*/ 233289 w 483514"/>
                <a:gd name="connsiteY31" fmla="*/ 316521 h 606439"/>
                <a:gd name="connsiteX32" fmla="*/ 325060 w 483514"/>
                <a:gd name="connsiteY32" fmla="*/ 224892 h 606439"/>
                <a:gd name="connsiteX33" fmla="*/ 196031 w 483514"/>
                <a:gd name="connsiteY33" fmla="*/ 170204 h 606439"/>
                <a:gd name="connsiteX34" fmla="*/ 244015 w 483514"/>
                <a:gd name="connsiteY34" fmla="*/ 170204 h 606439"/>
                <a:gd name="connsiteX35" fmla="*/ 244015 w 483514"/>
                <a:gd name="connsiteY35" fmla="*/ 249703 h 606439"/>
                <a:gd name="connsiteX36" fmla="*/ 234812 w 483514"/>
                <a:gd name="connsiteY36" fmla="*/ 262645 h 606439"/>
                <a:gd name="connsiteX37" fmla="*/ 196031 w 483514"/>
                <a:gd name="connsiteY37" fmla="*/ 262645 h 606439"/>
                <a:gd name="connsiteX38" fmla="*/ 352897 w 483514"/>
                <a:gd name="connsiteY38" fmla="*/ 149316 h 606439"/>
                <a:gd name="connsiteX39" fmla="*/ 400881 w 483514"/>
                <a:gd name="connsiteY39" fmla="*/ 149316 h 606439"/>
                <a:gd name="connsiteX40" fmla="*/ 400881 w 483514"/>
                <a:gd name="connsiteY40" fmla="*/ 243944 h 606439"/>
                <a:gd name="connsiteX41" fmla="*/ 352897 w 483514"/>
                <a:gd name="connsiteY41" fmla="*/ 215348 h 606439"/>
                <a:gd name="connsiteX42" fmla="*/ 274429 w 483514"/>
                <a:gd name="connsiteY42" fmla="*/ 113469 h 606439"/>
                <a:gd name="connsiteX43" fmla="*/ 322413 w 483514"/>
                <a:gd name="connsiteY43" fmla="*/ 113469 h 606439"/>
                <a:gd name="connsiteX44" fmla="*/ 322413 w 483514"/>
                <a:gd name="connsiteY44" fmla="*/ 211675 h 606439"/>
                <a:gd name="connsiteX45" fmla="*/ 274429 w 483514"/>
                <a:gd name="connsiteY45" fmla="*/ 224680 h 606439"/>
                <a:gd name="connsiteX46" fmla="*/ 117632 w 483514"/>
                <a:gd name="connsiteY46" fmla="*/ 77692 h 606439"/>
                <a:gd name="connsiteX47" fmla="*/ 165616 w 483514"/>
                <a:gd name="connsiteY47" fmla="*/ 77692 h 606439"/>
                <a:gd name="connsiteX48" fmla="*/ 165616 w 483514"/>
                <a:gd name="connsiteY48" fmla="*/ 262644 h 606439"/>
                <a:gd name="connsiteX49" fmla="*/ 117632 w 483514"/>
                <a:gd name="connsiteY49" fmla="*/ 262644 h 606439"/>
                <a:gd name="connsiteX50" fmla="*/ 68875 w 483514"/>
                <a:gd name="connsiteY50" fmla="*/ 0 h 606439"/>
                <a:gd name="connsiteX51" fmla="*/ 443641 w 483514"/>
                <a:gd name="connsiteY51" fmla="*/ 0 h 606439"/>
                <a:gd name="connsiteX52" fmla="*/ 483514 w 483514"/>
                <a:gd name="connsiteY52" fmla="*/ 39813 h 606439"/>
                <a:gd name="connsiteX53" fmla="*/ 483514 w 483514"/>
                <a:gd name="connsiteY53" fmla="*/ 300594 h 606439"/>
                <a:gd name="connsiteX54" fmla="*/ 443641 w 483514"/>
                <a:gd name="connsiteY54" fmla="*/ 340407 h 606439"/>
                <a:gd name="connsiteX55" fmla="*/ 427322 w 483514"/>
                <a:gd name="connsiteY55" fmla="*/ 340407 h 606439"/>
                <a:gd name="connsiteX56" fmla="*/ 430100 w 483514"/>
                <a:gd name="connsiteY56" fmla="*/ 316542 h 606439"/>
                <a:gd name="connsiteX57" fmla="*/ 429405 w 483514"/>
                <a:gd name="connsiteY57" fmla="*/ 304581 h 606439"/>
                <a:gd name="connsiteX58" fmla="*/ 439706 w 483514"/>
                <a:gd name="connsiteY58" fmla="*/ 304581 h 606439"/>
                <a:gd name="connsiteX59" fmla="*/ 439706 w 483514"/>
                <a:gd name="connsiteY59" fmla="*/ 35826 h 606439"/>
                <a:gd name="connsiteX60" fmla="*/ 72810 w 483514"/>
                <a:gd name="connsiteY60" fmla="*/ 35826 h 606439"/>
                <a:gd name="connsiteX61" fmla="*/ 72810 w 483514"/>
                <a:gd name="connsiteY61" fmla="*/ 304581 h 606439"/>
                <a:gd name="connsiteX62" fmla="*/ 220668 w 483514"/>
                <a:gd name="connsiteY62" fmla="*/ 304581 h 606439"/>
                <a:gd name="connsiteX63" fmla="*/ 220031 w 483514"/>
                <a:gd name="connsiteY63" fmla="*/ 316542 h 606439"/>
                <a:gd name="connsiteX64" fmla="*/ 222751 w 483514"/>
                <a:gd name="connsiteY64" fmla="*/ 340407 h 606439"/>
                <a:gd name="connsiteX65" fmla="*/ 68875 w 483514"/>
                <a:gd name="connsiteY65" fmla="*/ 340407 h 606439"/>
                <a:gd name="connsiteX66" fmla="*/ 29002 w 483514"/>
                <a:gd name="connsiteY66" fmla="*/ 300594 h 606439"/>
                <a:gd name="connsiteX67" fmla="*/ 29002 w 483514"/>
                <a:gd name="connsiteY67" fmla="*/ 39813 h 606439"/>
                <a:gd name="connsiteX68" fmla="*/ 68875 w 483514"/>
                <a:gd name="connsiteY68" fmla="*/ 0 h 60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83514" h="606439">
                  <a:moveTo>
                    <a:pt x="253338" y="416124"/>
                  </a:moveTo>
                  <a:lnTo>
                    <a:pt x="396788" y="416124"/>
                  </a:lnTo>
                  <a:cubicBezTo>
                    <a:pt x="418835" y="416124"/>
                    <a:pt x="436657" y="433982"/>
                    <a:pt x="436657" y="455944"/>
                  </a:cubicBezTo>
                  <a:lnTo>
                    <a:pt x="436657" y="529284"/>
                  </a:lnTo>
                  <a:cubicBezTo>
                    <a:pt x="451876" y="534890"/>
                    <a:pt x="462697" y="549512"/>
                    <a:pt x="462697" y="566619"/>
                  </a:cubicBezTo>
                  <a:cubicBezTo>
                    <a:pt x="462697" y="588639"/>
                    <a:pt x="444816" y="606439"/>
                    <a:pt x="422769" y="606439"/>
                  </a:cubicBezTo>
                  <a:lnTo>
                    <a:pt x="161736" y="606439"/>
                  </a:lnTo>
                  <a:cubicBezTo>
                    <a:pt x="139747" y="606439"/>
                    <a:pt x="121866" y="588639"/>
                    <a:pt x="121866" y="566619"/>
                  </a:cubicBezTo>
                  <a:cubicBezTo>
                    <a:pt x="121866" y="544657"/>
                    <a:pt x="139747" y="526799"/>
                    <a:pt x="161736" y="526799"/>
                  </a:cubicBezTo>
                  <a:lnTo>
                    <a:pt x="213468" y="526799"/>
                  </a:lnTo>
                  <a:lnTo>
                    <a:pt x="213468" y="455944"/>
                  </a:lnTo>
                  <a:cubicBezTo>
                    <a:pt x="213468" y="433982"/>
                    <a:pt x="231291" y="416124"/>
                    <a:pt x="253338" y="416124"/>
                  </a:cubicBezTo>
                  <a:close/>
                  <a:moveTo>
                    <a:pt x="10995" y="381265"/>
                  </a:moveTo>
                  <a:lnTo>
                    <a:pt x="170134" y="381265"/>
                  </a:lnTo>
                  <a:cubicBezTo>
                    <a:pt x="176210" y="381265"/>
                    <a:pt x="181071" y="386120"/>
                    <a:pt x="181071" y="392188"/>
                  </a:cubicBezTo>
                  <a:lnTo>
                    <a:pt x="181071" y="513502"/>
                  </a:lnTo>
                  <a:lnTo>
                    <a:pt x="161743" y="513502"/>
                  </a:lnTo>
                  <a:cubicBezTo>
                    <a:pt x="161280" y="513502"/>
                    <a:pt x="160817" y="513560"/>
                    <a:pt x="160354" y="513560"/>
                  </a:cubicBezTo>
                  <a:lnTo>
                    <a:pt x="160354" y="405308"/>
                  </a:lnTo>
                  <a:lnTo>
                    <a:pt x="20775" y="405308"/>
                  </a:lnTo>
                  <a:lnTo>
                    <a:pt x="20775" y="548064"/>
                  </a:lnTo>
                  <a:lnTo>
                    <a:pt x="111976" y="548064"/>
                  </a:lnTo>
                  <a:cubicBezTo>
                    <a:pt x="109777" y="553843"/>
                    <a:pt x="108619" y="560085"/>
                    <a:pt x="108619" y="566616"/>
                  </a:cubicBezTo>
                  <a:cubicBezTo>
                    <a:pt x="108619" y="572512"/>
                    <a:pt x="109545" y="578176"/>
                    <a:pt x="111339" y="583435"/>
                  </a:cubicBezTo>
                  <a:lnTo>
                    <a:pt x="10995" y="583435"/>
                  </a:lnTo>
                  <a:cubicBezTo>
                    <a:pt x="4919" y="583435"/>
                    <a:pt x="0" y="578580"/>
                    <a:pt x="0" y="572512"/>
                  </a:cubicBezTo>
                  <a:lnTo>
                    <a:pt x="0" y="392188"/>
                  </a:lnTo>
                  <a:cubicBezTo>
                    <a:pt x="0" y="386120"/>
                    <a:pt x="4919" y="381265"/>
                    <a:pt x="10995" y="381265"/>
                  </a:cubicBezTo>
                  <a:close/>
                  <a:moveTo>
                    <a:pt x="325060" y="224892"/>
                  </a:moveTo>
                  <a:cubicBezTo>
                    <a:pt x="375744" y="224892"/>
                    <a:pt x="416831" y="265916"/>
                    <a:pt x="416831" y="316521"/>
                  </a:cubicBezTo>
                  <a:cubicBezTo>
                    <a:pt x="416831" y="367126"/>
                    <a:pt x="375744" y="408150"/>
                    <a:pt x="325060" y="408150"/>
                  </a:cubicBezTo>
                  <a:cubicBezTo>
                    <a:pt x="274376" y="408150"/>
                    <a:pt x="233289" y="367126"/>
                    <a:pt x="233289" y="316521"/>
                  </a:cubicBezTo>
                  <a:cubicBezTo>
                    <a:pt x="233289" y="265916"/>
                    <a:pt x="274376" y="224892"/>
                    <a:pt x="325060" y="224892"/>
                  </a:cubicBezTo>
                  <a:close/>
                  <a:moveTo>
                    <a:pt x="196031" y="170204"/>
                  </a:moveTo>
                  <a:lnTo>
                    <a:pt x="244015" y="170204"/>
                  </a:lnTo>
                  <a:lnTo>
                    <a:pt x="244015" y="249703"/>
                  </a:lnTo>
                  <a:cubicBezTo>
                    <a:pt x="240658" y="253748"/>
                    <a:pt x="237590" y="258081"/>
                    <a:pt x="234812" y="262645"/>
                  </a:cubicBezTo>
                  <a:lnTo>
                    <a:pt x="196031" y="262645"/>
                  </a:lnTo>
                  <a:close/>
                  <a:moveTo>
                    <a:pt x="352897" y="149316"/>
                  </a:moveTo>
                  <a:lnTo>
                    <a:pt x="400881" y="149316"/>
                  </a:lnTo>
                  <a:lnTo>
                    <a:pt x="400881" y="243944"/>
                  </a:lnTo>
                  <a:cubicBezTo>
                    <a:pt x="387915" y="230483"/>
                    <a:pt x="371419" y="220431"/>
                    <a:pt x="352897" y="215348"/>
                  </a:cubicBezTo>
                  <a:close/>
                  <a:moveTo>
                    <a:pt x="274429" y="113469"/>
                  </a:moveTo>
                  <a:lnTo>
                    <a:pt x="322413" y="113469"/>
                  </a:lnTo>
                  <a:lnTo>
                    <a:pt x="322413" y="211675"/>
                  </a:lnTo>
                  <a:cubicBezTo>
                    <a:pt x="305048" y="212137"/>
                    <a:pt x="288726" y="216761"/>
                    <a:pt x="274429" y="224680"/>
                  </a:cubicBezTo>
                  <a:close/>
                  <a:moveTo>
                    <a:pt x="117632" y="77692"/>
                  </a:moveTo>
                  <a:lnTo>
                    <a:pt x="165616" y="77692"/>
                  </a:lnTo>
                  <a:lnTo>
                    <a:pt x="165616" y="262644"/>
                  </a:lnTo>
                  <a:lnTo>
                    <a:pt x="117632" y="262644"/>
                  </a:lnTo>
                  <a:close/>
                  <a:moveTo>
                    <a:pt x="68875" y="0"/>
                  </a:moveTo>
                  <a:lnTo>
                    <a:pt x="443641" y="0"/>
                  </a:lnTo>
                  <a:cubicBezTo>
                    <a:pt x="465632" y="0"/>
                    <a:pt x="483514" y="17855"/>
                    <a:pt x="483514" y="39813"/>
                  </a:cubicBezTo>
                  <a:lnTo>
                    <a:pt x="483514" y="300594"/>
                  </a:lnTo>
                  <a:cubicBezTo>
                    <a:pt x="483514" y="322609"/>
                    <a:pt x="465632" y="340407"/>
                    <a:pt x="443641" y="340407"/>
                  </a:cubicBezTo>
                  <a:lnTo>
                    <a:pt x="427322" y="340407"/>
                  </a:lnTo>
                  <a:cubicBezTo>
                    <a:pt x="429116" y="332722"/>
                    <a:pt x="430100" y="324747"/>
                    <a:pt x="430100" y="316542"/>
                  </a:cubicBezTo>
                  <a:cubicBezTo>
                    <a:pt x="430100" y="312497"/>
                    <a:pt x="429868" y="308510"/>
                    <a:pt x="429405" y="304581"/>
                  </a:cubicBezTo>
                  <a:lnTo>
                    <a:pt x="439706" y="304581"/>
                  </a:lnTo>
                  <a:lnTo>
                    <a:pt x="439706" y="35826"/>
                  </a:lnTo>
                  <a:lnTo>
                    <a:pt x="72810" y="35826"/>
                  </a:lnTo>
                  <a:lnTo>
                    <a:pt x="72810" y="304581"/>
                  </a:lnTo>
                  <a:lnTo>
                    <a:pt x="220668" y="304581"/>
                  </a:lnTo>
                  <a:cubicBezTo>
                    <a:pt x="220263" y="308510"/>
                    <a:pt x="220031" y="312497"/>
                    <a:pt x="220031" y="316542"/>
                  </a:cubicBezTo>
                  <a:cubicBezTo>
                    <a:pt x="220031" y="324747"/>
                    <a:pt x="220957" y="332722"/>
                    <a:pt x="222751" y="340407"/>
                  </a:cubicBezTo>
                  <a:lnTo>
                    <a:pt x="68875" y="340407"/>
                  </a:lnTo>
                  <a:cubicBezTo>
                    <a:pt x="46826" y="340407"/>
                    <a:pt x="29002" y="322609"/>
                    <a:pt x="29002" y="300594"/>
                  </a:cubicBezTo>
                  <a:lnTo>
                    <a:pt x="29002" y="39813"/>
                  </a:lnTo>
                  <a:cubicBezTo>
                    <a:pt x="29002" y="17855"/>
                    <a:pt x="46826" y="0"/>
                    <a:pt x="68875" y="0"/>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9175" indent="-259175" algn="ctr">
                <a:buFont typeface="Wingdings" panose="05000000000000000000" charset="0"/>
                <a:buChar char="Ø"/>
              </a:pPr>
              <a:endParaRPr sz="2000" b="1">
                <a:solidFill>
                  <a:schemeClr val="tx2">
                    <a:lumMod val="75000"/>
                  </a:schemeClr>
                </a:solidFill>
                <a:latin typeface="+mj-ea"/>
                <a:ea typeface="+mj-ea"/>
              </a:endParaRPr>
            </a:p>
          </p:txBody>
        </p:sp>
      </p:grpSp>
      <p:sp>
        <p:nvSpPr>
          <p:cNvPr id="52" name="Text Placeholder 7"/>
          <p:cNvSpPr txBox="1"/>
          <p:nvPr/>
        </p:nvSpPr>
        <p:spPr>
          <a:xfrm>
            <a:off x="7025859" y="4291160"/>
            <a:ext cx="1749128" cy="333469"/>
          </a:xfrm>
          <a:prstGeom prst="rect">
            <a:avLst/>
          </a:prstGeom>
        </p:spPr>
        <p:txBody>
          <a:bodyPr vert="horz" lIns="0" tIns="65494" rIns="0" bIns="65494" anchor="ctr"/>
          <a:lstStyle>
            <a:lvl1pPr marL="0" indent="0" algn="r" defTabSz="914400" rtl="0" eaLnBrk="1" latinLnBrk="0" hangingPunct="1">
              <a:lnSpc>
                <a:spcPct val="100000"/>
              </a:lnSpc>
              <a:spcBef>
                <a:spcPts val="0"/>
              </a:spcBef>
              <a:spcAft>
                <a:spcPts val="0"/>
              </a:spcAft>
              <a:buFont typeface="Arial" panose="020B0604020202020204" pitchFamily="34" charset="0"/>
              <a:buNone/>
              <a:defRPr sz="2635" b="1" kern="1200" baseline="0">
                <a:solidFill>
                  <a:schemeClr val="accent1"/>
                </a:solidFill>
                <a:latin typeface="League Gothic Regular"/>
                <a:ea typeface="+mn-ea"/>
                <a:cs typeface="League Gothic Regular"/>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120000"/>
              </a:lnSpc>
            </a:pPr>
            <a:r>
              <a:rPr lang="zh-CN" altLang="en-US" sz="2000" dirty="0">
                <a:solidFill>
                  <a:schemeClr val="tx2">
                    <a:lumMod val="75000"/>
                  </a:schemeClr>
                </a:solidFill>
                <a:latin typeface="+mj-ea"/>
                <a:ea typeface="+mj-ea"/>
                <a:cs typeface="+mn-cs"/>
                <a:sym typeface="微软雅黑" panose="020B0503020204020204" pitchFamily="34" charset="-122"/>
              </a:rPr>
              <a:t>行业竞争格式</a:t>
            </a:r>
            <a:endParaRPr lang="zh-CN" altLang="en-US" sz="2000" dirty="0">
              <a:solidFill>
                <a:schemeClr val="tx2">
                  <a:lumMod val="75000"/>
                </a:schemeClr>
              </a:solidFill>
              <a:latin typeface="+mj-ea"/>
              <a:ea typeface="+mj-ea"/>
              <a:sym typeface="+mn-ea"/>
            </a:endParaRPr>
          </a:p>
        </p:txBody>
      </p:sp>
      <p:sp>
        <p:nvSpPr>
          <p:cNvPr id="53" name="TextBox 2"/>
          <p:cNvSpPr txBox="1"/>
          <p:nvPr/>
        </p:nvSpPr>
        <p:spPr>
          <a:xfrm>
            <a:off x="5988263" y="4200407"/>
            <a:ext cx="891591" cy="650627"/>
          </a:xfrm>
          <a:prstGeom prst="rect">
            <a:avLst/>
          </a:prstGeom>
          <a:noFill/>
          <a:ln w="9525">
            <a:noFill/>
          </a:ln>
        </p:spPr>
        <p:txBody>
          <a:bodyPr wrap="none">
            <a:spAutoFit/>
          </a:bodyPr>
          <a:lstStyle/>
          <a:p>
            <a:pPr lvl="0" eaLnBrk="1" hangingPunct="1"/>
            <a:r>
              <a:rPr lang="en-US" sz="3628" b="1" dirty="0">
                <a:solidFill>
                  <a:schemeClr val="tx2">
                    <a:lumMod val="75000"/>
                  </a:schemeClr>
                </a:solidFill>
                <a:latin typeface="+mj-ea"/>
                <a:ea typeface="+mj-ea"/>
              </a:rPr>
              <a:t>3.3</a:t>
            </a:r>
          </a:p>
        </p:txBody>
      </p:sp>
      <p:cxnSp>
        <p:nvCxnSpPr>
          <p:cNvPr id="54" name="直接连接符 53"/>
          <p:cNvCxnSpPr>
            <a:cxnSpLocks/>
          </p:cNvCxnSpPr>
          <p:nvPr/>
        </p:nvCxnSpPr>
        <p:spPr>
          <a:xfrm>
            <a:off x="6849903" y="4655135"/>
            <a:ext cx="3865985" cy="0"/>
          </a:xfrm>
          <a:prstGeom prst="line">
            <a:avLst/>
          </a:prstGeom>
          <a:ln w="9525">
            <a:solidFill>
              <a:schemeClr val="bg1">
                <a:lumMod val="75000"/>
              </a:schemeClr>
            </a:solidFill>
            <a:headEnd type="oval"/>
          </a:ln>
          <a:effectLst/>
        </p:spPr>
        <p:style>
          <a:lnRef idx="2">
            <a:schemeClr val="accent1"/>
          </a:lnRef>
          <a:fillRef idx="0">
            <a:schemeClr val="accent1"/>
          </a:fillRef>
          <a:effectRef idx="1">
            <a:schemeClr val="accent1"/>
          </a:effectRef>
          <a:fontRef idx="minor">
            <a:schemeClr val="tx1"/>
          </a:fontRef>
        </p:style>
      </p:cxnSp>
      <p:sp>
        <p:nvSpPr>
          <p:cNvPr id="56" name="îṡlide"/>
          <p:cNvSpPr/>
          <p:nvPr/>
        </p:nvSpPr>
        <p:spPr>
          <a:xfrm rot="5400000">
            <a:off x="10730225" y="4547315"/>
            <a:ext cx="154647" cy="154628"/>
          </a:xfrm>
          <a:prstGeom prst="ellipse">
            <a:avLst/>
          </a:prstGeom>
          <a:solidFill>
            <a:srgbClr val="2F99BF"/>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59175" indent="-259175" algn="ctr">
              <a:buFont typeface="Wingdings" panose="05000000000000000000" charset="0"/>
              <a:buChar char="Ø"/>
            </a:pPr>
            <a:endParaRPr sz="2000" b="1">
              <a:solidFill>
                <a:schemeClr val="tx2">
                  <a:lumMod val="75000"/>
                </a:schemeClr>
              </a:solidFill>
              <a:latin typeface="+mj-ea"/>
              <a:ea typeface="+mj-ea"/>
            </a:endParaRPr>
          </a:p>
        </p:txBody>
      </p:sp>
      <p:sp>
        <p:nvSpPr>
          <p:cNvPr id="5" name="矩形 4"/>
          <p:cNvSpPr/>
          <p:nvPr/>
        </p:nvSpPr>
        <p:spPr>
          <a:xfrm>
            <a:off x="1492886" y="1528247"/>
            <a:ext cx="2651688" cy="4893776"/>
          </a:xfrm>
          <a:prstGeom prst="rect">
            <a:avLst/>
          </a:prstGeom>
          <a:solidFill>
            <a:srgbClr val="2F99BF"/>
          </a:solidFill>
        </p:spPr>
        <p:txBody>
          <a:bodyPr wrap="none">
            <a:spAutoFit/>
          </a:bodyPr>
          <a:lstStyle/>
          <a:p>
            <a:r>
              <a:rPr lang="en-US" altLang="zh-CN" sz="31201" b="1" dirty="0">
                <a:solidFill>
                  <a:schemeClr val="bg1"/>
                </a:solidFill>
                <a:latin typeface="+mj-ea"/>
                <a:ea typeface="+mj-ea"/>
              </a:rPr>
              <a:t>3</a:t>
            </a:r>
            <a:endParaRPr lang="zh-CN" altLang="en-US" sz="31201" b="1" dirty="0">
              <a:solidFill>
                <a:schemeClr val="bg1"/>
              </a:solidFill>
              <a:latin typeface="+mj-ea"/>
              <a:ea typeface="+mj-ea"/>
            </a:endParaRPr>
          </a:p>
        </p:txBody>
      </p:sp>
      <p:sp>
        <p:nvSpPr>
          <p:cNvPr id="3" name="矩形 2"/>
          <p:cNvSpPr/>
          <p:nvPr/>
        </p:nvSpPr>
        <p:spPr>
          <a:xfrm>
            <a:off x="1631892" y="4139891"/>
            <a:ext cx="2737780" cy="427361"/>
          </a:xfrm>
          <a:prstGeom prst="rect">
            <a:avLst/>
          </a:prstGeom>
          <a:solidFill>
            <a:srgbClr val="2F99BF"/>
          </a:solidFill>
        </p:spPr>
        <p:txBody>
          <a:bodyPr wrap="square">
            <a:spAutoFit/>
          </a:bodyPr>
          <a:lstStyle/>
          <a:p>
            <a:pPr algn="ctr"/>
            <a:r>
              <a:rPr lang="en-US" altLang="zh-CN" sz="2177" dirty="0">
                <a:solidFill>
                  <a:schemeClr val="bg1"/>
                </a:solidFill>
                <a:latin typeface="+mj-ea"/>
                <a:ea typeface="+mj-ea"/>
              </a:rPr>
              <a:t>—PART 03—</a:t>
            </a:r>
            <a:endParaRPr lang="zh-CN" altLang="en-US" sz="2177" dirty="0">
              <a:solidFill>
                <a:schemeClr val="bg1"/>
              </a:solidFill>
              <a:latin typeface="+mj-ea"/>
              <a:ea typeface="+mj-ea"/>
            </a:endParaRPr>
          </a:p>
        </p:txBody>
      </p:sp>
      <p:sp>
        <p:nvSpPr>
          <p:cNvPr id="7" name="矩形 37">
            <a:extLst>
              <a:ext uri="{FF2B5EF4-FFF2-40B4-BE49-F238E27FC236}">
                <a16:creationId xmlns:a16="http://schemas.microsoft.com/office/drawing/2014/main" id="{DCFEDD38-A1C1-4A15-B17A-9C2C4471CD83}"/>
              </a:ext>
            </a:extLst>
          </p:cNvPr>
          <p:cNvSpPr>
            <a:spLocks noChangeArrowheads="1"/>
          </p:cNvSpPr>
          <p:nvPr/>
        </p:nvSpPr>
        <p:spPr bwMode="auto">
          <a:xfrm>
            <a:off x="339365" y="469354"/>
            <a:ext cx="15696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a:defRPr>
                <a:solidFill>
                  <a:schemeClr val="tx1"/>
                </a:solidFill>
                <a:latin typeface="Arial" panose="020B0604020202020204" pitchFamily="34" charset="0"/>
                <a:ea typeface="微软雅黑" panose="020B0503020204020204" pitchFamily="34" charset="-122"/>
              </a:defRPr>
            </a:lvl2pPr>
            <a:lvl3pPr>
              <a:defRPr>
                <a:solidFill>
                  <a:schemeClr val="tx1"/>
                </a:solidFill>
                <a:latin typeface="Arial" panose="020B0604020202020204" pitchFamily="34" charset="0"/>
                <a:ea typeface="微软雅黑" panose="020B0503020204020204" pitchFamily="34" charset="-122"/>
              </a:defRPr>
            </a:lvl3pPr>
            <a:lvl4pPr>
              <a:defRPr>
                <a:solidFill>
                  <a:schemeClr val="tx1"/>
                </a:solidFill>
                <a:latin typeface="Arial" panose="020B0604020202020204" pitchFamily="34" charset="0"/>
                <a:ea typeface="微软雅黑" panose="020B0503020204020204" pitchFamily="34" charset="-122"/>
              </a:defRPr>
            </a:lvl4pPr>
            <a:lvl5pPr>
              <a:defRPr>
                <a:solidFill>
                  <a:schemeClr val="tx1"/>
                </a:solidFill>
                <a:latin typeface="Arial" panose="020B0604020202020204" pitchFamily="34" charset="0"/>
                <a:ea typeface="微软雅黑" panose="020B0503020204020204" pitchFamily="34"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b="1" dirty="0">
                <a:solidFill>
                  <a:schemeClr val="tx1">
                    <a:lumMod val="75000"/>
                    <a:lumOff val="25000"/>
                  </a:schemeClr>
                </a:solidFill>
                <a:latin typeface="+mj-ea"/>
                <a:ea typeface="+mj-ea"/>
                <a:sym typeface="微软雅黑" panose="020B0503020204020204" pitchFamily="34" charset="-122"/>
              </a:rPr>
              <a:t>行业发展情况</a:t>
            </a:r>
            <a:endParaRPr kumimoji="0" lang="zh-CN" altLang="en-US" b="1" i="0" u="none" strike="noStrike" kern="1200" cap="none" spc="0" normalizeH="0" baseline="0" noProof="0" dirty="0">
              <a:ln>
                <a:noFill/>
              </a:ln>
              <a:solidFill>
                <a:schemeClr val="tx1">
                  <a:lumMod val="75000"/>
                  <a:lumOff val="25000"/>
                </a:schemeClr>
              </a:solidFill>
              <a:effectLst/>
              <a:uLnTx/>
              <a:uFillTx/>
              <a:latin typeface="+mj-ea"/>
              <a:ea typeface="+mj-ea"/>
              <a:sym typeface="微软雅黑" panose="020B0503020204020204" pitchFamily="34" charset="-122"/>
            </a:endParaRPr>
          </a:p>
        </p:txBody>
      </p:sp>
      <p:cxnSp>
        <p:nvCxnSpPr>
          <p:cNvPr id="40" name="直接连接符 39">
            <a:extLst>
              <a:ext uri="{FF2B5EF4-FFF2-40B4-BE49-F238E27FC236}">
                <a16:creationId xmlns:a16="http://schemas.microsoft.com/office/drawing/2014/main" id="{F458C433-DEDB-439E-961C-28BADEEA4AEF}"/>
              </a:ext>
            </a:extLst>
          </p:cNvPr>
          <p:cNvCxnSpPr>
            <a:cxnSpLocks/>
          </p:cNvCxnSpPr>
          <p:nvPr/>
        </p:nvCxnSpPr>
        <p:spPr>
          <a:xfrm>
            <a:off x="0" y="888918"/>
            <a:ext cx="12192000" cy="0"/>
          </a:xfrm>
          <a:prstGeom prst="line">
            <a:avLst/>
          </a:prstGeom>
          <a:ln w="25400">
            <a:solidFill>
              <a:srgbClr val="2F99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1917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5" name="矩形 19"/>
          <p:cNvSpPr/>
          <p:nvPr/>
        </p:nvSpPr>
        <p:spPr>
          <a:xfrm>
            <a:off x="3737684" y="1694177"/>
            <a:ext cx="1588897" cy="515847"/>
          </a:xfrm>
          <a:prstGeom prst="rect">
            <a:avLst/>
          </a:prstGeom>
          <a:noFill/>
          <a:ln w="9525">
            <a:noFill/>
          </a:ln>
        </p:spPr>
        <p:txBody>
          <a:bodyPr wrap="none">
            <a:spAutoFit/>
          </a:bodyPr>
          <a:lstStyle/>
          <a:p>
            <a:pPr>
              <a:lnSpc>
                <a:spcPct val="130000"/>
              </a:lnSpc>
            </a:pPr>
            <a:r>
              <a:rPr lang="zh-CN" altLang="en-US" sz="1400" b="1" dirty="0">
                <a:solidFill>
                  <a:schemeClr val="bg2">
                    <a:lumMod val="25000"/>
                  </a:schemeClr>
                </a:solidFill>
                <a:latin typeface="Agency FB" panose="020B0503020202020204" pitchFamily="34" charset="0"/>
              </a:rPr>
              <a:t>复合增长率 </a:t>
            </a:r>
            <a:r>
              <a:rPr lang="en-US" altLang="zh-CN" sz="2400" b="1" dirty="0">
                <a:solidFill>
                  <a:schemeClr val="bg2">
                    <a:lumMod val="25000"/>
                  </a:schemeClr>
                </a:solidFill>
                <a:latin typeface="Agency FB" panose="020B0503020202020204" pitchFamily="34" charset="0"/>
              </a:rPr>
              <a:t>5.1%</a:t>
            </a:r>
            <a:endParaRPr lang="zh-CN" altLang="en-US" sz="2400" b="1" dirty="0">
              <a:solidFill>
                <a:schemeClr val="bg2">
                  <a:lumMod val="25000"/>
                </a:schemeClr>
              </a:solidFill>
              <a:latin typeface="Agency FB" panose="020B0503020202020204" pitchFamily="34" charset="0"/>
            </a:endParaRPr>
          </a:p>
        </p:txBody>
      </p:sp>
      <p:cxnSp>
        <p:nvCxnSpPr>
          <p:cNvPr id="21" name="直接连接符 20"/>
          <p:cNvCxnSpPr/>
          <p:nvPr/>
        </p:nvCxnSpPr>
        <p:spPr>
          <a:xfrm>
            <a:off x="6158374" y="1854081"/>
            <a:ext cx="0" cy="3602038"/>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2778" name="矩形 36"/>
          <p:cNvSpPr/>
          <p:nvPr/>
        </p:nvSpPr>
        <p:spPr>
          <a:xfrm>
            <a:off x="3737684" y="416524"/>
            <a:ext cx="4261744" cy="400110"/>
          </a:xfrm>
          <a:prstGeom prst="rect">
            <a:avLst/>
          </a:prstGeom>
          <a:noFill/>
          <a:ln w="9525">
            <a:noFill/>
          </a:ln>
        </p:spPr>
        <p:txBody>
          <a:bodyPr wrap="none">
            <a:spAutoFit/>
          </a:bodyPr>
          <a:lstStyle/>
          <a:p>
            <a:pPr algn="l">
              <a:buFont typeface="Arial" panose="020B0604020202020204" pitchFamily="34" charset="0"/>
            </a:pPr>
            <a:r>
              <a:rPr lang="en-US" altLang="zh-CN" sz="2000" b="1" dirty="0">
                <a:solidFill>
                  <a:srgbClr val="2F99BF"/>
                </a:solidFill>
                <a:latin typeface="微软雅黑" panose="020B0503020204020204" pitchFamily="34" charset="-122"/>
                <a:sym typeface="微软雅黑" panose="020B0503020204020204" pitchFamily="34" charset="-122"/>
              </a:rPr>
              <a:t>Overview of Fragrance Industry</a:t>
            </a:r>
          </a:p>
        </p:txBody>
      </p:sp>
      <p:sp>
        <p:nvSpPr>
          <p:cNvPr id="14" name="矩形 37"/>
          <p:cNvSpPr>
            <a:spLocks noChangeArrowheads="1"/>
          </p:cNvSpPr>
          <p:nvPr/>
        </p:nvSpPr>
        <p:spPr bwMode="auto">
          <a:xfrm>
            <a:off x="4532132" y="893641"/>
            <a:ext cx="24463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a:defRPr>
                <a:solidFill>
                  <a:schemeClr val="tx1"/>
                </a:solidFill>
                <a:latin typeface="Arial" panose="020B0604020202020204" pitchFamily="34" charset="0"/>
                <a:ea typeface="微软雅黑" panose="020B0503020204020204" pitchFamily="34" charset="-122"/>
              </a:defRPr>
            </a:lvl2pPr>
            <a:lvl3pPr>
              <a:defRPr>
                <a:solidFill>
                  <a:schemeClr val="tx1"/>
                </a:solidFill>
                <a:latin typeface="Arial" panose="020B0604020202020204" pitchFamily="34" charset="0"/>
                <a:ea typeface="微软雅黑" panose="020B0503020204020204" pitchFamily="34" charset="-122"/>
              </a:defRPr>
            </a:lvl3pPr>
            <a:lvl4pPr>
              <a:defRPr>
                <a:solidFill>
                  <a:schemeClr val="tx1"/>
                </a:solidFill>
                <a:latin typeface="Arial" panose="020B0604020202020204" pitchFamily="34" charset="0"/>
                <a:ea typeface="微软雅黑" panose="020B0503020204020204" pitchFamily="34" charset="-122"/>
              </a:defRPr>
            </a:lvl4pPr>
            <a:lvl5pPr>
              <a:defRPr>
                <a:solidFill>
                  <a:schemeClr val="tx1"/>
                </a:solidFill>
                <a:latin typeface="Arial" panose="020B0604020202020204" pitchFamily="34" charset="0"/>
                <a:ea typeface="微软雅黑" panose="020B0503020204020204" pitchFamily="34"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defRPr/>
            </a:pPr>
            <a:r>
              <a:rPr lang="zh-CN" altLang="en-US" sz="2000" dirty="0">
                <a:latin typeface="微软雅黑" panose="020B0503020204020204" pitchFamily="34" charset="-122"/>
              </a:rPr>
              <a:t>香料香精行业概览</a:t>
            </a:r>
          </a:p>
        </p:txBody>
      </p:sp>
      <p:sp>
        <p:nvSpPr>
          <p:cNvPr id="5" name="矩形 19">
            <a:extLst>
              <a:ext uri="{FF2B5EF4-FFF2-40B4-BE49-F238E27FC236}">
                <a16:creationId xmlns:a16="http://schemas.microsoft.com/office/drawing/2014/main" id="{1F221B89-76E5-49D4-99BA-348E616AF179}"/>
              </a:ext>
            </a:extLst>
          </p:cNvPr>
          <p:cNvSpPr/>
          <p:nvPr/>
        </p:nvSpPr>
        <p:spPr>
          <a:xfrm>
            <a:off x="6632159" y="1664703"/>
            <a:ext cx="1765227" cy="515847"/>
          </a:xfrm>
          <a:prstGeom prst="rect">
            <a:avLst/>
          </a:prstGeom>
          <a:noFill/>
          <a:ln w="9525">
            <a:noFill/>
          </a:ln>
        </p:spPr>
        <p:txBody>
          <a:bodyPr wrap="none">
            <a:spAutoFit/>
          </a:bodyPr>
          <a:lstStyle/>
          <a:p>
            <a:pPr>
              <a:lnSpc>
                <a:spcPct val="130000"/>
              </a:lnSpc>
            </a:pPr>
            <a:r>
              <a:rPr lang="zh-CN" altLang="en-US" sz="1400" b="1" dirty="0">
                <a:solidFill>
                  <a:schemeClr val="bg2">
                    <a:lumMod val="25000"/>
                  </a:schemeClr>
                </a:solidFill>
                <a:latin typeface="Agency FB" panose="020B0503020202020204" pitchFamily="34" charset="0"/>
              </a:rPr>
              <a:t>复合增长率</a:t>
            </a:r>
            <a:r>
              <a:rPr lang="en-US" altLang="zh-CN" sz="2400" b="1" dirty="0">
                <a:solidFill>
                  <a:schemeClr val="bg2">
                    <a:lumMod val="25000"/>
                  </a:schemeClr>
                </a:solidFill>
                <a:latin typeface="Agency FB" panose="020B0503020202020204" pitchFamily="34" charset="0"/>
              </a:rPr>
              <a:t>5.83%</a:t>
            </a:r>
            <a:endParaRPr lang="zh-CN" altLang="en-US" sz="2400" b="1" dirty="0">
              <a:solidFill>
                <a:schemeClr val="bg2">
                  <a:lumMod val="25000"/>
                </a:schemeClr>
              </a:solidFill>
              <a:latin typeface="Agency FB" panose="020B0503020202020204" pitchFamily="34" charset="0"/>
            </a:endParaRPr>
          </a:p>
        </p:txBody>
      </p:sp>
      <p:sp>
        <p:nvSpPr>
          <p:cNvPr id="8" name="TextBox 25">
            <a:extLst>
              <a:ext uri="{FF2B5EF4-FFF2-40B4-BE49-F238E27FC236}">
                <a16:creationId xmlns:a16="http://schemas.microsoft.com/office/drawing/2014/main" id="{CE413836-7235-457B-A1C2-08E9F101CABF}"/>
              </a:ext>
            </a:extLst>
          </p:cNvPr>
          <p:cNvSpPr txBox="1"/>
          <p:nvPr/>
        </p:nvSpPr>
        <p:spPr bwMode="auto">
          <a:xfrm>
            <a:off x="2209624" y="5681750"/>
            <a:ext cx="7973462" cy="610119"/>
          </a:xfrm>
          <a:prstGeom prst="rect">
            <a:avLst/>
          </a:prstGeom>
        </p:spPr>
        <p:style>
          <a:lnRef idx="3">
            <a:schemeClr val="lt1"/>
          </a:lnRef>
          <a:fillRef idx="1">
            <a:schemeClr val="accent2"/>
          </a:fillRef>
          <a:effectRef idx="1">
            <a:schemeClr val="accent2"/>
          </a:effectRef>
          <a:fontRef idx="minor">
            <a:schemeClr val="lt1"/>
          </a:fontRef>
        </p:style>
        <p:txBody>
          <a:bodyPr wrap="square" lIns="0" tIns="121892" rIns="0" bIns="0">
            <a:spAutoFit/>
          </a:bodyPr>
          <a:lstStyle/>
          <a:p>
            <a:pPr marR="0" algn="r" defTabSz="914400" eaLnBrk="1" hangingPunct="1">
              <a:lnSpc>
                <a:spcPct val="150000"/>
              </a:lnSpc>
              <a:buClrTx/>
              <a:buSzPct val="25000"/>
              <a:buFontTx/>
              <a:defRPr/>
            </a:pPr>
            <a:endParaRPr kumimoji="0" lang="en-US" altLang="zh-CN" sz="200" kern="1200" cap="none" spc="0" normalizeH="0" baseline="0" noProof="0" dirty="0">
              <a:solidFill>
                <a:schemeClr val="bg1"/>
              </a:solidFill>
              <a:latin typeface="微软雅黑" panose="020B0503020204020204" pitchFamily="34" charset="-122"/>
              <a:ea typeface="微软雅黑" panose="020B0503020204020204" pitchFamily="34" charset="-122"/>
              <a:cs typeface="+mn-cs"/>
            </a:endParaRPr>
          </a:p>
        </p:txBody>
      </p:sp>
      <p:sp>
        <p:nvSpPr>
          <p:cNvPr id="31" name="文本框 30">
            <a:extLst>
              <a:ext uri="{FF2B5EF4-FFF2-40B4-BE49-F238E27FC236}">
                <a16:creationId xmlns:a16="http://schemas.microsoft.com/office/drawing/2014/main" id="{06A589DE-5067-4833-A5EF-D1E3DCD0A7A7}"/>
              </a:ext>
            </a:extLst>
          </p:cNvPr>
          <p:cNvSpPr txBox="1"/>
          <p:nvPr/>
        </p:nvSpPr>
        <p:spPr>
          <a:xfrm>
            <a:off x="2112323" y="5339956"/>
            <a:ext cx="8092101" cy="1275670"/>
          </a:xfrm>
          <a:prstGeom prst="rect">
            <a:avLst/>
          </a:prstGeom>
          <a:solidFill>
            <a:srgbClr val="2F99BF"/>
          </a:solidFill>
        </p:spPr>
        <p:txBody>
          <a:bodyPr wrap="square">
            <a:spAutoFit/>
          </a:bodyPr>
          <a:lstStyle/>
          <a:p>
            <a:pPr>
              <a:lnSpc>
                <a:spcPct val="150000"/>
              </a:lnSpc>
              <a:spcBef>
                <a:spcPts val="0"/>
              </a:spcBef>
            </a:pPr>
            <a:r>
              <a:rPr lang="zh-CN" altLang="en-US" sz="1050" b="1" dirty="0">
                <a:solidFill>
                  <a:schemeClr val="bg1"/>
                </a:solidFill>
                <a:latin typeface="微软雅黑" panose="020B0503020204020204" pitchFamily="34" charset="-122"/>
              </a:rPr>
              <a:t>现代香料香精起源于欧洲诸国和美国，</a:t>
            </a:r>
            <a:r>
              <a:rPr lang="zh-CN" altLang="zh-CN" sz="1050" b="1" dirty="0">
                <a:solidFill>
                  <a:schemeClr val="bg1"/>
                </a:solidFill>
                <a:latin typeface="微软雅黑" panose="020B0503020204020204" pitchFamily="34" charset="-122"/>
              </a:rPr>
              <a:t>自上个世纪七十年代开始，随着全球经济的发展，尤其是发达国家经济的发展，生活水平不断提高，人们对食品、日用品的品质要求愈来愈高，促进了香料香精行业高速增长</a:t>
            </a:r>
            <a:r>
              <a:rPr lang="zh-CN" altLang="en-US" sz="1050" b="1" dirty="0">
                <a:solidFill>
                  <a:schemeClr val="bg1"/>
                </a:solidFill>
                <a:latin typeface="微软雅黑" panose="020B0503020204020204" pitchFamily="34" charset="-122"/>
              </a:rPr>
              <a:t>。</a:t>
            </a:r>
            <a:r>
              <a:rPr lang="zh-CN" altLang="zh-CN" sz="1050" b="1" dirty="0">
                <a:solidFill>
                  <a:schemeClr val="bg1"/>
                </a:solidFill>
                <a:latin typeface="微软雅黑" panose="020B0503020204020204" pitchFamily="34" charset="-122"/>
              </a:rPr>
              <a:t>当前，欧洲、美国、日本已成为世界上最先进的香料香精工业中心，全球重要的香料香精生产企业均来自上述发达国家和地区，</a:t>
            </a:r>
            <a:r>
              <a:rPr lang="zh-CN" altLang="en-US" sz="1050" b="1" dirty="0">
                <a:solidFill>
                  <a:schemeClr val="bg1"/>
                </a:solidFill>
                <a:latin typeface="微软雅黑" panose="020B0503020204020204" pitchFamily="34" charset="-122"/>
              </a:rPr>
              <a:t>全球前十的香料香精公司的销量额占全球的</a:t>
            </a:r>
            <a:r>
              <a:rPr lang="en-US" altLang="zh-CN" sz="1050" b="1" dirty="0">
                <a:solidFill>
                  <a:schemeClr val="bg1"/>
                </a:solidFill>
                <a:latin typeface="微软雅黑" panose="020B0503020204020204" pitchFamily="34" charset="-122"/>
              </a:rPr>
              <a:t>75%</a:t>
            </a:r>
            <a:r>
              <a:rPr lang="zh-CN" altLang="en-US" sz="1050" b="1" dirty="0">
                <a:solidFill>
                  <a:schemeClr val="bg1"/>
                </a:solidFill>
                <a:latin typeface="微软雅黑" panose="020B0503020204020204" pitchFamily="34" charset="-122"/>
              </a:rPr>
              <a:t>。</a:t>
            </a:r>
            <a:r>
              <a:rPr lang="zh-CN" altLang="zh-CN" sz="1050" b="1" dirty="0">
                <a:solidFill>
                  <a:schemeClr val="bg1"/>
                </a:solidFill>
                <a:latin typeface="微软雅黑" panose="020B0503020204020204" pitchFamily="34" charset="-122"/>
              </a:rPr>
              <a:t>在</a:t>
            </a:r>
            <a:r>
              <a:rPr lang="zh-CN" altLang="en-US" sz="1050" b="1" dirty="0">
                <a:solidFill>
                  <a:schemeClr val="bg1"/>
                </a:solidFill>
                <a:latin typeface="微软雅黑" panose="020B0503020204020204" pitchFamily="34" charset="-122"/>
              </a:rPr>
              <a:t>近年</a:t>
            </a:r>
            <a:r>
              <a:rPr lang="zh-CN" altLang="zh-CN" sz="1050" b="1" dirty="0">
                <a:solidFill>
                  <a:schemeClr val="bg1"/>
                </a:solidFill>
                <a:latin typeface="微软雅黑" panose="020B0503020204020204" pitchFamily="34" charset="-122"/>
              </a:rPr>
              <a:t>发展历程中，随着中国经济的发展和国民生活水平的提高，即增长重心</a:t>
            </a:r>
            <a:r>
              <a:rPr lang="zh-CN" altLang="en-US" sz="1050" b="1" dirty="0">
                <a:solidFill>
                  <a:schemeClr val="bg1"/>
                </a:solidFill>
                <a:latin typeface="微软雅黑" panose="020B0503020204020204" pitchFamily="34" charset="-122"/>
              </a:rPr>
              <a:t>由欧美国家</a:t>
            </a:r>
            <a:r>
              <a:rPr lang="zh-CN" altLang="zh-CN" sz="1050" b="1" dirty="0">
                <a:solidFill>
                  <a:schemeClr val="bg1"/>
                </a:solidFill>
                <a:latin typeface="微软雅黑" panose="020B0503020204020204" pitchFamily="34" charset="-122"/>
              </a:rPr>
              <a:t>转向亚非等发展中国家集中地域</a:t>
            </a:r>
            <a:r>
              <a:rPr lang="zh-CN" altLang="en-US" sz="1050" b="1" dirty="0">
                <a:solidFill>
                  <a:schemeClr val="bg1"/>
                </a:solidFill>
                <a:latin typeface="微软雅黑" panose="020B0503020204020204" pitchFamily="34" charset="-122"/>
              </a:rPr>
              <a:t>。</a:t>
            </a:r>
            <a:r>
              <a:rPr lang="zh-CN" altLang="zh-CN" sz="1050" b="1" dirty="0">
                <a:solidFill>
                  <a:schemeClr val="bg1"/>
                </a:solidFill>
                <a:latin typeface="微软雅黑" panose="020B0503020204020204" pitchFamily="34" charset="-122"/>
              </a:rPr>
              <a:t>我国香料香精需求和供给双向增长，香料香精行业市场规模不断扩大。我国香精香料行业进入了稳定快速发展的时期</a:t>
            </a:r>
            <a:r>
              <a:rPr lang="zh-CN" altLang="en-US" sz="1050" b="1" dirty="0">
                <a:solidFill>
                  <a:schemeClr val="bg1"/>
                </a:solidFill>
                <a:latin typeface="微软雅黑" panose="020B0503020204020204" pitchFamily="34" charset="-122"/>
              </a:rPr>
              <a:t>。</a:t>
            </a:r>
            <a:endParaRPr lang="en-US" altLang="zh-CN" sz="1050" b="1" dirty="0">
              <a:solidFill>
                <a:schemeClr val="bg1"/>
              </a:solidFill>
              <a:latin typeface="微软雅黑" panose="020B0503020204020204" pitchFamily="34" charset="-122"/>
            </a:endParaRPr>
          </a:p>
        </p:txBody>
      </p:sp>
      <p:graphicFrame>
        <p:nvGraphicFramePr>
          <p:cNvPr id="13" name="图表 12">
            <a:extLst>
              <a:ext uri="{FF2B5EF4-FFF2-40B4-BE49-F238E27FC236}">
                <a16:creationId xmlns:a16="http://schemas.microsoft.com/office/drawing/2014/main" id="{DC31BF90-BE75-4A88-B784-7842B0132A8A}"/>
              </a:ext>
            </a:extLst>
          </p:cNvPr>
          <p:cNvGraphicFramePr/>
          <p:nvPr>
            <p:extLst>
              <p:ext uri="{D42A27DB-BD31-4B8C-83A1-F6EECF244321}">
                <p14:modId xmlns:p14="http://schemas.microsoft.com/office/powerpoint/2010/main" val="3651495017"/>
              </p:ext>
            </p:extLst>
          </p:nvPr>
        </p:nvGraphicFramePr>
        <p:xfrm>
          <a:off x="1120877" y="2494827"/>
          <a:ext cx="4746980" cy="2668996"/>
        </p:xfrm>
        <a:graphic>
          <a:graphicData uri="http://schemas.openxmlformats.org/drawingml/2006/chart">
            <c:chart xmlns:c="http://schemas.openxmlformats.org/drawingml/2006/chart" xmlns:r="http://schemas.openxmlformats.org/officeDocument/2006/relationships" r:id="rId3"/>
          </a:graphicData>
        </a:graphic>
      </p:graphicFrame>
      <p:pic>
        <p:nvPicPr>
          <p:cNvPr id="15" name="图片 14">
            <a:extLst>
              <a:ext uri="{FF2B5EF4-FFF2-40B4-BE49-F238E27FC236}">
                <a16:creationId xmlns:a16="http://schemas.microsoft.com/office/drawing/2014/main" id="{C287162E-5D75-46B4-AA37-ECA0243E6A97}"/>
              </a:ext>
            </a:extLst>
          </p:cNvPr>
          <p:cNvPicPr/>
          <p:nvPr/>
        </p:nvPicPr>
        <p:blipFill>
          <a:blip r:embed="rId4" cstate="print">
            <a:extLst>
              <a:ext uri="{28A0092B-C50C-407E-A947-70E740481C1C}">
                <a14:useLocalDpi xmlns:a14="http://schemas.microsoft.com/office/drawing/2010/main" val="0"/>
              </a:ext>
            </a:extLst>
          </a:blip>
          <a:srcRect r="-111"/>
          <a:stretch>
            <a:fillRect/>
          </a:stretch>
        </p:blipFill>
        <p:spPr>
          <a:xfrm>
            <a:off x="6448892" y="2508949"/>
            <a:ext cx="4572000" cy="2754000"/>
          </a:xfrm>
          <a:prstGeom prst="rect">
            <a:avLst/>
          </a:prstGeom>
          <a:noFill/>
          <a:ln>
            <a:noFill/>
          </a:ln>
        </p:spPr>
      </p:pic>
      <p:sp>
        <p:nvSpPr>
          <p:cNvPr id="18" name="文本框 28">
            <a:extLst>
              <a:ext uri="{FF2B5EF4-FFF2-40B4-BE49-F238E27FC236}">
                <a16:creationId xmlns:a16="http://schemas.microsoft.com/office/drawing/2014/main" id="{E6AB063B-80B1-4B17-AFFE-879ECDCC3FC7}"/>
              </a:ext>
            </a:extLst>
          </p:cNvPr>
          <p:cNvSpPr txBox="1">
            <a:spLocks noChangeArrowheads="1"/>
          </p:cNvSpPr>
          <p:nvPr/>
        </p:nvSpPr>
        <p:spPr bwMode="auto">
          <a:xfrm>
            <a:off x="10301727" y="2555544"/>
            <a:ext cx="8628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0" dirty="0">
                <a:ln>
                  <a:noFill/>
                </a:ln>
                <a:solidFill>
                  <a:schemeClr val="tx2">
                    <a:lumMod val="75000"/>
                  </a:schemeClr>
                </a:solidFill>
                <a:effectLst/>
                <a:uLnTx/>
                <a:uFillTx/>
                <a:latin typeface="Century Gothic" panose="020B0502020202020204" pitchFamily="34" charset="0"/>
                <a:ea typeface="微软雅黑" panose="020B0503020204020204" pitchFamily="34" charset="-122"/>
                <a:cs typeface="+mn-cs"/>
              </a:rPr>
              <a:t>（亿元）</a:t>
            </a:r>
            <a:endParaRPr kumimoji="0" lang="zh-CN" altLang="en-US" sz="1050" b="1" i="0" u="none" strike="noStrike" kern="1200" cap="none" spc="0" normalizeH="0" baseline="0" noProof="0" dirty="0">
              <a:ln>
                <a:noFill/>
              </a:ln>
              <a:solidFill>
                <a:schemeClr val="tx2">
                  <a:lumMod val="75000"/>
                </a:schemeClr>
              </a:solidFill>
              <a:effectLst/>
              <a:uLnTx/>
              <a:uFillTx/>
              <a:latin typeface="Century Gothic" panose="020B0502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420532393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34" name="文本框 23"/>
          <p:cNvSpPr txBox="1"/>
          <p:nvPr/>
        </p:nvSpPr>
        <p:spPr>
          <a:xfrm>
            <a:off x="3111752" y="313507"/>
            <a:ext cx="6178550" cy="677108"/>
          </a:xfrm>
          <a:prstGeom prst="rect">
            <a:avLst/>
          </a:prstGeom>
          <a:noFill/>
          <a:ln w="9525">
            <a:noFill/>
          </a:ln>
        </p:spPr>
        <p:txBody>
          <a:bodyPr>
            <a:spAutoFit/>
          </a:bodyPr>
          <a:lstStyle/>
          <a:p>
            <a:pPr algn="ctr" eaLnBrk="1" hangingPunct="1">
              <a:buFont typeface="Arial" panose="020B0604020202020204" pitchFamily="34" charset="0"/>
            </a:pPr>
            <a:r>
              <a:rPr lang="en-US" altLang="zh-CN" sz="2000" b="1" dirty="0">
                <a:solidFill>
                  <a:srgbClr val="2F99BF"/>
                </a:solidFill>
                <a:latin typeface="微软雅黑" panose="020B0503020204020204" pitchFamily="34" charset="-122"/>
              </a:rPr>
              <a:t>APPLICATION AREAS OF MAIN PRODUCTS</a:t>
            </a:r>
          </a:p>
          <a:p>
            <a:pPr algn="ctr" eaLnBrk="1" hangingPunct="1">
              <a:buFont typeface="Arial" panose="020B0604020202020204" pitchFamily="34" charset="0"/>
            </a:pPr>
            <a:r>
              <a:rPr lang="zh-CN" altLang="en-US" dirty="0">
                <a:latin typeface="微软雅黑" panose="020B0503020204020204" pitchFamily="34" charset="-122"/>
              </a:rPr>
              <a:t>公司产品的细分市场及下游行业</a:t>
            </a:r>
          </a:p>
        </p:txBody>
      </p:sp>
      <p:sp>
        <p:nvSpPr>
          <p:cNvPr id="51" name="文本框 25">
            <a:extLst>
              <a:ext uri="{FF2B5EF4-FFF2-40B4-BE49-F238E27FC236}">
                <a16:creationId xmlns:a16="http://schemas.microsoft.com/office/drawing/2014/main" id="{B695E18A-796C-42AF-8F0A-B60D13F2406C}"/>
              </a:ext>
            </a:extLst>
          </p:cNvPr>
          <p:cNvSpPr txBox="1"/>
          <p:nvPr/>
        </p:nvSpPr>
        <p:spPr>
          <a:xfrm>
            <a:off x="3111752" y="3558550"/>
            <a:ext cx="1605213" cy="400110"/>
          </a:xfrm>
          <a:prstGeom prst="rect">
            <a:avLst/>
          </a:prstGeom>
          <a:noFill/>
          <a:ln w="9525">
            <a:noFill/>
          </a:ln>
        </p:spPr>
        <p:txBody>
          <a:bodyPr wrap="square">
            <a:spAutoFit/>
          </a:bodyPr>
          <a:lstStyle/>
          <a:p>
            <a:pPr eaLnBrk="1" hangingPunct="1">
              <a:buFont typeface="Arial" panose="020B0604020202020204" pitchFamily="34" charset="0"/>
            </a:pPr>
            <a:r>
              <a:rPr lang="zh-CN" altLang="zh-CN" sz="2000" b="1" dirty="0">
                <a:solidFill>
                  <a:srgbClr val="2F99BF"/>
                </a:solidFill>
                <a:latin typeface="Century Gothic" panose="020B0502020202020204" pitchFamily="34" charset="0"/>
              </a:rPr>
              <a:t>冷饮制造业</a:t>
            </a:r>
            <a:endParaRPr lang="zh-CN" altLang="en-US" sz="2000" b="1" dirty="0">
              <a:solidFill>
                <a:srgbClr val="2F99BF"/>
              </a:solidFill>
              <a:latin typeface="Century Gothic" panose="020B0502020202020204" pitchFamily="34" charset="0"/>
            </a:endParaRPr>
          </a:p>
        </p:txBody>
      </p:sp>
      <p:cxnSp>
        <p:nvCxnSpPr>
          <p:cNvPr id="52" name="直接连接符 51">
            <a:extLst>
              <a:ext uri="{FF2B5EF4-FFF2-40B4-BE49-F238E27FC236}">
                <a16:creationId xmlns:a16="http://schemas.microsoft.com/office/drawing/2014/main" id="{4CD514BC-EC20-43DE-AD27-0F087CA08994}"/>
              </a:ext>
            </a:extLst>
          </p:cNvPr>
          <p:cNvCxnSpPr/>
          <p:nvPr/>
        </p:nvCxnSpPr>
        <p:spPr>
          <a:xfrm>
            <a:off x="747204" y="3978365"/>
            <a:ext cx="4022725" cy="0"/>
          </a:xfrm>
          <a:prstGeom prst="line">
            <a:avLst/>
          </a:prstGeom>
          <a:ln>
            <a:solidFill>
              <a:srgbClr val="2F99BF"/>
            </a:solidFill>
          </a:ln>
        </p:spPr>
        <p:style>
          <a:lnRef idx="1">
            <a:schemeClr val="accent1"/>
          </a:lnRef>
          <a:fillRef idx="0">
            <a:schemeClr val="accent1"/>
          </a:fillRef>
          <a:effectRef idx="0">
            <a:schemeClr val="accent1"/>
          </a:effectRef>
          <a:fontRef idx="minor">
            <a:schemeClr val="tx1"/>
          </a:fontRef>
        </p:style>
      </p:cxnSp>
      <p:sp>
        <p:nvSpPr>
          <p:cNvPr id="53" name="文本框 28">
            <a:extLst>
              <a:ext uri="{FF2B5EF4-FFF2-40B4-BE49-F238E27FC236}">
                <a16:creationId xmlns:a16="http://schemas.microsoft.com/office/drawing/2014/main" id="{78AC0A2D-FCE3-4087-95CB-18606EC771C9}"/>
              </a:ext>
            </a:extLst>
          </p:cNvPr>
          <p:cNvSpPr txBox="1">
            <a:spLocks noChangeArrowheads="1"/>
          </p:cNvSpPr>
          <p:nvPr/>
        </p:nvSpPr>
        <p:spPr bwMode="auto">
          <a:xfrm>
            <a:off x="711561" y="4139279"/>
            <a:ext cx="4094009" cy="1275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just"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1050" b="0" i="0" u="none" strike="noStrike" kern="1200" cap="none" spc="0" normalizeH="0" baseline="0" noProof="0" dirty="0">
                <a:ln>
                  <a:noFill/>
                </a:ln>
                <a:solidFill>
                  <a:schemeClr val="tx2">
                    <a:lumMod val="75000"/>
                  </a:schemeClr>
                </a:solidFill>
                <a:effectLst/>
                <a:uLnTx/>
                <a:uFillTx/>
                <a:latin typeface="Century Gothic" panose="020B0502020202020204" pitchFamily="34" charset="0"/>
                <a:ea typeface="微软雅黑" panose="020B0503020204020204" pitchFamily="34" charset="-122"/>
                <a:cs typeface="+mn-cs"/>
              </a:rPr>
              <a:t>公司产品广泛应用于</a:t>
            </a:r>
            <a:r>
              <a:rPr lang="zh-CN" altLang="zh-CN" sz="1050" dirty="0">
                <a:solidFill>
                  <a:schemeClr val="tx2">
                    <a:lumMod val="75000"/>
                  </a:schemeClr>
                </a:solidFill>
                <a:latin typeface="Century Gothic" panose="020B0502020202020204" pitchFamily="34" charset="0"/>
              </a:rPr>
              <a:t>冰淇淋类、雪糕类、雪泥类、冰棍类和甜味冰等类型。</a:t>
            </a:r>
            <a:r>
              <a:rPr lang="zh-CN" altLang="en-US" sz="1050" dirty="0">
                <a:solidFill>
                  <a:schemeClr val="tx2">
                    <a:lumMod val="75000"/>
                  </a:schemeClr>
                </a:solidFill>
                <a:latin typeface="Century Gothic" panose="020B0502020202020204" pitchFamily="34" charset="0"/>
              </a:rPr>
              <a:t>其中天然香料丁香酚香兰素、阿魏酸香兰素可作为定向剂，是配置香草香精的主要原料，其天然覆盆子酮用于配置草莓、菠萝、套子、例子等香精，用于调配不同口味的食用香精。</a:t>
            </a:r>
            <a:r>
              <a:rPr lang="en-US" altLang="zh-CN" sz="1050" dirty="0">
                <a:solidFill>
                  <a:schemeClr val="tx2">
                    <a:lumMod val="75000"/>
                  </a:schemeClr>
                </a:solidFill>
                <a:latin typeface="Century Gothic" panose="020B0502020202020204" pitchFamily="34" charset="0"/>
              </a:rPr>
              <a:t>WS</a:t>
            </a:r>
            <a:r>
              <a:rPr lang="zh-CN" altLang="zh-CN" sz="1050" dirty="0">
                <a:solidFill>
                  <a:schemeClr val="tx2">
                    <a:lumMod val="75000"/>
                  </a:schemeClr>
                </a:solidFill>
                <a:latin typeface="Century Gothic" panose="020B0502020202020204" pitchFamily="34" charset="0"/>
              </a:rPr>
              <a:t>系列凉味剂产品通常较</a:t>
            </a:r>
            <a:r>
              <a:rPr lang="zh-CN" altLang="en-US" sz="1050" dirty="0">
                <a:solidFill>
                  <a:schemeClr val="tx2">
                    <a:lumMod val="75000"/>
                  </a:schemeClr>
                </a:solidFill>
                <a:latin typeface="Century Gothic" panose="020B0502020202020204" pitchFamily="34" charset="0"/>
              </a:rPr>
              <a:t>其他</a:t>
            </a:r>
            <a:r>
              <a:rPr lang="zh-CN" altLang="zh-CN" sz="1050" dirty="0">
                <a:solidFill>
                  <a:schemeClr val="tx2">
                    <a:lumMod val="75000"/>
                  </a:schemeClr>
                </a:solidFill>
                <a:latin typeface="Century Gothic" panose="020B0502020202020204" pitchFamily="34" charset="0"/>
              </a:rPr>
              <a:t>系列凉味剂冲击性更强，并持续时间较长。</a:t>
            </a:r>
            <a:endParaRPr lang="en-US" altLang="zh-CN" sz="1050" dirty="0">
              <a:solidFill>
                <a:schemeClr val="tx2">
                  <a:lumMod val="75000"/>
                </a:schemeClr>
              </a:solidFill>
              <a:latin typeface="Century Gothic" panose="020B0502020202020204" pitchFamily="34" charset="0"/>
            </a:endParaRPr>
          </a:p>
        </p:txBody>
      </p:sp>
      <p:sp>
        <p:nvSpPr>
          <p:cNvPr id="55" name="文本框 25">
            <a:extLst>
              <a:ext uri="{FF2B5EF4-FFF2-40B4-BE49-F238E27FC236}">
                <a16:creationId xmlns:a16="http://schemas.microsoft.com/office/drawing/2014/main" id="{94FBA80B-99C2-429F-9A64-C485E6176182}"/>
              </a:ext>
            </a:extLst>
          </p:cNvPr>
          <p:cNvSpPr txBox="1"/>
          <p:nvPr/>
        </p:nvSpPr>
        <p:spPr>
          <a:xfrm>
            <a:off x="7121611" y="2185554"/>
            <a:ext cx="2749471" cy="400110"/>
          </a:xfrm>
          <a:prstGeom prst="rect">
            <a:avLst/>
          </a:prstGeom>
          <a:noFill/>
          <a:ln w="9525">
            <a:noFill/>
          </a:ln>
        </p:spPr>
        <p:txBody>
          <a:bodyPr wrap="none">
            <a:spAutoFit/>
          </a:bodyPr>
          <a:lstStyle/>
          <a:p>
            <a:pPr eaLnBrk="1" hangingPunct="1">
              <a:buFont typeface="Arial" panose="020B0604020202020204" pitchFamily="34" charset="0"/>
            </a:pPr>
            <a:r>
              <a:rPr lang="zh-CN" altLang="en-US" sz="2000" b="1" dirty="0">
                <a:solidFill>
                  <a:srgbClr val="2F99BF"/>
                </a:solidFill>
                <a:latin typeface="Century Gothic" panose="020B0502020202020204" pitchFamily="34" charset="0"/>
              </a:rPr>
              <a:t>液体乳及乳制品制造业</a:t>
            </a:r>
          </a:p>
        </p:txBody>
      </p:sp>
      <p:cxnSp>
        <p:nvCxnSpPr>
          <p:cNvPr id="56" name="直接连接符 55">
            <a:extLst>
              <a:ext uri="{FF2B5EF4-FFF2-40B4-BE49-F238E27FC236}">
                <a16:creationId xmlns:a16="http://schemas.microsoft.com/office/drawing/2014/main" id="{F5E7C317-41E5-4101-9323-AEBF292B1F05}"/>
              </a:ext>
            </a:extLst>
          </p:cNvPr>
          <p:cNvCxnSpPr/>
          <p:nvPr/>
        </p:nvCxnSpPr>
        <p:spPr>
          <a:xfrm>
            <a:off x="7177565" y="2603932"/>
            <a:ext cx="4022725" cy="0"/>
          </a:xfrm>
          <a:prstGeom prst="line">
            <a:avLst/>
          </a:prstGeom>
          <a:ln>
            <a:solidFill>
              <a:srgbClr val="2F99BF"/>
            </a:solidFill>
          </a:ln>
        </p:spPr>
        <p:style>
          <a:lnRef idx="1">
            <a:schemeClr val="accent1"/>
          </a:lnRef>
          <a:fillRef idx="0">
            <a:schemeClr val="accent1"/>
          </a:fillRef>
          <a:effectRef idx="0">
            <a:schemeClr val="accent1"/>
          </a:effectRef>
          <a:fontRef idx="minor">
            <a:schemeClr val="tx1"/>
          </a:fontRef>
        </p:style>
      </p:cxnSp>
      <p:sp>
        <p:nvSpPr>
          <p:cNvPr id="57" name="文本框 28">
            <a:extLst>
              <a:ext uri="{FF2B5EF4-FFF2-40B4-BE49-F238E27FC236}">
                <a16:creationId xmlns:a16="http://schemas.microsoft.com/office/drawing/2014/main" id="{B847D159-18A8-434A-8656-518FB859475F}"/>
              </a:ext>
            </a:extLst>
          </p:cNvPr>
          <p:cNvSpPr txBox="1">
            <a:spLocks noChangeArrowheads="1"/>
          </p:cNvSpPr>
          <p:nvPr/>
        </p:nvSpPr>
        <p:spPr bwMode="auto">
          <a:xfrm>
            <a:off x="7007703" y="2703800"/>
            <a:ext cx="4362450" cy="790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lnSpc>
                <a:spcPct val="150000"/>
              </a:lnSpc>
              <a:defRPr/>
            </a:pPr>
            <a:r>
              <a:rPr lang="zh-CN" altLang="en-US" sz="1050" dirty="0">
                <a:solidFill>
                  <a:schemeClr val="tx2">
                    <a:lumMod val="75000"/>
                  </a:schemeClr>
                </a:solidFill>
                <a:latin typeface="Century Gothic" panose="020B0502020202020204" pitchFamily="34" charset="0"/>
              </a:rPr>
              <a:t>公司产品用作于乳制品的调香，可广泛用于</a:t>
            </a:r>
            <a:r>
              <a:rPr lang="zh-CN" altLang="zh-CN" sz="1050" dirty="0">
                <a:solidFill>
                  <a:schemeClr val="tx2">
                    <a:lumMod val="75000"/>
                  </a:schemeClr>
                </a:solidFill>
                <a:latin typeface="Century Gothic" panose="020B0502020202020204" pitchFamily="34" charset="0"/>
              </a:rPr>
              <a:t>杀菌乳、灭菌乳、酸乳（奶）、花色乳等，乳制品包括乳粉、炼乳、奶油（黄油）、干酪、干酪素、乳糖及乳糖浆等</a:t>
            </a:r>
            <a:r>
              <a:rPr lang="zh-CN" altLang="en-US" sz="1050" dirty="0">
                <a:solidFill>
                  <a:schemeClr val="tx2">
                    <a:lumMod val="75000"/>
                  </a:schemeClr>
                </a:solidFill>
                <a:latin typeface="Century Gothic" panose="020B0502020202020204" pitchFamily="34" charset="0"/>
              </a:rPr>
              <a:t>。其产品直接销售国内知名企业都市牧场。</a:t>
            </a:r>
          </a:p>
        </p:txBody>
      </p:sp>
      <p:sp>
        <p:nvSpPr>
          <p:cNvPr id="15" name="文本框 14">
            <a:extLst>
              <a:ext uri="{FF2B5EF4-FFF2-40B4-BE49-F238E27FC236}">
                <a16:creationId xmlns:a16="http://schemas.microsoft.com/office/drawing/2014/main" id="{799D8CF5-F5E9-4C04-8436-6D3C72EDBE8B}"/>
              </a:ext>
            </a:extLst>
          </p:cNvPr>
          <p:cNvSpPr txBox="1"/>
          <p:nvPr/>
        </p:nvSpPr>
        <p:spPr>
          <a:xfrm>
            <a:off x="2154976" y="1027111"/>
            <a:ext cx="8092101" cy="1033296"/>
          </a:xfrm>
          <a:prstGeom prst="rect">
            <a:avLst/>
          </a:prstGeom>
          <a:solidFill>
            <a:srgbClr val="2F99BF"/>
          </a:solidFill>
        </p:spPr>
        <p:txBody>
          <a:bodyPr wrap="square">
            <a:spAutoFit/>
          </a:bodyPr>
          <a:lstStyle/>
          <a:p>
            <a:pPr algn="ctr" eaLnBrk="1" hangingPunct="1">
              <a:lnSpc>
                <a:spcPct val="150000"/>
              </a:lnSpc>
              <a:defRPr/>
            </a:pPr>
            <a:r>
              <a:rPr lang="zh-CN" altLang="en-US" sz="1050" b="1" dirty="0">
                <a:solidFill>
                  <a:schemeClr val="bg1"/>
                </a:solidFill>
                <a:latin typeface="微软雅黑" panose="020B0503020204020204" pitchFamily="34" charset="-122"/>
              </a:rPr>
              <a:t>  公司香料产品是一种能够依靠嗅觉或味道感受到香味的有机化合物，主要调配成香精用于加香产品，或直接作为食品添加剂使用。公司产直接下游企业香精公司可用香料和相应辅料构成具有特定想起或香味的回合无，一般用于加香产品。</a:t>
            </a:r>
            <a:r>
              <a:rPr lang="zh-CN" altLang="zh-CN" sz="1050" b="1" dirty="0">
                <a:solidFill>
                  <a:schemeClr val="bg1"/>
                </a:solidFill>
                <a:latin typeface="微软雅黑" panose="020B0503020204020204" pitchFamily="34" charset="-122"/>
              </a:rPr>
              <a:t>香料香精并不是人们生活中的直接消费品，而是作为配套的原料添加在其他产品中，其被广泛应用于食品、烟草、日化、医药、饲料、化妆品、纺织和皮革等各行各业，用量虽微，但其对产品品质至关重要。</a:t>
            </a:r>
            <a:r>
              <a:rPr lang="zh-CN" altLang="en-US" sz="1050" b="1" dirty="0">
                <a:solidFill>
                  <a:schemeClr val="bg1"/>
                </a:solidFill>
                <a:latin typeface="微软雅黑" panose="020B0503020204020204" pitchFamily="34" charset="-122"/>
              </a:rPr>
              <a:t>公司下游的行业受宏观经济景气度、居民可支配收入、消费习惯等因素影响。</a:t>
            </a:r>
            <a:endParaRPr lang="zh-CN" altLang="zh-CN" sz="1050" b="1" dirty="0">
              <a:solidFill>
                <a:schemeClr val="bg1"/>
              </a:solidFill>
              <a:latin typeface="微软雅黑" panose="020B0503020204020204" pitchFamily="34" charset="-122"/>
            </a:endParaRPr>
          </a:p>
        </p:txBody>
      </p:sp>
      <p:pic>
        <p:nvPicPr>
          <p:cNvPr id="5" name="图片 4">
            <a:extLst>
              <a:ext uri="{FF2B5EF4-FFF2-40B4-BE49-F238E27FC236}">
                <a16:creationId xmlns:a16="http://schemas.microsoft.com/office/drawing/2014/main" id="{02C84FEC-9FB3-4758-8887-279190911E82}"/>
              </a:ext>
            </a:extLst>
          </p:cNvPr>
          <p:cNvPicPr>
            <a:picLocks noChangeAspect="1"/>
          </p:cNvPicPr>
          <p:nvPr/>
        </p:nvPicPr>
        <p:blipFill>
          <a:blip r:embed="rId2"/>
          <a:stretch>
            <a:fillRect/>
          </a:stretch>
        </p:blipFill>
        <p:spPr>
          <a:xfrm>
            <a:off x="4817751" y="2151837"/>
            <a:ext cx="2102137" cy="1656000"/>
          </a:xfrm>
          <a:prstGeom prst="rect">
            <a:avLst/>
          </a:prstGeom>
          <a:ln>
            <a:noFill/>
          </a:ln>
          <a:effectLst>
            <a:softEdge rad="112500"/>
          </a:effectLst>
        </p:spPr>
      </p:pic>
      <p:pic>
        <p:nvPicPr>
          <p:cNvPr id="7" name="图片 6">
            <a:extLst>
              <a:ext uri="{FF2B5EF4-FFF2-40B4-BE49-F238E27FC236}">
                <a16:creationId xmlns:a16="http://schemas.microsoft.com/office/drawing/2014/main" id="{6777DFCC-8A3D-4CAB-9112-7BA2334D81E5}"/>
              </a:ext>
            </a:extLst>
          </p:cNvPr>
          <p:cNvPicPr>
            <a:picLocks noChangeAspect="1"/>
          </p:cNvPicPr>
          <p:nvPr/>
        </p:nvPicPr>
        <p:blipFill>
          <a:blip r:embed="rId3"/>
          <a:stretch>
            <a:fillRect/>
          </a:stretch>
        </p:blipFill>
        <p:spPr>
          <a:xfrm>
            <a:off x="4769929" y="3876696"/>
            <a:ext cx="2237774" cy="1267601"/>
          </a:xfrm>
          <a:prstGeom prst="rect">
            <a:avLst/>
          </a:prstGeom>
          <a:ln>
            <a:noFill/>
          </a:ln>
          <a:effectLst>
            <a:softEdge rad="112500"/>
          </a:effectLst>
        </p:spPr>
      </p:pic>
      <p:sp>
        <p:nvSpPr>
          <p:cNvPr id="23" name="文本框 25">
            <a:extLst>
              <a:ext uri="{FF2B5EF4-FFF2-40B4-BE49-F238E27FC236}">
                <a16:creationId xmlns:a16="http://schemas.microsoft.com/office/drawing/2014/main" id="{A6953146-EFD5-4FA7-B645-660642D75BFE}"/>
              </a:ext>
            </a:extLst>
          </p:cNvPr>
          <p:cNvSpPr txBox="1"/>
          <p:nvPr/>
        </p:nvSpPr>
        <p:spPr>
          <a:xfrm>
            <a:off x="7177565" y="5214445"/>
            <a:ext cx="1892956" cy="400110"/>
          </a:xfrm>
          <a:prstGeom prst="rect">
            <a:avLst/>
          </a:prstGeom>
          <a:noFill/>
          <a:ln w="9525">
            <a:noFill/>
          </a:ln>
        </p:spPr>
        <p:txBody>
          <a:bodyPr wrap="square">
            <a:spAutoFit/>
          </a:bodyPr>
          <a:lstStyle/>
          <a:p>
            <a:pPr eaLnBrk="1" hangingPunct="1">
              <a:buFont typeface="Arial" panose="020B0604020202020204" pitchFamily="34" charset="0"/>
            </a:pPr>
            <a:r>
              <a:rPr lang="zh-CN" altLang="zh-CN" sz="2000" b="1" dirty="0">
                <a:solidFill>
                  <a:srgbClr val="2F99BF"/>
                </a:solidFill>
                <a:latin typeface="Century Gothic" panose="020B0502020202020204" pitchFamily="34" charset="0"/>
              </a:rPr>
              <a:t>软饮料制造业</a:t>
            </a:r>
            <a:endParaRPr lang="zh-CN" altLang="en-US" sz="2000" b="1" dirty="0">
              <a:solidFill>
                <a:srgbClr val="2F99BF"/>
              </a:solidFill>
              <a:latin typeface="Century Gothic" panose="020B0502020202020204" pitchFamily="34" charset="0"/>
            </a:endParaRPr>
          </a:p>
        </p:txBody>
      </p:sp>
      <p:cxnSp>
        <p:nvCxnSpPr>
          <p:cNvPr id="24" name="直接连接符 23">
            <a:extLst>
              <a:ext uri="{FF2B5EF4-FFF2-40B4-BE49-F238E27FC236}">
                <a16:creationId xmlns:a16="http://schemas.microsoft.com/office/drawing/2014/main" id="{C573BC6C-F59C-4A91-8260-480D4D116DDA}"/>
              </a:ext>
            </a:extLst>
          </p:cNvPr>
          <p:cNvCxnSpPr/>
          <p:nvPr/>
        </p:nvCxnSpPr>
        <p:spPr>
          <a:xfrm>
            <a:off x="7121611" y="5661414"/>
            <a:ext cx="4022725" cy="0"/>
          </a:xfrm>
          <a:prstGeom prst="line">
            <a:avLst/>
          </a:prstGeom>
          <a:ln>
            <a:solidFill>
              <a:srgbClr val="2F99BF"/>
            </a:solidFill>
          </a:ln>
        </p:spPr>
        <p:style>
          <a:lnRef idx="1">
            <a:schemeClr val="accent1"/>
          </a:lnRef>
          <a:fillRef idx="0">
            <a:schemeClr val="accent1"/>
          </a:fillRef>
          <a:effectRef idx="0">
            <a:schemeClr val="accent1"/>
          </a:effectRef>
          <a:fontRef idx="minor">
            <a:schemeClr val="tx1"/>
          </a:fontRef>
        </p:style>
      </p:cxnSp>
      <p:sp>
        <p:nvSpPr>
          <p:cNvPr id="25" name="文本框 28">
            <a:extLst>
              <a:ext uri="{FF2B5EF4-FFF2-40B4-BE49-F238E27FC236}">
                <a16:creationId xmlns:a16="http://schemas.microsoft.com/office/drawing/2014/main" id="{5743D6EC-2CCA-4404-BEB7-CDC80C381863}"/>
              </a:ext>
            </a:extLst>
          </p:cNvPr>
          <p:cNvSpPr txBox="1">
            <a:spLocks noChangeArrowheads="1"/>
          </p:cNvSpPr>
          <p:nvPr/>
        </p:nvSpPr>
        <p:spPr bwMode="auto">
          <a:xfrm>
            <a:off x="7141922" y="5614555"/>
            <a:ext cx="4094009" cy="790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just"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1050" b="0" i="0" u="none" strike="noStrike" kern="1200" cap="none" spc="0" normalizeH="0" baseline="0" noProof="0" dirty="0">
                <a:ln>
                  <a:noFill/>
                </a:ln>
                <a:solidFill>
                  <a:schemeClr val="tx2">
                    <a:lumMod val="75000"/>
                  </a:schemeClr>
                </a:solidFill>
                <a:effectLst/>
                <a:uLnTx/>
                <a:uFillTx/>
                <a:latin typeface="Century Gothic" panose="020B0502020202020204" pitchFamily="34" charset="0"/>
                <a:ea typeface="微软雅黑" panose="020B0503020204020204" pitchFamily="34" charset="-122"/>
                <a:cs typeface="+mn-cs"/>
              </a:rPr>
              <a:t>公司产品广泛应用于</a:t>
            </a:r>
            <a:r>
              <a:rPr lang="zh-CN" altLang="zh-CN" sz="1050" dirty="0">
                <a:solidFill>
                  <a:schemeClr val="tx2">
                    <a:lumMod val="75000"/>
                  </a:schemeClr>
                </a:solidFill>
                <a:latin typeface="Century Gothic" panose="020B0502020202020204" pitchFamily="34" charset="0"/>
              </a:rPr>
              <a:t>碳酸饮料、特殊用途饮料、风味饮料、茶（类）饮料、咖啡（类）饮料、植物饮料、固体饮料、其他类饮料等类型</a:t>
            </a:r>
            <a:r>
              <a:rPr lang="zh-CN" altLang="en-US" sz="1050" dirty="0">
                <a:solidFill>
                  <a:schemeClr val="tx2">
                    <a:lumMod val="75000"/>
                  </a:schemeClr>
                </a:solidFill>
                <a:latin typeface="Century Gothic" panose="020B0502020202020204" pitchFamily="34" charset="0"/>
              </a:rPr>
              <a:t>。其全球知名企业可口可乐通过客户</a:t>
            </a:r>
            <a:r>
              <a:rPr lang="en-US" altLang="zh-CN" sz="1050" dirty="0">
                <a:solidFill>
                  <a:schemeClr val="tx2">
                    <a:lumMod val="75000"/>
                  </a:schemeClr>
                </a:solidFill>
                <a:latin typeface="Century Gothic" panose="020B0502020202020204" pitchFamily="34" charset="0"/>
              </a:rPr>
              <a:t>ABT</a:t>
            </a:r>
            <a:r>
              <a:rPr lang="zh-CN" altLang="en-US" sz="1050" dirty="0">
                <a:solidFill>
                  <a:schemeClr val="tx2">
                    <a:lumMod val="75000"/>
                  </a:schemeClr>
                </a:solidFill>
                <a:latin typeface="Century Gothic" panose="020B0502020202020204" pitchFamily="34" charset="0"/>
              </a:rPr>
              <a:t>的采购公司天然香料产品。</a:t>
            </a:r>
          </a:p>
        </p:txBody>
      </p:sp>
      <p:pic>
        <p:nvPicPr>
          <p:cNvPr id="9" name="图片 8">
            <a:extLst>
              <a:ext uri="{FF2B5EF4-FFF2-40B4-BE49-F238E27FC236}">
                <a16:creationId xmlns:a16="http://schemas.microsoft.com/office/drawing/2014/main" id="{04FFF0CB-915D-49EB-BFF8-AFD2D0741587}"/>
              </a:ext>
            </a:extLst>
          </p:cNvPr>
          <p:cNvPicPr>
            <a:picLocks noChangeAspect="1"/>
          </p:cNvPicPr>
          <p:nvPr/>
        </p:nvPicPr>
        <p:blipFill>
          <a:blip r:embed="rId4"/>
          <a:stretch>
            <a:fillRect/>
          </a:stretch>
        </p:blipFill>
        <p:spPr>
          <a:xfrm>
            <a:off x="5094567" y="5379791"/>
            <a:ext cx="1794000" cy="1260000"/>
          </a:xfrm>
          <a:prstGeom prst="rect">
            <a:avLst/>
          </a:prstGeom>
          <a:ln>
            <a:noFill/>
          </a:ln>
          <a:effectLst>
            <a:softEdge rad="112500"/>
          </a:effec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25">
            <a:extLst>
              <a:ext uri="{FF2B5EF4-FFF2-40B4-BE49-F238E27FC236}">
                <a16:creationId xmlns:a16="http://schemas.microsoft.com/office/drawing/2014/main" id="{FAC7BC4B-208D-4EA3-A807-3D35355FE916}"/>
              </a:ext>
            </a:extLst>
          </p:cNvPr>
          <p:cNvSpPr txBox="1"/>
          <p:nvPr/>
        </p:nvSpPr>
        <p:spPr>
          <a:xfrm>
            <a:off x="3336764" y="1083557"/>
            <a:ext cx="1467068" cy="400110"/>
          </a:xfrm>
          <a:prstGeom prst="rect">
            <a:avLst/>
          </a:prstGeom>
          <a:noFill/>
          <a:ln w="9525">
            <a:noFill/>
          </a:ln>
        </p:spPr>
        <p:txBody>
          <a:bodyPr wrap="none">
            <a:spAutoFit/>
          </a:bodyPr>
          <a:lstStyle/>
          <a:p>
            <a:pPr eaLnBrk="1" hangingPunct="1">
              <a:buFont typeface="Arial" panose="020B0604020202020204" pitchFamily="34" charset="0"/>
            </a:pPr>
            <a:r>
              <a:rPr lang="zh-CN" altLang="en-US" sz="2000" b="1" dirty="0">
                <a:solidFill>
                  <a:srgbClr val="2F99BF"/>
                </a:solidFill>
                <a:latin typeface="Century Gothic" panose="020B0502020202020204" pitchFamily="34" charset="0"/>
              </a:rPr>
              <a:t>糖果制造业</a:t>
            </a:r>
            <a:endParaRPr lang="zh-CN" altLang="en-US" sz="2400" b="1" dirty="0">
              <a:solidFill>
                <a:srgbClr val="2F99BF"/>
              </a:solidFill>
              <a:latin typeface="Century Gothic" panose="020B0502020202020204" pitchFamily="34" charset="0"/>
            </a:endParaRPr>
          </a:p>
        </p:txBody>
      </p:sp>
      <p:cxnSp>
        <p:nvCxnSpPr>
          <p:cNvPr id="44" name="直接连接符 43">
            <a:extLst>
              <a:ext uri="{FF2B5EF4-FFF2-40B4-BE49-F238E27FC236}">
                <a16:creationId xmlns:a16="http://schemas.microsoft.com/office/drawing/2014/main" id="{8EB26F1E-6875-4455-BBDB-B69D28A5D5E1}"/>
              </a:ext>
            </a:extLst>
          </p:cNvPr>
          <p:cNvCxnSpPr/>
          <p:nvPr/>
        </p:nvCxnSpPr>
        <p:spPr>
          <a:xfrm>
            <a:off x="423965" y="1469752"/>
            <a:ext cx="4022725" cy="0"/>
          </a:xfrm>
          <a:prstGeom prst="line">
            <a:avLst/>
          </a:prstGeom>
          <a:ln>
            <a:solidFill>
              <a:srgbClr val="2F99BF"/>
            </a:solidFill>
          </a:ln>
        </p:spPr>
        <p:style>
          <a:lnRef idx="1">
            <a:schemeClr val="accent1"/>
          </a:lnRef>
          <a:fillRef idx="0">
            <a:schemeClr val="accent1"/>
          </a:fillRef>
          <a:effectRef idx="0">
            <a:schemeClr val="accent1"/>
          </a:effectRef>
          <a:fontRef idx="minor">
            <a:schemeClr val="tx1"/>
          </a:fontRef>
        </p:style>
      </p:cxnSp>
      <p:sp>
        <p:nvSpPr>
          <p:cNvPr id="45" name="文本框 28">
            <a:extLst>
              <a:ext uri="{FF2B5EF4-FFF2-40B4-BE49-F238E27FC236}">
                <a16:creationId xmlns:a16="http://schemas.microsoft.com/office/drawing/2014/main" id="{BA060F42-FDCD-46F3-B9BB-FBF48CFCC3B6}"/>
              </a:ext>
            </a:extLst>
          </p:cNvPr>
          <p:cNvSpPr txBox="1">
            <a:spLocks noChangeArrowheads="1"/>
          </p:cNvSpPr>
          <p:nvPr/>
        </p:nvSpPr>
        <p:spPr bwMode="auto">
          <a:xfrm>
            <a:off x="347765" y="1501502"/>
            <a:ext cx="4362450" cy="1032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just"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zh-CN" altLang="en-US" sz="1050" dirty="0">
                <a:solidFill>
                  <a:schemeClr val="bg2">
                    <a:lumMod val="25000"/>
                  </a:schemeClr>
                </a:solidFill>
                <a:latin typeface="Century Gothic" panose="020B0502020202020204" pitchFamily="34" charset="0"/>
              </a:rPr>
              <a:t>公司天然香料产品及凉味剂系列产品销售给全球知名糖果公司玛氏箭牌以及亿滋国际。公司天然香料产品源于</a:t>
            </a:r>
            <a:r>
              <a:rPr lang="zh-CN" altLang="zh-CN" sz="1050" dirty="0">
                <a:solidFill>
                  <a:schemeClr val="bg2">
                    <a:lumMod val="25000"/>
                  </a:schemeClr>
                </a:solidFill>
                <a:latin typeface="Century Gothic" panose="020B0502020202020204" pitchFamily="34" charset="0"/>
              </a:rPr>
              <a:t>可再生资源丁香酚、阿魏酸天然原料制备</a:t>
            </a:r>
            <a:r>
              <a:rPr lang="zh-CN" altLang="en-US" sz="1050" dirty="0">
                <a:solidFill>
                  <a:schemeClr val="bg2">
                    <a:lumMod val="25000"/>
                  </a:schemeClr>
                </a:solidFill>
                <a:latin typeface="Century Gothic" panose="020B0502020202020204" pitchFamily="34" charset="0"/>
              </a:rPr>
              <a:t>而成，其产品味道层次丰富、特性符合现代人绿色、健康的消费理念而备受欢迎。</a:t>
            </a:r>
          </a:p>
        </p:txBody>
      </p:sp>
      <p:sp>
        <p:nvSpPr>
          <p:cNvPr id="51" name="文本框 25">
            <a:extLst>
              <a:ext uri="{FF2B5EF4-FFF2-40B4-BE49-F238E27FC236}">
                <a16:creationId xmlns:a16="http://schemas.microsoft.com/office/drawing/2014/main" id="{B695E18A-796C-42AF-8F0A-B60D13F2406C}"/>
              </a:ext>
            </a:extLst>
          </p:cNvPr>
          <p:cNvSpPr txBox="1"/>
          <p:nvPr/>
        </p:nvSpPr>
        <p:spPr>
          <a:xfrm>
            <a:off x="2750463" y="3957068"/>
            <a:ext cx="1723549" cy="400110"/>
          </a:xfrm>
          <a:prstGeom prst="rect">
            <a:avLst/>
          </a:prstGeom>
          <a:noFill/>
          <a:ln w="9525">
            <a:noFill/>
          </a:ln>
        </p:spPr>
        <p:txBody>
          <a:bodyPr wrap="none">
            <a:spAutoFit/>
          </a:bodyPr>
          <a:lstStyle/>
          <a:p>
            <a:pPr eaLnBrk="1" hangingPunct="1">
              <a:buFont typeface="Arial" panose="020B0604020202020204" pitchFamily="34" charset="0"/>
            </a:pPr>
            <a:r>
              <a:rPr lang="zh-CN" altLang="en-US" sz="2000" b="1" dirty="0">
                <a:solidFill>
                  <a:srgbClr val="2F99BF"/>
                </a:solidFill>
                <a:latin typeface="Century Gothic" panose="020B0502020202020204" pitchFamily="34" charset="0"/>
              </a:rPr>
              <a:t>化妆品制造业</a:t>
            </a:r>
          </a:p>
        </p:txBody>
      </p:sp>
      <p:cxnSp>
        <p:nvCxnSpPr>
          <p:cNvPr id="52" name="直接连接符 51">
            <a:extLst>
              <a:ext uri="{FF2B5EF4-FFF2-40B4-BE49-F238E27FC236}">
                <a16:creationId xmlns:a16="http://schemas.microsoft.com/office/drawing/2014/main" id="{4CD514BC-EC20-43DE-AD27-0F087CA08994}"/>
              </a:ext>
            </a:extLst>
          </p:cNvPr>
          <p:cNvCxnSpPr/>
          <p:nvPr/>
        </p:nvCxnSpPr>
        <p:spPr>
          <a:xfrm>
            <a:off x="517627" y="4338119"/>
            <a:ext cx="4022725" cy="0"/>
          </a:xfrm>
          <a:prstGeom prst="line">
            <a:avLst/>
          </a:prstGeom>
          <a:ln>
            <a:solidFill>
              <a:srgbClr val="2F99BF"/>
            </a:solidFill>
          </a:ln>
        </p:spPr>
        <p:style>
          <a:lnRef idx="1">
            <a:schemeClr val="accent1"/>
          </a:lnRef>
          <a:fillRef idx="0">
            <a:schemeClr val="accent1"/>
          </a:fillRef>
          <a:effectRef idx="0">
            <a:schemeClr val="accent1"/>
          </a:effectRef>
          <a:fontRef idx="minor">
            <a:schemeClr val="tx1"/>
          </a:fontRef>
        </p:style>
      </p:cxnSp>
      <p:sp>
        <p:nvSpPr>
          <p:cNvPr id="53" name="文本框 28">
            <a:extLst>
              <a:ext uri="{FF2B5EF4-FFF2-40B4-BE49-F238E27FC236}">
                <a16:creationId xmlns:a16="http://schemas.microsoft.com/office/drawing/2014/main" id="{78AC0A2D-FCE3-4087-95CB-18606EC771C9}"/>
              </a:ext>
            </a:extLst>
          </p:cNvPr>
          <p:cNvSpPr txBox="1">
            <a:spLocks noChangeArrowheads="1"/>
          </p:cNvSpPr>
          <p:nvPr/>
        </p:nvSpPr>
        <p:spPr bwMode="auto">
          <a:xfrm>
            <a:off x="322046" y="4338119"/>
            <a:ext cx="4362450" cy="127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just"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zh-CN" altLang="en-US" sz="1050" dirty="0">
                <a:solidFill>
                  <a:schemeClr val="bg2">
                    <a:lumMod val="25000"/>
                  </a:schemeClr>
                </a:solidFill>
                <a:latin typeface="Century Gothic" panose="020B0502020202020204" pitchFamily="34" charset="0"/>
              </a:rPr>
              <a:t>公司产品广泛应用于化妆品、香水等定向剂的调配。其下游日化企业为满足消费者的各类需求通常与香精企业协作，量身定制自己需要的香精配方。为了保持产品独特的香气，下游香精企业以及香精的下游生产企业对香料香精的生产商有较为严格的认证，双方一单确认合作关系后，通常会在较长时间保持稳定。</a:t>
            </a:r>
            <a:endParaRPr kumimoji="0" lang="zh-CN" altLang="en-US" sz="1050" b="1" i="0" u="none" strike="noStrike" kern="1200" cap="none" spc="0" normalizeH="0" baseline="0" noProof="0" dirty="0">
              <a:ln>
                <a:noFill/>
              </a:ln>
              <a:solidFill>
                <a:schemeClr val="bg2">
                  <a:lumMod val="25000"/>
                </a:schemeClr>
              </a:solidFill>
              <a:effectLst/>
              <a:uLnTx/>
              <a:uFillTx/>
              <a:latin typeface="Century Gothic" panose="020B0502020202020204" pitchFamily="34" charset="0"/>
              <a:ea typeface="微软雅黑" panose="020B0503020204020204" pitchFamily="34" charset="-122"/>
              <a:cs typeface="+mn-cs"/>
            </a:endParaRPr>
          </a:p>
        </p:txBody>
      </p:sp>
      <p:sp>
        <p:nvSpPr>
          <p:cNvPr id="55" name="文本框 25">
            <a:extLst>
              <a:ext uri="{FF2B5EF4-FFF2-40B4-BE49-F238E27FC236}">
                <a16:creationId xmlns:a16="http://schemas.microsoft.com/office/drawing/2014/main" id="{94FBA80B-99C2-429F-9A64-C485E6176182}"/>
              </a:ext>
            </a:extLst>
          </p:cNvPr>
          <p:cNvSpPr txBox="1"/>
          <p:nvPr/>
        </p:nvSpPr>
        <p:spPr>
          <a:xfrm>
            <a:off x="6935258" y="2338457"/>
            <a:ext cx="1980029" cy="400110"/>
          </a:xfrm>
          <a:prstGeom prst="rect">
            <a:avLst/>
          </a:prstGeom>
          <a:noFill/>
          <a:ln w="9525">
            <a:noFill/>
          </a:ln>
        </p:spPr>
        <p:txBody>
          <a:bodyPr wrap="none">
            <a:spAutoFit/>
          </a:bodyPr>
          <a:lstStyle/>
          <a:p>
            <a:pPr eaLnBrk="1" hangingPunct="1">
              <a:buFont typeface="Arial" panose="020B0604020202020204" pitchFamily="34" charset="0"/>
            </a:pPr>
            <a:r>
              <a:rPr lang="zh-CN" altLang="en-US" sz="2000" b="1" dirty="0">
                <a:solidFill>
                  <a:srgbClr val="2F99BF"/>
                </a:solidFill>
                <a:latin typeface="Century Gothic" panose="020B0502020202020204" pitchFamily="34" charset="0"/>
              </a:rPr>
              <a:t>洗涤用品制造业</a:t>
            </a:r>
          </a:p>
        </p:txBody>
      </p:sp>
      <p:cxnSp>
        <p:nvCxnSpPr>
          <p:cNvPr id="56" name="直接连接符 55">
            <a:extLst>
              <a:ext uri="{FF2B5EF4-FFF2-40B4-BE49-F238E27FC236}">
                <a16:creationId xmlns:a16="http://schemas.microsoft.com/office/drawing/2014/main" id="{F5E7C317-41E5-4101-9323-AEBF292B1F05}"/>
              </a:ext>
            </a:extLst>
          </p:cNvPr>
          <p:cNvCxnSpPr/>
          <p:nvPr/>
        </p:nvCxnSpPr>
        <p:spPr>
          <a:xfrm>
            <a:off x="7011458" y="2730439"/>
            <a:ext cx="4022725" cy="0"/>
          </a:xfrm>
          <a:prstGeom prst="line">
            <a:avLst/>
          </a:prstGeom>
          <a:ln>
            <a:solidFill>
              <a:srgbClr val="2F99BF"/>
            </a:solidFill>
          </a:ln>
        </p:spPr>
        <p:style>
          <a:lnRef idx="1">
            <a:schemeClr val="accent1"/>
          </a:lnRef>
          <a:fillRef idx="0">
            <a:schemeClr val="accent1"/>
          </a:fillRef>
          <a:effectRef idx="0">
            <a:schemeClr val="accent1"/>
          </a:effectRef>
          <a:fontRef idx="minor">
            <a:schemeClr val="tx1"/>
          </a:fontRef>
        </p:style>
      </p:cxnSp>
      <p:sp>
        <p:nvSpPr>
          <p:cNvPr id="57" name="文本框 28">
            <a:extLst>
              <a:ext uri="{FF2B5EF4-FFF2-40B4-BE49-F238E27FC236}">
                <a16:creationId xmlns:a16="http://schemas.microsoft.com/office/drawing/2014/main" id="{B847D159-18A8-434A-8656-518FB859475F}"/>
              </a:ext>
            </a:extLst>
          </p:cNvPr>
          <p:cNvSpPr txBox="1">
            <a:spLocks noChangeArrowheads="1"/>
          </p:cNvSpPr>
          <p:nvPr/>
        </p:nvSpPr>
        <p:spPr bwMode="auto">
          <a:xfrm>
            <a:off x="6935258" y="2762189"/>
            <a:ext cx="4330244" cy="1396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lnSpc>
                <a:spcPct val="150000"/>
              </a:lnSpc>
              <a:defRPr/>
            </a:pPr>
            <a:r>
              <a:rPr lang="zh-CN" altLang="en-US" sz="1050" dirty="0">
                <a:solidFill>
                  <a:schemeClr val="bg2">
                    <a:lumMod val="25000"/>
                  </a:schemeClr>
                </a:solidFill>
                <a:latin typeface="Century Gothic" panose="020B0502020202020204" pitchFamily="34" charset="0"/>
              </a:rPr>
              <a:t>公司合成香料女贞醛、格蓬酯、苹果酯等产品广泛用于洗涤产品，其用于调配不同味道新鲜花草味、果香味的日用香精。给与泡沫浴剂、香皂、洗涤剂中特有的香气。	</a:t>
            </a:r>
          </a:p>
          <a:p>
            <a:pPr algn="just" eaLnBrk="1" hangingPunct="1">
              <a:lnSpc>
                <a:spcPct val="150000"/>
              </a:lnSpc>
              <a:defRPr/>
            </a:pPr>
            <a:r>
              <a:rPr lang="zh-CN" altLang="en-US" sz="1800" b="0" i="0" u="none" strike="noStrike" baseline="0" dirty="0">
                <a:solidFill>
                  <a:srgbClr val="000000"/>
                </a:solidFill>
                <a:latin typeface="宋体" panose="02010600030101010101" pitchFamily="2" charset="-122"/>
                <a:ea typeface="宋体" panose="02010600030101010101" pitchFamily="2" charset="-122"/>
              </a:rPr>
              <a:t>	</a:t>
            </a:r>
          </a:p>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50" i="0" u="none" strike="noStrike" kern="1200" cap="none" spc="0" normalizeH="0" baseline="0" noProof="0" dirty="0">
              <a:ln>
                <a:noFill/>
              </a:ln>
              <a:solidFill>
                <a:schemeClr val="bg2">
                  <a:lumMod val="25000"/>
                </a:schemeClr>
              </a:solidFill>
              <a:effectLst/>
              <a:uLnTx/>
              <a:uFillTx/>
              <a:latin typeface="Century Gothic" panose="020B0502020202020204" pitchFamily="34" charset="0"/>
              <a:ea typeface="微软雅黑" panose="020B0503020204020204" pitchFamily="34" charset="-122"/>
              <a:cs typeface="+mn-cs"/>
            </a:endParaRPr>
          </a:p>
        </p:txBody>
      </p:sp>
      <p:sp>
        <p:nvSpPr>
          <p:cNvPr id="30" name="文本框 25">
            <a:extLst>
              <a:ext uri="{FF2B5EF4-FFF2-40B4-BE49-F238E27FC236}">
                <a16:creationId xmlns:a16="http://schemas.microsoft.com/office/drawing/2014/main" id="{D764AC7C-9E64-440A-9B33-274A6A40E36A}"/>
              </a:ext>
            </a:extLst>
          </p:cNvPr>
          <p:cNvSpPr txBox="1"/>
          <p:nvPr/>
        </p:nvSpPr>
        <p:spPr>
          <a:xfrm>
            <a:off x="6903052" y="5639217"/>
            <a:ext cx="2492990" cy="400110"/>
          </a:xfrm>
          <a:prstGeom prst="rect">
            <a:avLst/>
          </a:prstGeom>
          <a:noFill/>
          <a:ln w="9525">
            <a:noFill/>
          </a:ln>
        </p:spPr>
        <p:txBody>
          <a:bodyPr wrap="none">
            <a:spAutoFit/>
          </a:bodyPr>
          <a:lstStyle/>
          <a:p>
            <a:pPr eaLnBrk="1" hangingPunct="1">
              <a:buFont typeface="Arial" panose="020B0604020202020204" pitchFamily="34" charset="0"/>
            </a:pPr>
            <a:r>
              <a:rPr lang="zh-CN" altLang="en-US" sz="2000" b="1" dirty="0">
                <a:solidFill>
                  <a:srgbClr val="2F99BF"/>
                </a:solidFill>
                <a:latin typeface="Century Gothic" panose="020B0502020202020204" pitchFamily="34" charset="0"/>
              </a:rPr>
              <a:t>口腔清洁用品制造业</a:t>
            </a:r>
          </a:p>
        </p:txBody>
      </p:sp>
      <p:cxnSp>
        <p:nvCxnSpPr>
          <p:cNvPr id="31" name="直接连接符 30">
            <a:extLst>
              <a:ext uri="{FF2B5EF4-FFF2-40B4-BE49-F238E27FC236}">
                <a16:creationId xmlns:a16="http://schemas.microsoft.com/office/drawing/2014/main" id="{2CB810DE-9206-4BF2-8CD5-EE834EA3F21E}"/>
              </a:ext>
            </a:extLst>
          </p:cNvPr>
          <p:cNvCxnSpPr/>
          <p:nvPr/>
        </p:nvCxnSpPr>
        <p:spPr>
          <a:xfrm>
            <a:off x="6979252" y="6031199"/>
            <a:ext cx="4022725" cy="0"/>
          </a:xfrm>
          <a:prstGeom prst="line">
            <a:avLst/>
          </a:prstGeom>
          <a:ln>
            <a:solidFill>
              <a:srgbClr val="9C826C"/>
            </a:solidFill>
          </a:ln>
        </p:spPr>
        <p:style>
          <a:lnRef idx="1">
            <a:schemeClr val="accent1"/>
          </a:lnRef>
          <a:fillRef idx="0">
            <a:schemeClr val="accent1"/>
          </a:fillRef>
          <a:effectRef idx="0">
            <a:schemeClr val="accent1"/>
          </a:effectRef>
          <a:fontRef idx="minor">
            <a:schemeClr val="tx1"/>
          </a:fontRef>
        </p:style>
      </p:cxnSp>
      <p:sp>
        <p:nvSpPr>
          <p:cNvPr id="32" name="文本框 28">
            <a:extLst>
              <a:ext uri="{FF2B5EF4-FFF2-40B4-BE49-F238E27FC236}">
                <a16:creationId xmlns:a16="http://schemas.microsoft.com/office/drawing/2014/main" id="{B4BB9F53-DC6F-46DA-BBFF-D389B8AD92A2}"/>
              </a:ext>
            </a:extLst>
          </p:cNvPr>
          <p:cNvSpPr txBox="1">
            <a:spLocks noChangeArrowheads="1"/>
          </p:cNvSpPr>
          <p:nvPr/>
        </p:nvSpPr>
        <p:spPr bwMode="auto">
          <a:xfrm>
            <a:off x="6903052" y="6062949"/>
            <a:ext cx="4362450" cy="79047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just"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1050" i="0" u="none" strike="noStrike" kern="1200" cap="none" spc="0" normalizeH="0" baseline="0" noProof="0" dirty="0">
                <a:ln>
                  <a:noFill/>
                </a:ln>
                <a:solidFill>
                  <a:schemeClr val="bg2">
                    <a:lumMod val="25000"/>
                  </a:schemeClr>
                </a:solidFill>
                <a:effectLst/>
                <a:uLnTx/>
                <a:uFillTx/>
                <a:latin typeface="Century Gothic" panose="020B0502020202020204" pitchFamily="34" charset="0"/>
                <a:ea typeface="微软雅黑" panose="020B0503020204020204" pitchFamily="34" charset="-122"/>
                <a:cs typeface="+mn-cs"/>
              </a:rPr>
              <a:t>公司凉味剂系列产品广泛用于口味</a:t>
            </a:r>
            <a:r>
              <a:rPr lang="zh-CN" altLang="zh-CN" sz="1050" dirty="0">
                <a:solidFill>
                  <a:schemeClr val="bg2">
                    <a:lumMod val="25000"/>
                  </a:schemeClr>
                </a:solidFill>
                <a:latin typeface="Century Gothic" panose="020B0502020202020204" pitchFamily="34" charset="0"/>
              </a:rPr>
              <a:t>口腔清洁用品</a:t>
            </a:r>
            <a:r>
              <a:rPr lang="zh-CN" altLang="en-US" sz="1050" dirty="0">
                <a:solidFill>
                  <a:schemeClr val="bg2">
                    <a:lumMod val="25000"/>
                  </a:schemeClr>
                </a:solidFill>
                <a:latin typeface="Century Gothic" panose="020B0502020202020204" pitchFamily="34" charset="0"/>
              </a:rPr>
              <a:t>，</a:t>
            </a:r>
            <a:r>
              <a:rPr lang="zh-CN" altLang="zh-CN" sz="1050" dirty="0">
                <a:solidFill>
                  <a:schemeClr val="bg2">
                    <a:lumMod val="25000"/>
                  </a:schemeClr>
                </a:solidFill>
                <a:latin typeface="Century Gothic" panose="020B0502020202020204" pitchFamily="34" charset="0"/>
              </a:rPr>
              <a:t>主要包括肥皂形牙膏和洗涤形牙膏、固齿膏和固齿粉、漱口水、口腔清洁剂和喷雾剂等</a:t>
            </a:r>
            <a:r>
              <a:rPr lang="zh-CN" altLang="en-US" sz="1050" dirty="0">
                <a:solidFill>
                  <a:schemeClr val="bg2">
                    <a:lumMod val="25000"/>
                  </a:schemeClr>
                </a:solidFill>
                <a:latin typeface="Century Gothic" panose="020B0502020202020204" pitchFamily="34" charset="0"/>
              </a:rPr>
              <a:t>。公司主要客户为高露洁、薇美姿。</a:t>
            </a:r>
            <a:endParaRPr lang="en-US" altLang="zh-CN" sz="1050" dirty="0">
              <a:solidFill>
                <a:schemeClr val="bg2">
                  <a:lumMod val="25000"/>
                </a:schemeClr>
              </a:solidFill>
              <a:latin typeface="Century Gothic" panose="020B0502020202020204" pitchFamily="34" charset="0"/>
            </a:endParaRPr>
          </a:p>
        </p:txBody>
      </p:sp>
      <p:sp>
        <p:nvSpPr>
          <p:cNvPr id="2" name="文本框 23">
            <a:extLst>
              <a:ext uri="{FF2B5EF4-FFF2-40B4-BE49-F238E27FC236}">
                <a16:creationId xmlns:a16="http://schemas.microsoft.com/office/drawing/2014/main" id="{2F8DA65B-BCEE-4178-8F1F-83E332DCA5B4}"/>
              </a:ext>
            </a:extLst>
          </p:cNvPr>
          <p:cNvSpPr txBox="1"/>
          <p:nvPr/>
        </p:nvSpPr>
        <p:spPr>
          <a:xfrm>
            <a:off x="2726614" y="207728"/>
            <a:ext cx="6178550" cy="646331"/>
          </a:xfrm>
          <a:prstGeom prst="rect">
            <a:avLst/>
          </a:prstGeom>
          <a:noFill/>
          <a:ln w="9525">
            <a:noFill/>
          </a:ln>
        </p:spPr>
        <p:txBody>
          <a:bodyPr>
            <a:spAutoFit/>
          </a:bodyPr>
          <a:lstStyle/>
          <a:p>
            <a:pPr algn="ctr" eaLnBrk="1" hangingPunct="1">
              <a:buFont typeface="Arial" panose="020B0604020202020204" pitchFamily="34" charset="0"/>
            </a:pPr>
            <a:r>
              <a:rPr lang="en-US" altLang="zh-CN" b="1" dirty="0">
                <a:solidFill>
                  <a:srgbClr val="2F99BF"/>
                </a:solidFill>
                <a:latin typeface="微软雅黑" panose="020B0503020204020204" pitchFamily="34" charset="-122"/>
              </a:rPr>
              <a:t>APPLICATION AREAS OF MAIN PRODUCTS</a:t>
            </a:r>
          </a:p>
          <a:p>
            <a:pPr algn="ctr" eaLnBrk="1" hangingPunct="1">
              <a:buFont typeface="Arial" panose="020B0604020202020204" pitchFamily="34" charset="0"/>
            </a:pPr>
            <a:r>
              <a:rPr lang="zh-CN" altLang="en-US" dirty="0">
                <a:latin typeface="微软雅黑" panose="020B0503020204020204" pitchFamily="34" charset="-122"/>
              </a:rPr>
              <a:t>公司产品的细分市场及下游行业</a:t>
            </a:r>
          </a:p>
        </p:txBody>
      </p:sp>
      <p:pic>
        <p:nvPicPr>
          <p:cNvPr id="5" name="图片 4">
            <a:extLst>
              <a:ext uri="{FF2B5EF4-FFF2-40B4-BE49-F238E27FC236}">
                <a16:creationId xmlns:a16="http://schemas.microsoft.com/office/drawing/2014/main" id="{18E168FE-7534-409F-B45A-203701156231}"/>
              </a:ext>
            </a:extLst>
          </p:cNvPr>
          <p:cNvPicPr>
            <a:picLocks noChangeAspect="1"/>
          </p:cNvPicPr>
          <p:nvPr/>
        </p:nvPicPr>
        <p:blipFill>
          <a:blip r:embed="rId2"/>
          <a:stretch>
            <a:fillRect/>
          </a:stretch>
        </p:blipFill>
        <p:spPr>
          <a:xfrm>
            <a:off x="4760386" y="1040224"/>
            <a:ext cx="2104566" cy="1296000"/>
          </a:xfrm>
          <a:prstGeom prst="rect">
            <a:avLst/>
          </a:prstGeom>
          <a:ln>
            <a:noFill/>
          </a:ln>
          <a:effectLst>
            <a:softEdge rad="112500"/>
          </a:effectLst>
        </p:spPr>
      </p:pic>
      <p:pic>
        <p:nvPicPr>
          <p:cNvPr id="7" name="图片 6">
            <a:extLst>
              <a:ext uri="{FF2B5EF4-FFF2-40B4-BE49-F238E27FC236}">
                <a16:creationId xmlns:a16="http://schemas.microsoft.com/office/drawing/2014/main" id="{32EF01ED-9964-4BCF-9900-F5A143EDFDF7}"/>
              </a:ext>
            </a:extLst>
          </p:cNvPr>
          <p:cNvPicPr>
            <a:picLocks noChangeAspect="1"/>
          </p:cNvPicPr>
          <p:nvPr/>
        </p:nvPicPr>
        <p:blipFill>
          <a:blip r:embed="rId3"/>
          <a:stretch>
            <a:fillRect/>
          </a:stretch>
        </p:blipFill>
        <p:spPr>
          <a:xfrm>
            <a:off x="4446690" y="2626893"/>
            <a:ext cx="2416352" cy="1296000"/>
          </a:xfrm>
          <a:prstGeom prst="rect">
            <a:avLst/>
          </a:prstGeom>
          <a:ln>
            <a:noFill/>
          </a:ln>
          <a:effectLst>
            <a:softEdge rad="112500"/>
          </a:effectLst>
        </p:spPr>
      </p:pic>
      <p:pic>
        <p:nvPicPr>
          <p:cNvPr id="23" name="Picture 10" descr="Flavors And Fragrances Market Size Worth USD 28.65 Billion By 2025 - Beauty  Packaging">
            <a:extLst>
              <a:ext uri="{FF2B5EF4-FFF2-40B4-BE49-F238E27FC236}">
                <a16:creationId xmlns:a16="http://schemas.microsoft.com/office/drawing/2014/main" id="{1523ECF5-594A-4875-9171-064036FFF2C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014" t="16940" r="16497" b="6214"/>
          <a:stretch/>
        </p:blipFill>
        <p:spPr bwMode="auto">
          <a:xfrm>
            <a:off x="4672138" y="3957068"/>
            <a:ext cx="1965455" cy="15465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AEDAF162-ED68-458A-B2CD-54F846B37C7E}"/>
              </a:ext>
            </a:extLst>
          </p:cNvPr>
          <p:cNvPicPr>
            <a:picLocks noChangeAspect="1"/>
          </p:cNvPicPr>
          <p:nvPr/>
        </p:nvPicPr>
        <p:blipFill>
          <a:blip r:embed="rId5"/>
          <a:stretch>
            <a:fillRect/>
          </a:stretch>
        </p:blipFill>
        <p:spPr>
          <a:xfrm>
            <a:off x="4473444" y="5568324"/>
            <a:ext cx="2412000" cy="1185247"/>
          </a:xfrm>
          <a:prstGeom prst="rect">
            <a:avLst/>
          </a:prstGeom>
          <a:ln>
            <a:noFill/>
          </a:ln>
          <a:effectLst>
            <a:softEdge rad="112500"/>
          </a:effectLst>
        </p:spPr>
      </p:pic>
    </p:spTree>
    <p:extLst>
      <p:ext uri="{BB962C8B-B14F-4D97-AF65-F5344CB8AC3E}">
        <p14:creationId xmlns:p14="http://schemas.microsoft.com/office/powerpoint/2010/main" val="389503828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椭圆 20"/>
          <p:cNvSpPr/>
          <p:nvPr/>
        </p:nvSpPr>
        <p:spPr>
          <a:xfrm>
            <a:off x="4317674" y="4175369"/>
            <a:ext cx="677952" cy="677952"/>
          </a:xfrm>
          <a:prstGeom prst="ellipse">
            <a:avLst/>
          </a:prstGeom>
          <a:solidFill>
            <a:srgbClr val="45A4A9"/>
          </a:solidFill>
          <a:ln w="25400">
            <a:solidFill>
              <a:srgbClr val="32B9BC"/>
            </a:solidFill>
          </a:ln>
          <a:effectLst>
            <a:outerShdw blurRad="1524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srgbClr val="45A4A9"/>
              </a:solidFill>
            </a:endParaRPr>
          </a:p>
        </p:txBody>
      </p:sp>
      <p:sp>
        <p:nvSpPr>
          <p:cNvPr id="22" name="椭圆 21"/>
          <p:cNvSpPr/>
          <p:nvPr/>
        </p:nvSpPr>
        <p:spPr>
          <a:xfrm>
            <a:off x="1696123" y="1420897"/>
            <a:ext cx="829826" cy="829826"/>
          </a:xfrm>
          <a:prstGeom prst="ellipse">
            <a:avLst/>
          </a:prstGeom>
          <a:solidFill>
            <a:srgbClr val="5FCFCC"/>
          </a:solidFill>
          <a:ln w="25400">
            <a:noFill/>
          </a:ln>
          <a:effectLst>
            <a:outerShdw blurRad="1524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srgbClr val="EB651A"/>
              </a:solidFill>
            </a:endParaRPr>
          </a:p>
        </p:txBody>
      </p:sp>
      <p:sp>
        <p:nvSpPr>
          <p:cNvPr id="23" name="椭圆 22"/>
          <p:cNvSpPr/>
          <p:nvPr/>
        </p:nvSpPr>
        <p:spPr>
          <a:xfrm>
            <a:off x="1124487" y="3269986"/>
            <a:ext cx="770088" cy="770088"/>
          </a:xfrm>
          <a:prstGeom prst="ellipse">
            <a:avLst/>
          </a:prstGeom>
          <a:solidFill>
            <a:srgbClr val="B8DADE"/>
          </a:solidFill>
          <a:ln w="25400">
            <a:solidFill>
              <a:schemeClr val="bg1"/>
            </a:solidFill>
          </a:ln>
          <a:effectLst>
            <a:outerShdw blurRad="1524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prstClr val="white"/>
              </a:solidFill>
            </a:endParaRPr>
          </a:p>
        </p:txBody>
      </p:sp>
      <p:sp>
        <p:nvSpPr>
          <p:cNvPr id="24" name="椭圆 23"/>
          <p:cNvSpPr/>
          <p:nvPr/>
        </p:nvSpPr>
        <p:spPr>
          <a:xfrm>
            <a:off x="3894654" y="1349436"/>
            <a:ext cx="729411" cy="729411"/>
          </a:xfrm>
          <a:prstGeom prst="ellipse">
            <a:avLst/>
          </a:prstGeom>
          <a:gradFill flip="none" rotWithShape="1">
            <a:gsLst>
              <a:gs pos="0">
                <a:schemeClr val="accent4"/>
              </a:gs>
              <a:gs pos="100000">
                <a:schemeClr val="accent4">
                  <a:lumMod val="50000"/>
                </a:schemeClr>
              </a:gs>
            </a:gsLst>
            <a:lin ang="13500000" scaled="1"/>
            <a:tileRect/>
          </a:gradFill>
          <a:ln w="25400">
            <a:gradFill flip="none" rotWithShape="1">
              <a:gsLst>
                <a:gs pos="0">
                  <a:schemeClr val="accent4"/>
                </a:gs>
                <a:gs pos="100000">
                  <a:schemeClr val="accent4">
                    <a:lumMod val="50000"/>
                  </a:schemeClr>
                </a:gs>
              </a:gsLst>
              <a:lin ang="2700000" scaled="1"/>
              <a:tileRect/>
            </a:gradFill>
          </a:ln>
          <a:effectLst>
            <a:outerShdw blurRad="1524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srgbClr val="37B7B4"/>
              </a:solidFill>
            </a:endParaRPr>
          </a:p>
        </p:txBody>
      </p:sp>
      <p:sp>
        <p:nvSpPr>
          <p:cNvPr id="26" name="椭圆 25"/>
          <p:cNvSpPr/>
          <p:nvPr/>
        </p:nvSpPr>
        <p:spPr>
          <a:xfrm>
            <a:off x="2421413" y="3796766"/>
            <a:ext cx="1120554" cy="1120554"/>
          </a:xfrm>
          <a:prstGeom prst="ellipse">
            <a:avLst/>
          </a:prstGeom>
          <a:gradFill flip="none" rotWithShape="1">
            <a:gsLst>
              <a:gs pos="0">
                <a:schemeClr val="bg1"/>
              </a:gs>
              <a:gs pos="100000">
                <a:schemeClr val="bg1">
                  <a:lumMod val="85000"/>
                </a:schemeClr>
              </a:gs>
            </a:gsLst>
            <a:lin ang="13500000" scaled="1"/>
            <a:tileRect/>
          </a:gradFill>
          <a:ln w="25400">
            <a:gradFill flip="none" rotWithShape="1">
              <a:gsLst>
                <a:gs pos="0">
                  <a:schemeClr val="bg1">
                    <a:lumMod val="100000"/>
                  </a:schemeClr>
                </a:gs>
                <a:gs pos="100000">
                  <a:schemeClr val="bg1">
                    <a:lumMod val="85000"/>
                  </a:schemeClr>
                </a:gs>
              </a:gsLst>
              <a:lin ang="2700000" scaled="1"/>
              <a:tileRect/>
            </a:gradFill>
          </a:ln>
          <a:effectLst>
            <a:outerShdw blurRad="1524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prstClr val="white"/>
              </a:solidFill>
            </a:endParaRPr>
          </a:p>
        </p:txBody>
      </p:sp>
      <p:sp>
        <p:nvSpPr>
          <p:cNvPr id="27" name="椭圆 26"/>
          <p:cNvSpPr/>
          <p:nvPr/>
        </p:nvSpPr>
        <p:spPr>
          <a:xfrm>
            <a:off x="4763940" y="3110319"/>
            <a:ext cx="822601" cy="822601"/>
          </a:xfrm>
          <a:prstGeom prst="ellipse">
            <a:avLst/>
          </a:prstGeom>
          <a:solidFill>
            <a:srgbClr val="D9F1F3"/>
          </a:solidFill>
          <a:ln w="25400">
            <a:noFill/>
          </a:ln>
          <a:effectLst>
            <a:outerShdw blurRad="1524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prstClr val="white"/>
              </a:solidFill>
            </a:endParaRPr>
          </a:p>
        </p:txBody>
      </p:sp>
      <p:sp>
        <p:nvSpPr>
          <p:cNvPr id="28" name="椭圆 27"/>
          <p:cNvSpPr/>
          <p:nvPr/>
        </p:nvSpPr>
        <p:spPr>
          <a:xfrm>
            <a:off x="2394749" y="1683475"/>
            <a:ext cx="2568292" cy="2568292"/>
          </a:xfrm>
          <a:prstGeom prst="ellipse">
            <a:avLst/>
          </a:prstGeom>
          <a:gradFill flip="none" rotWithShape="1">
            <a:gsLst>
              <a:gs pos="0">
                <a:schemeClr val="bg1"/>
              </a:gs>
              <a:gs pos="100000">
                <a:schemeClr val="bg1">
                  <a:lumMod val="75000"/>
                </a:schemeClr>
              </a:gs>
            </a:gsLst>
            <a:lin ang="13500000" scaled="1"/>
            <a:tileRect/>
          </a:gradFill>
          <a:ln w="38100">
            <a:gradFill flip="none" rotWithShape="1">
              <a:gsLst>
                <a:gs pos="0">
                  <a:schemeClr val="bg1">
                    <a:lumMod val="100000"/>
                  </a:schemeClr>
                </a:gs>
                <a:gs pos="100000">
                  <a:schemeClr val="bg1">
                    <a:lumMod val="85000"/>
                  </a:schemeClr>
                </a:gs>
              </a:gsLst>
              <a:lin ang="2700000" scaled="1"/>
              <a:tileRect/>
            </a:gradFill>
          </a:ln>
          <a:effectLst>
            <a:outerShdw blurRad="254000" dist="2032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prstClr val="white"/>
              </a:solidFill>
            </a:endParaRPr>
          </a:p>
        </p:txBody>
      </p:sp>
      <p:sp>
        <p:nvSpPr>
          <p:cNvPr id="29" name="文本框 28"/>
          <p:cNvSpPr txBox="1"/>
          <p:nvPr/>
        </p:nvSpPr>
        <p:spPr>
          <a:xfrm>
            <a:off x="3176194" y="2204872"/>
            <a:ext cx="1005403" cy="584775"/>
          </a:xfrm>
          <a:prstGeom prst="rect">
            <a:avLst/>
          </a:prstGeom>
          <a:noFill/>
          <a:effectLst/>
        </p:spPr>
        <p:txBody>
          <a:bodyPr wrap="none" rtlCol="0">
            <a:spAutoFit/>
          </a:bodyPr>
          <a:lstStyle/>
          <a:p>
            <a:pPr algn="ctr"/>
            <a:r>
              <a:rPr lang="zh-CN" altLang="en-US" sz="3200" b="1" dirty="0">
                <a:latin typeface="微软雅黑" panose="020B0503020204020204" pitchFamily="34" charset="-122"/>
                <a:ea typeface="微软雅黑" panose="020B0503020204020204" pitchFamily="34" charset="-122"/>
              </a:rPr>
              <a:t>目录</a:t>
            </a:r>
          </a:p>
        </p:txBody>
      </p:sp>
      <p:sp>
        <p:nvSpPr>
          <p:cNvPr id="30" name="文本框 29"/>
          <p:cNvSpPr txBox="1"/>
          <p:nvPr/>
        </p:nvSpPr>
        <p:spPr>
          <a:xfrm>
            <a:off x="2505536" y="3232184"/>
            <a:ext cx="2346719" cy="461665"/>
          </a:xfrm>
          <a:prstGeom prst="rect">
            <a:avLst/>
          </a:prstGeom>
          <a:noFill/>
        </p:spPr>
        <p:txBody>
          <a:bodyPr wrap="square" rtlCol="0">
            <a:spAutoFit/>
          </a:bodyPr>
          <a:lstStyle/>
          <a:p>
            <a:pPr algn="ctr"/>
            <a:r>
              <a:rPr lang="en-US" altLang="zh-CN" sz="2400" b="1" dirty="0">
                <a:latin typeface="微软雅黑" panose="020B0503020204020204" pitchFamily="34" charset="-122"/>
                <a:ea typeface="微软雅黑" panose="020B0503020204020204" pitchFamily="34" charset="-122"/>
                <a:cs typeface="Aharoni" panose="02010803020104030203" pitchFamily="2" charset="-79"/>
              </a:rPr>
              <a:t>CONTENTS</a:t>
            </a:r>
          </a:p>
        </p:txBody>
      </p:sp>
      <p:sp>
        <p:nvSpPr>
          <p:cNvPr id="32" name="文本框 5">
            <a:extLst>
              <a:ext uri="{FF2B5EF4-FFF2-40B4-BE49-F238E27FC236}">
                <a16:creationId xmlns:a16="http://schemas.microsoft.com/office/drawing/2014/main" id="{B3023375-72B1-4D4B-978D-887CC31AF795}"/>
              </a:ext>
            </a:extLst>
          </p:cNvPr>
          <p:cNvSpPr txBox="1"/>
          <p:nvPr/>
        </p:nvSpPr>
        <p:spPr>
          <a:xfrm>
            <a:off x="8745538" y="2316705"/>
            <a:ext cx="1723549" cy="499624"/>
          </a:xfrm>
          <a:prstGeom prst="rect">
            <a:avLst/>
          </a:prstGeom>
          <a:noFill/>
          <a:ln w="9525">
            <a:noFill/>
          </a:ln>
        </p:spPr>
        <p:txBody>
          <a:bodyPr wrap="none">
            <a:spAutoFit/>
          </a:bodyPr>
          <a:lstStyle/>
          <a:p>
            <a:pPr eaLnBrk="1" hangingPunct="1">
              <a:lnSpc>
                <a:spcPct val="150000"/>
              </a:lnSpc>
              <a:buFont typeface="Arial" panose="020B0604020202020204" pitchFamily="34" charset="0"/>
            </a:pPr>
            <a:r>
              <a:rPr lang="zh-CN" altLang="en-US" sz="2000" b="1" dirty="0">
                <a:solidFill>
                  <a:schemeClr val="bg2">
                    <a:lumMod val="25000"/>
                  </a:schemeClr>
                </a:solidFill>
                <a:latin typeface="+mn-ea"/>
                <a:ea typeface="+mn-ea"/>
              </a:rPr>
              <a:t>公司基本情况</a:t>
            </a:r>
          </a:p>
        </p:txBody>
      </p:sp>
      <p:cxnSp>
        <p:nvCxnSpPr>
          <p:cNvPr id="33" name="直接连接符 32">
            <a:extLst>
              <a:ext uri="{FF2B5EF4-FFF2-40B4-BE49-F238E27FC236}">
                <a16:creationId xmlns:a16="http://schemas.microsoft.com/office/drawing/2014/main" id="{9BB85419-355C-421F-8A2C-F7B058F96FDF}"/>
              </a:ext>
            </a:extLst>
          </p:cNvPr>
          <p:cNvCxnSpPr/>
          <p:nvPr/>
        </p:nvCxnSpPr>
        <p:spPr>
          <a:xfrm>
            <a:off x="8651782" y="2316705"/>
            <a:ext cx="0" cy="504825"/>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34" name="矩形 8">
            <a:extLst>
              <a:ext uri="{FF2B5EF4-FFF2-40B4-BE49-F238E27FC236}">
                <a16:creationId xmlns:a16="http://schemas.microsoft.com/office/drawing/2014/main" id="{A95D27A3-F02E-4357-A70E-8F829135C7CE}"/>
              </a:ext>
            </a:extLst>
          </p:cNvPr>
          <p:cNvSpPr/>
          <p:nvPr/>
        </p:nvSpPr>
        <p:spPr>
          <a:xfrm>
            <a:off x="7940675" y="2389537"/>
            <a:ext cx="502061" cy="400110"/>
          </a:xfrm>
          <a:prstGeom prst="rect">
            <a:avLst/>
          </a:prstGeom>
          <a:noFill/>
          <a:ln w="9525">
            <a:solidFill>
              <a:schemeClr val="tx1"/>
            </a:solidFill>
          </a:ln>
        </p:spPr>
        <p:txBody>
          <a:bodyPr wrap="none">
            <a:spAutoFit/>
          </a:bodyPr>
          <a:lstStyle/>
          <a:p>
            <a:pPr eaLnBrk="1" hangingPunct="1">
              <a:buFont typeface="Arial" panose="020B0604020202020204" pitchFamily="34" charset="0"/>
            </a:pPr>
            <a:r>
              <a:rPr lang="en-US" altLang="zh-CN" sz="2000" b="1" dirty="0">
                <a:latin typeface="+mn-ea"/>
                <a:ea typeface="+mn-ea"/>
              </a:rPr>
              <a:t>01</a:t>
            </a:r>
            <a:endParaRPr lang="zh-CN" altLang="en-US" sz="2000" b="1" dirty="0">
              <a:latin typeface="+mn-ea"/>
              <a:ea typeface="+mn-ea"/>
            </a:endParaRPr>
          </a:p>
        </p:txBody>
      </p:sp>
      <p:sp>
        <p:nvSpPr>
          <p:cNvPr id="35" name="文本框 9">
            <a:extLst>
              <a:ext uri="{FF2B5EF4-FFF2-40B4-BE49-F238E27FC236}">
                <a16:creationId xmlns:a16="http://schemas.microsoft.com/office/drawing/2014/main" id="{29F5A729-76E7-4E25-B39C-EC7ABE30B23B}"/>
              </a:ext>
            </a:extLst>
          </p:cNvPr>
          <p:cNvSpPr txBox="1"/>
          <p:nvPr/>
        </p:nvSpPr>
        <p:spPr>
          <a:xfrm>
            <a:off x="8783992" y="3129825"/>
            <a:ext cx="2236510" cy="499624"/>
          </a:xfrm>
          <a:prstGeom prst="rect">
            <a:avLst/>
          </a:prstGeom>
          <a:noFill/>
          <a:ln w="9525">
            <a:noFill/>
          </a:ln>
        </p:spPr>
        <p:txBody>
          <a:bodyPr wrap="none">
            <a:spAutoFit/>
          </a:bodyPr>
          <a:lstStyle/>
          <a:p>
            <a:pPr eaLnBrk="1" hangingPunct="1">
              <a:lnSpc>
                <a:spcPct val="150000"/>
              </a:lnSpc>
              <a:buFont typeface="Arial" panose="020B0604020202020204" pitchFamily="34" charset="0"/>
            </a:pPr>
            <a:r>
              <a:rPr lang="zh-CN" altLang="en-US" sz="2000" b="1" dirty="0">
                <a:solidFill>
                  <a:schemeClr val="bg2">
                    <a:lumMod val="25000"/>
                  </a:schemeClr>
                </a:solidFill>
                <a:latin typeface="+mn-ea"/>
                <a:ea typeface="+mn-ea"/>
              </a:rPr>
              <a:t>公司技术产品情况</a:t>
            </a:r>
          </a:p>
        </p:txBody>
      </p:sp>
      <p:cxnSp>
        <p:nvCxnSpPr>
          <p:cNvPr id="37" name="直接连接符 36">
            <a:extLst>
              <a:ext uri="{FF2B5EF4-FFF2-40B4-BE49-F238E27FC236}">
                <a16:creationId xmlns:a16="http://schemas.microsoft.com/office/drawing/2014/main" id="{DCC0BB30-4328-4269-983F-0AAB9DC8D218}"/>
              </a:ext>
            </a:extLst>
          </p:cNvPr>
          <p:cNvCxnSpPr/>
          <p:nvPr/>
        </p:nvCxnSpPr>
        <p:spPr>
          <a:xfrm>
            <a:off x="8637942" y="3239667"/>
            <a:ext cx="0" cy="504825"/>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7" name="矩形 11">
            <a:extLst>
              <a:ext uri="{FF2B5EF4-FFF2-40B4-BE49-F238E27FC236}">
                <a16:creationId xmlns:a16="http://schemas.microsoft.com/office/drawing/2014/main" id="{3FB00663-6E37-4EE4-85DE-03FAA35AB80E}"/>
              </a:ext>
            </a:extLst>
          </p:cNvPr>
          <p:cNvSpPr/>
          <p:nvPr/>
        </p:nvSpPr>
        <p:spPr>
          <a:xfrm>
            <a:off x="7979129" y="3250779"/>
            <a:ext cx="502061" cy="400110"/>
          </a:xfrm>
          <a:prstGeom prst="rect">
            <a:avLst/>
          </a:prstGeom>
          <a:noFill/>
          <a:ln w="9525">
            <a:solidFill>
              <a:schemeClr val="tx1"/>
            </a:solidFill>
          </a:ln>
        </p:spPr>
        <p:txBody>
          <a:bodyPr wrap="none">
            <a:spAutoFit/>
          </a:bodyPr>
          <a:lstStyle/>
          <a:p>
            <a:pPr eaLnBrk="1" hangingPunct="1">
              <a:buFont typeface="Arial" panose="020B0604020202020204" pitchFamily="34" charset="0"/>
            </a:pPr>
            <a:r>
              <a:rPr lang="en-US" altLang="zh-CN" sz="2000" b="1" dirty="0">
                <a:latin typeface="+mn-ea"/>
                <a:ea typeface="+mn-ea"/>
              </a:rPr>
              <a:t>02</a:t>
            </a:r>
            <a:endParaRPr lang="zh-CN" altLang="en-US" sz="2000" b="1" dirty="0">
              <a:latin typeface="+mn-ea"/>
              <a:ea typeface="+mn-ea"/>
            </a:endParaRPr>
          </a:p>
        </p:txBody>
      </p:sp>
      <p:sp>
        <p:nvSpPr>
          <p:cNvPr id="48" name="文本框 12">
            <a:extLst>
              <a:ext uri="{FF2B5EF4-FFF2-40B4-BE49-F238E27FC236}">
                <a16:creationId xmlns:a16="http://schemas.microsoft.com/office/drawing/2014/main" id="{BE18180A-3910-48A9-802E-46D3949E2B92}"/>
              </a:ext>
            </a:extLst>
          </p:cNvPr>
          <p:cNvSpPr txBox="1"/>
          <p:nvPr/>
        </p:nvSpPr>
        <p:spPr>
          <a:xfrm>
            <a:off x="8783992" y="4173442"/>
            <a:ext cx="1723549" cy="499624"/>
          </a:xfrm>
          <a:prstGeom prst="rect">
            <a:avLst/>
          </a:prstGeom>
          <a:noFill/>
          <a:ln w="9525">
            <a:noFill/>
          </a:ln>
        </p:spPr>
        <p:txBody>
          <a:bodyPr wrap="none">
            <a:spAutoFit/>
          </a:bodyPr>
          <a:lstStyle/>
          <a:p>
            <a:pPr eaLnBrk="1" hangingPunct="1">
              <a:lnSpc>
                <a:spcPct val="150000"/>
              </a:lnSpc>
              <a:buFont typeface="Arial" panose="020B0604020202020204" pitchFamily="34" charset="0"/>
            </a:pPr>
            <a:r>
              <a:rPr lang="zh-CN" altLang="en-US" sz="2000" b="1" dirty="0">
                <a:solidFill>
                  <a:schemeClr val="bg2">
                    <a:lumMod val="25000"/>
                  </a:schemeClr>
                </a:solidFill>
                <a:latin typeface="+mn-ea"/>
                <a:ea typeface="+mn-ea"/>
              </a:rPr>
              <a:t>行业发展情况</a:t>
            </a:r>
          </a:p>
        </p:txBody>
      </p:sp>
      <p:cxnSp>
        <p:nvCxnSpPr>
          <p:cNvPr id="49" name="直接连接符 48">
            <a:extLst>
              <a:ext uri="{FF2B5EF4-FFF2-40B4-BE49-F238E27FC236}">
                <a16:creationId xmlns:a16="http://schemas.microsoft.com/office/drawing/2014/main" id="{55D635FF-ED3D-4FED-AB20-3F2E92FAA459}"/>
              </a:ext>
            </a:extLst>
          </p:cNvPr>
          <p:cNvCxnSpPr/>
          <p:nvPr/>
        </p:nvCxnSpPr>
        <p:spPr>
          <a:xfrm>
            <a:off x="8637942" y="4223917"/>
            <a:ext cx="0" cy="504825"/>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0" name="矩形 14">
            <a:extLst>
              <a:ext uri="{FF2B5EF4-FFF2-40B4-BE49-F238E27FC236}">
                <a16:creationId xmlns:a16="http://schemas.microsoft.com/office/drawing/2014/main" id="{F06DF148-945C-421F-A1B1-E068C30C4285}"/>
              </a:ext>
            </a:extLst>
          </p:cNvPr>
          <p:cNvSpPr/>
          <p:nvPr/>
        </p:nvSpPr>
        <p:spPr>
          <a:xfrm>
            <a:off x="7979129" y="4266779"/>
            <a:ext cx="502061" cy="400110"/>
          </a:xfrm>
          <a:prstGeom prst="rect">
            <a:avLst/>
          </a:prstGeom>
          <a:noFill/>
          <a:ln w="9525">
            <a:solidFill>
              <a:schemeClr val="tx1"/>
            </a:solidFill>
          </a:ln>
        </p:spPr>
        <p:txBody>
          <a:bodyPr wrap="none">
            <a:spAutoFit/>
          </a:bodyPr>
          <a:lstStyle/>
          <a:p>
            <a:pPr eaLnBrk="1" hangingPunct="1">
              <a:buFont typeface="Arial" panose="020B0604020202020204" pitchFamily="34" charset="0"/>
            </a:pPr>
            <a:r>
              <a:rPr lang="en-US" altLang="zh-CN" sz="2000" b="1" dirty="0">
                <a:latin typeface="+mn-ea"/>
                <a:ea typeface="+mn-ea"/>
              </a:rPr>
              <a:t>03</a:t>
            </a:r>
            <a:endParaRPr lang="zh-CN" altLang="en-US" sz="2000" b="1" dirty="0">
              <a:latin typeface="+mn-ea"/>
              <a:ea typeface="+mn-ea"/>
            </a:endParaRPr>
          </a:p>
        </p:txBody>
      </p:sp>
      <p:sp>
        <p:nvSpPr>
          <p:cNvPr id="20" name="文本框 12">
            <a:extLst>
              <a:ext uri="{FF2B5EF4-FFF2-40B4-BE49-F238E27FC236}">
                <a16:creationId xmlns:a16="http://schemas.microsoft.com/office/drawing/2014/main" id="{6B18F7EA-AA3E-42BD-8887-D41CB94F873C}"/>
              </a:ext>
            </a:extLst>
          </p:cNvPr>
          <p:cNvSpPr txBox="1"/>
          <p:nvPr/>
        </p:nvSpPr>
        <p:spPr>
          <a:xfrm>
            <a:off x="8783992" y="5147084"/>
            <a:ext cx="2236510" cy="499624"/>
          </a:xfrm>
          <a:prstGeom prst="rect">
            <a:avLst/>
          </a:prstGeom>
          <a:noFill/>
          <a:ln w="9525">
            <a:noFill/>
          </a:ln>
        </p:spPr>
        <p:txBody>
          <a:bodyPr wrap="none">
            <a:spAutoFit/>
          </a:bodyPr>
          <a:lstStyle/>
          <a:p>
            <a:pPr eaLnBrk="1" hangingPunct="1">
              <a:lnSpc>
                <a:spcPct val="150000"/>
              </a:lnSpc>
              <a:buFont typeface="Arial" panose="020B0604020202020204" pitchFamily="34" charset="0"/>
            </a:pPr>
            <a:r>
              <a:rPr lang="zh-CN" altLang="en-US" sz="2000" b="1" dirty="0">
                <a:solidFill>
                  <a:schemeClr val="bg2">
                    <a:lumMod val="25000"/>
                  </a:schemeClr>
                </a:solidFill>
                <a:latin typeface="+mn-ea"/>
                <a:ea typeface="+mn-ea"/>
              </a:rPr>
              <a:t>公司未来发展规划</a:t>
            </a:r>
          </a:p>
        </p:txBody>
      </p:sp>
      <p:cxnSp>
        <p:nvCxnSpPr>
          <p:cNvPr id="25" name="直接连接符 24">
            <a:extLst>
              <a:ext uri="{FF2B5EF4-FFF2-40B4-BE49-F238E27FC236}">
                <a16:creationId xmlns:a16="http://schemas.microsoft.com/office/drawing/2014/main" id="{04135F88-D309-4551-B097-BB308EA74A64}"/>
              </a:ext>
            </a:extLst>
          </p:cNvPr>
          <p:cNvCxnSpPr/>
          <p:nvPr/>
        </p:nvCxnSpPr>
        <p:spPr>
          <a:xfrm>
            <a:off x="8637942" y="5197559"/>
            <a:ext cx="0" cy="504825"/>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1" name="矩形 14">
            <a:extLst>
              <a:ext uri="{FF2B5EF4-FFF2-40B4-BE49-F238E27FC236}">
                <a16:creationId xmlns:a16="http://schemas.microsoft.com/office/drawing/2014/main" id="{94E4C781-7C39-4E51-B880-6C3BDD50AD39}"/>
              </a:ext>
            </a:extLst>
          </p:cNvPr>
          <p:cNvSpPr/>
          <p:nvPr/>
        </p:nvSpPr>
        <p:spPr>
          <a:xfrm>
            <a:off x="7979129" y="5240421"/>
            <a:ext cx="502061" cy="400110"/>
          </a:xfrm>
          <a:prstGeom prst="rect">
            <a:avLst/>
          </a:prstGeom>
          <a:noFill/>
          <a:ln w="9525">
            <a:solidFill>
              <a:schemeClr val="tx1"/>
            </a:solidFill>
          </a:ln>
        </p:spPr>
        <p:txBody>
          <a:bodyPr wrap="none">
            <a:spAutoFit/>
          </a:bodyPr>
          <a:lstStyle/>
          <a:p>
            <a:pPr eaLnBrk="1" hangingPunct="1">
              <a:buFont typeface="Arial" panose="020B0604020202020204" pitchFamily="34" charset="0"/>
            </a:pPr>
            <a:r>
              <a:rPr lang="en-US" altLang="zh-CN" sz="2000" b="1" dirty="0">
                <a:latin typeface="+mn-ea"/>
                <a:ea typeface="+mn-ea"/>
              </a:rPr>
              <a:t>04</a:t>
            </a:r>
            <a:endParaRPr lang="zh-CN" altLang="en-US" sz="2000" b="1" dirty="0">
              <a:latin typeface="+mn-ea"/>
              <a:ea typeface="+mn-ea"/>
            </a:endParaRPr>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34" name="文本框 23"/>
          <p:cNvSpPr txBox="1"/>
          <p:nvPr/>
        </p:nvSpPr>
        <p:spPr>
          <a:xfrm>
            <a:off x="2884564" y="271851"/>
            <a:ext cx="6178550" cy="707886"/>
          </a:xfrm>
          <a:prstGeom prst="rect">
            <a:avLst/>
          </a:prstGeom>
          <a:noFill/>
          <a:ln w="9525">
            <a:noFill/>
          </a:ln>
        </p:spPr>
        <p:txBody>
          <a:bodyPr>
            <a:spAutoFit/>
          </a:bodyPr>
          <a:lstStyle/>
          <a:p>
            <a:pPr algn="ctr" eaLnBrk="1" hangingPunct="1">
              <a:buFont typeface="Arial" panose="020B0604020202020204" pitchFamily="34" charset="0"/>
            </a:pPr>
            <a:r>
              <a:rPr lang="en-US" altLang="zh-CN" sz="2000" b="1" dirty="0">
                <a:solidFill>
                  <a:srgbClr val="2F99BF"/>
                </a:solidFill>
                <a:latin typeface="微软雅黑" panose="020B0503020204020204" pitchFamily="34" charset="-122"/>
              </a:rPr>
              <a:t>Industry Competition</a:t>
            </a:r>
          </a:p>
          <a:p>
            <a:pPr algn="ctr" eaLnBrk="1" hangingPunct="1">
              <a:buFont typeface="Arial" panose="020B0604020202020204" pitchFamily="34" charset="0"/>
            </a:pPr>
            <a:r>
              <a:rPr lang="zh-CN" altLang="en-US" sz="2000" dirty="0">
                <a:latin typeface="微软雅黑" panose="020B0503020204020204" pitchFamily="34" charset="-122"/>
              </a:rPr>
              <a:t>行业竞争格局</a:t>
            </a:r>
          </a:p>
        </p:txBody>
      </p:sp>
      <p:cxnSp>
        <p:nvCxnSpPr>
          <p:cNvPr id="29" name="直接连接符 28">
            <a:extLst>
              <a:ext uri="{FF2B5EF4-FFF2-40B4-BE49-F238E27FC236}">
                <a16:creationId xmlns:a16="http://schemas.microsoft.com/office/drawing/2014/main" id="{4BE728E2-C088-40E5-86AC-BCA6AD059902}"/>
              </a:ext>
            </a:extLst>
          </p:cNvPr>
          <p:cNvCxnSpPr>
            <a:cxnSpLocks/>
          </p:cNvCxnSpPr>
          <p:nvPr/>
        </p:nvCxnSpPr>
        <p:spPr>
          <a:xfrm>
            <a:off x="5973840" y="2201665"/>
            <a:ext cx="0" cy="4031934"/>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0" name="文本框 25">
            <a:extLst>
              <a:ext uri="{FF2B5EF4-FFF2-40B4-BE49-F238E27FC236}">
                <a16:creationId xmlns:a16="http://schemas.microsoft.com/office/drawing/2014/main" id="{15DD5CDD-5902-4124-A28D-F6A3FC4F705A}"/>
              </a:ext>
            </a:extLst>
          </p:cNvPr>
          <p:cNvSpPr txBox="1"/>
          <p:nvPr/>
        </p:nvSpPr>
        <p:spPr>
          <a:xfrm>
            <a:off x="736307" y="3258039"/>
            <a:ext cx="5359694" cy="400110"/>
          </a:xfrm>
          <a:prstGeom prst="rect">
            <a:avLst/>
          </a:prstGeom>
          <a:noFill/>
          <a:ln w="9525">
            <a:noFill/>
          </a:ln>
        </p:spPr>
        <p:txBody>
          <a:bodyPr wrap="square">
            <a:spAutoFit/>
          </a:bodyPr>
          <a:lstStyle/>
          <a:p>
            <a:pPr eaLnBrk="1" hangingPunct="1">
              <a:buFont typeface="Arial" panose="020B0604020202020204" pitchFamily="34" charset="0"/>
            </a:pPr>
            <a:r>
              <a:rPr lang="zh-CN" altLang="en-US" sz="2000" b="1" dirty="0">
                <a:solidFill>
                  <a:srgbClr val="2F99BF"/>
                </a:solidFill>
                <a:latin typeface="Century Gothic" panose="020B0502020202020204" pitchFamily="34" charset="0"/>
              </a:rPr>
              <a:t>国际香料香精行业集中度较高，产业逐步转移</a:t>
            </a:r>
          </a:p>
        </p:txBody>
      </p:sp>
      <p:cxnSp>
        <p:nvCxnSpPr>
          <p:cNvPr id="46" name="直接连接符 45">
            <a:extLst>
              <a:ext uri="{FF2B5EF4-FFF2-40B4-BE49-F238E27FC236}">
                <a16:creationId xmlns:a16="http://schemas.microsoft.com/office/drawing/2014/main" id="{D90F1D9A-E506-47FA-9633-3039F832E27B}"/>
              </a:ext>
            </a:extLst>
          </p:cNvPr>
          <p:cNvCxnSpPr/>
          <p:nvPr/>
        </p:nvCxnSpPr>
        <p:spPr>
          <a:xfrm>
            <a:off x="1225332" y="3784944"/>
            <a:ext cx="4022725" cy="0"/>
          </a:xfrm>
          <a:prstGeom prst="line">
            <a:avLst/>
          </a:prstGeom>
          <a:ln>
            <a:solidFill>
              <a:srgbClr val="9C826C"/>
            </a:solidFill>
          </a:ln>
        </p:spPr>
        <p:style>
          <a:lnRef idx="1">
            <a:schemeClr val="accent1"/>
          </a:lnRef>
          <a:fillRef idx="0">
            <a:schemeClr val="accent1"/>
          </a:fillRef>
          <a:effectRef idx="0">
            <a:schemeClr val="accent1"/>
          </a:effectRef>
          <a:fontRef idx="minor">
            <a:schemeClr val="tx1"/>
          </a:fontRef>
        </p:style>
      </p:cxnSp>
      <p:sp>
        <p:nvSpPr>
          <p:cNvPr id="47" name="文本框 28">
            <a:extLst>
              <a:ext uri="{FF2B5EF4-FFF2-40B4-BE49-F238E27FC236}">
                <a16:creationId xmlns:a16="http://schemas.microsoft.com/office/drawing/2014/main" id="{C5D0DCD1-AFFD-40D1-8EB0-D7A5FB76DA77}"/>
              </a:ext>
            </a:extLst>
          </p:cNvPr>
          <p:cNvSpPr txBox="1">
            <a:spLocks noChangeArrowheads="1"/>
          </p:cNvSpPr>
          <p:nvPr/>
        </p:nvSpPr>
        <p:spPr bwMode="auto">
          <a:xfrm>
            <a:off x="1093237" y="3931462"/>
            <a:ext cx="4362450" cy="200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just"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zh-CN" altLang="zh-CN" sz="1050" dirty="0">
                <a:solidFill>
                  <a:schemeClr val="tx2">
                    <a:lumMod val="75000"/>
                  </a:schemeClr>
                </a:solidFill>
                <a:latin typeface="Century Gothic" panose="020B0502020202020204" pitchFamily="34" charset="0"/>
              </a:rPr>
              <a:t>欧美及日本香料香精工业发展成熟，目前已成为世界上最先进的香料香精工业中心，全球重要的香精香料生产企业均来自上述发达国家和地区。同时，香精香料行业呈现极高的市场集中度，</a:t>
            </a:r>
            <a:r>
              <a:rPr lang="en-US" altLang="zh-CN" sz="1050" dirty="0">
                <a:solidFill>
                  <a:schemeClr val="tx2">
                    <a:lumMod val="75000"/>
                  </a:schemeClr>
                </a:solidFill>
                <a:latin typeface="Century Gothic" panose="020B0502020202020204" pitchFamily="34" charset="0"/>
              </a:rPr>
              <a:t>2013</a:t>
            </a:r>
            <a:r>
              <a:rPr lang="zh-CN" altLang="zh-CN" sz="1050" dirty="0">
                <a:solidFill>
                  <a:schemeClr val="tx2">
                    <a:lumMod val="75000"/>
                  </a:schemeClr>
                </a:solidFill>
                <a:latin typeface="Century Gothic" panose="020B0502020202020204" pitchFamily="34" charset="0"/>
              </a:rPr>
              <a:t>年至</a:t>
            </a:r>
            <a:r>
              <a:rPr lang="en-US" altLang="zh-CN" sz="1050" dirty="0">
                <a:solidFill>
                  <a:schemeClr val="tx2">
                    <a:lumMod val="75000"/>
                  </a:schemeClr>
                </a:solidFill>
                <a:latin typeface="Century Gothic" panose="020B0502020202020204" pitchFamily="34" charset="0"/>
              </a:rPr>
              <a:t>2019</a:t>
            </a:r>
            <a:r>
              <a:rPr lang="zh-CN" altLang="zh-CN" sz="1050" dirty="0">
                <a:solidFill>
                  <a:schemeClr val="tx2">
                    <a:lumMod val="75000"/>
                  </a:schemeClr>
                </a:solidFill>
                <a:latin typeface="Century Gothic" panose="020B0502020202020204" pitchFamily="34" charset="0"/>
              </a:rPr>
              <a:t>年，全球前十家香精香料公司的销售额占全球总销售额在</a:t>
            </a:r>
            <a:r>
              <a:rPr lang="en-US" altLang="zh-CN" sz="1050" dirty="0">
                <a:solidFill>
                  <a:schemeClr val="tx2">
                    <a:lumMod val="75000"/>
                  </a:schemeClr>
                </a:solidFill>
                <a:latin typeface="Century Gothic" panose="020B0502020202020204" pitchFamily="34" charset="0"/>
              </a:rPr>
              <a:t>75%</a:t>
            </a:r>
            <a:r>
              <a:rPr lang="zh-CN" altLang="zh-CN" sz="1050" dirty="0">
                <a:solidFill>
                  <a:schemeClr val="tx2">
                    <a:lumMod val="75000"/>
                  </a:schemeClr>
                </a:solidFill>
                <a:latin typeface="Century Gothic" panose="020B0502020202020204" pitchFamily="34" charset="0"/>
              </a:rPr>
              <a:t>左右，尤其是奇华顿、芬美意、国际香料香精和德之馨四家公司，近年来其合计市场份额均保持在</a:t>
            </a:r>
            <a:r>
              <a:rPr lang="en-US" altLang="zh-CN" sz="1050" dirty="0">
                <a:solidFill>
                  <a:schemeClr val="tx2">
                    <a:lumMod val="75000"/>
                  </a:schemeClr>
                </a:solidFill>
                <a:latin typeface="Century Gothic" panose="020B0502020202020204" pitchFamily="34" charset="0"/>
              </a:rPr>
              <a:t>50%</a:t>
            </a:r>
            <a:r>
              <a:rPr lang="zh-CN" altLang="zh-CN" sz="1050" dirty="0">
                <a:solidFill>
                  <a:schemeClr val="tx2">
                    <a:lumMod val="75000"/>
                  </a:schemeClr>
                </a:solidFill>
                <a:latin typeface="Century Gothic" panose="020B0502020202020204" pitchFamily="34" charset="0"/>
              </a:rPr>
              <a:t>以上。随着</a:t>
            </a:r>
            <a:r>
              <a:rPr lang="en-US" altLang="zh-CN" sz="1050" dirty="0">
                <a:solidFill>
                  <a:schemeClr val="tx2">
                    <a:lumMod val="75000"/>
                  </a:schemeClr>
                </a:solidFill>
                <a:latin typeface="Century Gothic" panose="020B0502020202020204" pitchFamily="34" charset="0"/>
              </a:rPr>
              <a:t>2018</a:t>
            </a:r>
            <a:r>
              <a:rPr lang="zh-CN" altLang="zh-CN" sz="1050" dirty="0">
                <a:solidFill>
                  <a:schemeClr val="tx2">
                    <a:lumMod val="75000"/>
                  </a:schemeClr>
                </a:solidFill>
                <a:latin typeface="Century Gothic" panose="020B0502020202020204" pitchFamily="34" charset="0"/>
              </a:rPr>
              <a:t>年国际香料香精</a:t>
            </a:r>
            <a:r>
              <a:rPr lang="en-US" altLang="zh-CN" sz="1050" dirty="0">
                <a:solidFill>
                  <a:schemeClr val="tx2">
                    <a:lumMod val="75000"/>
                  </a:schemeClr>
                </a:solidFill>
                <a:latin typeface="Century Gothic" panose="020B0502020202020204" pitchFamily="34" charset="0"/>
              </a:rPr>
              <a:t>IFF</a:t>
            </a:r>
            <a:r>
              <a:rPr lang="zh-CN" altLang="zh-CN" sz="1050" dirty="0">
                <a:solidFill>
                  <a:schemeClr val="tx2">
                    <a:lumMod val="75000"/>
                  </a:schemeClr>
                </a:solidFill>
                <a:latin typeface="Century Gothic" panose="020B0502020202020204" pitchFamily="34" charset="0"/>
              </a:rPr>
              <a:t>完成对花臣的收购，行业市场集中度更趋明显。由于欧洲、北美洲的香料香精消费市场已趋于饱和状态，主要竞争的地区是亚洲、大洋洲和南美洲等国家和地区</a:t>
            </a:r>
            <a:r>
              <a:rPr lang="zh-CN" altLang="en-US" sz="1050" dirty="0">
                <a:solidFill>
                  <a:schemeClr val="tx2">
                    <a:lumMod val="75000"/>
                  </a:schemeClr>
                </a:solidFill>
                <a:latin typeface="Century Gothic" panose="020B0502020202020204" pitchFamily="34" charset="0"/>
              </a:rPr>
              <a:t>。</a:t>
            </a:r>
          </a:p>
        </p:txBody>
      </p:sp>
      <p:sp>
        <p:nvSpPr>
          <p:cNvPr id="48" name="文本框 25">
            <a:extLst>
              <a:ext uri="{FF2B5EF4-FFF2-40B4-BE49-F238E27FC236}">
                <a16:creationId xmlns:a16="http://schemas.microsoft.com/office/drawing/2014/main" id="{D2142BD0-33EC-49A7-89A3-017C32EA7BB9}"/>
              </a:ext>
            </a:extLst>
          </p:cNvPr>
          <p:cNvSpPr txBox="1"/>
          <p:nvPr/>
        </p:nvSpPr>
        <p:spPr>
          <a:xfrm>
            <a:off x="6491995" y="3102308"/>
            <a:ext cx="4133384" cy="707886"/>
          </a:xfrm>
          <a:prstGeom prst="rect">
            <a:avLst/>
          </a:prstGeom>
          <a:noFill/>
          <a:ln w="9525">
            <a:noFill/>
          </a:ln>
        </p:spPr>
        <p:txBody>
          <a:bodyPr wrap="square">
            <a:spAutoFit/>
          </a:bodyPr>
          <a:lstStyle/>
          <a:p>
            <a:pPr eaLnBrk="1" hangingPunct="1">
              <a:buFont typeface="Arial" panose="020B0604020202020204" pitchFamily="34" charset="0"/>
            </a:pPr>
            <a:r>
              <a:rPr lang="zh-CN" altLang="en-US" sz="2000" b="1" dirty="0">
                <a:solidFill>
                  <a:srgbClr val="2F99BF"/>
                </a:solidFill>
                <a:latin typeface="Century Gothic" panose="020B0502020202020204" pitchFamily="34" charset="0"/>
              </a:rPr>
              <a:t>国内集中度较低，竞争激烈。具有技术优势将脱颖而出。</a:t>
            </a:r>
          </a:p>
        </p:txBody>
      </p:sp>
      <p:cxnSp>
        <p:nvCxnSpPr>
          <p:cNvPr id="49" name="直接连接符 48">
            <a:extLst>
              <a:ext uri="{FF2B5EF4-FFF2-40B4-BE49-F238E27FC236}">
                <a16:creationId xmlns:a16="http://schemas.microsoft.com/office/drawing/2014/main" id="{D81F9038-EA0E-40A5-AF16-52D9A6D70315}"/>
              </a:ext>
            </a:extLst>
          </p:cNvPr>
          <p:cNvCxnSpPr/>
          <p:nvPr/>
        </p:nvCxnSpPr>
        <p:spPr>
          <a:xfrm>
            <a:off x="6491994" y="3784944"/>
            <a:ext cx="4022725" cy="0"/>
          </a:xfrm>
          <a:prstGeom prst="line">
            <a:avLst/>
          </a:prstGeom>
          <a:ln>
            <a:solidFill>
              <a:srgbClr val="9C826C"/>
            </a:solidFill>
          </a:ln>
        </p:spPr>
        <p:style>
          <a:lnRef idx="1">
            <a:schemeClr val="accent1"/>
          </a:lnRef>
          <a:fillRef idx="0">
            <a:schemeClr val="accent1"/>
          </a:fillRef>
          <a:effectRef idx="0">
            <a:schemeClr val="accent1"/>
          </a:effectRef>
          <a:fontRef idx="minor">
            <a:schemeClr val="tx1"/>
          </a:fontRef>
        </p:style>
      </p:cxnSp>
      <p:sp>
        <p:nvSpPr>
          <p:cNvPr id="50" name="文本框 28">
            <a:extLst>
              <a:ext uri="{FF2B5EF4-FFF2-40B4-BE49-F238E27FC236}">
                <a16:creationId xmlns:a16="http://schemas.microsoft.com/office/drawing/2014/main" id="{C5E02306-72BC-47E8-BEA5-1366E83FB00C}"/>
              </a:ext>
            </a:extLst>
          </p:cNvPr>
          <p:cNvSpPr txBox="1">
            <a:spLocks noChangeArrowheads="1"/>
          </p:cNvSpPr>
          <p:nvPr/>
        </p:nvSpPr>
        <p:spPr bwMode="auto">
          <a:xfrm>
            <a:off x="6398331" y="3925802"/>
            <a:ext cx="4362450" cy="272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lnSpc>
                <a:spcPct val="150000"/>
              </a:lnSpc>
              <a:defRPr/>
            </a:pPr>
            <a:r>
              <a:rPr lang="zh-CN" altLang="zh-CN" sz="1050" dirty="0">
                <a:solidFill>
                  <a:schemeClr val="tx2">
                    <a:lumMod val="75000"/>
                  </a:schemeClr>
                </a:solidFill>
                <a:latin typeface="Century Gothic" panose="020B0502020202020204" pitchFamily="34" charset="0"/>
              </a:rPr>
              <a:t>当前我国香料香精行业集中度较低，大量中小企业竞争激烈</a:t>
            </a:r>
            <a:r>
              <a:rPr lang="zh-CN" altLang="en-US" sz="1050" dirty="0">
                <a:solidFill>
                  <a:schemeClr val="tx2">
                    <a:lumMod val="75000"/>
                  </a:schemeClr>
                </a:solidFill>
                <a:latin typeface="Century Gothic" panose="020B0502020202020204" pitchFamily="34" charset="0"/>
              </a:rPr>
              <a:t>。</a:t>
            </a:r>
            <a:r>
              <a:rPr lang="zh-CN" altLang="zh-CN" sz="1050" dirty="0">
                <a:solidFill>
                  <a:schemeClr val="tx2">
                    <a:lumMod val="75000"/>
                  </a:schemeClr>
                </a:solidFill>
                <a:latin typeface="Century Gothic" panose="020B0502020202020204" pitchFamily="34" charset="0"/>
              </a:rPr>
              <a:t>目前我国有香精香料生产企业</a:t>
            </a:r>
            <a:r>
              <a:rPr lang="en-US" altLang="zh-CN" sz="1050" dirty="0">
                <a:solidFill>
                  <a:schemeClr val="tx2">
                    <a:lumMod val="75000"/>
                  </a:schemeClr>
                </a:solidFill>
                <a:latin typeface="Century Gothic" panose="020B0502020202020204" pitchFamily="34" charset="0"/>
              </a:rPr>
              <a:t>1,000</a:t>
            </a:r>
            <a:r>
              <a:rPr lang="zh-CN" altLang="zh-CN" sz="1050" dirty="0">
                <a:solidFill>
                  <a:schemeClr val="tx2">
                    <a:lumMod val="75000"/>
                  </a:schemeClr>
                </a:solidFill>
                <a:latin typeface="Century Gothic" panose="020B0502020202020204" pitchFamily="34" charset="0"/>
              </a:rPr>
              <a:t>余家。香料产品小批量、交货快的特点，以及客户对产品质量保证的需求上升，都对中小企业都构成了一定挑战，而原材料价格上涨以及环保压力迫使无力扩张的中小企业逐步退出市场或融入大企业。</a:t>
            </a:r>
            <a:endParaRPr lang="zh-CN" altLang="en-US" sz="1050" dirty="0">
              <a:solidFill>
                <a:schemeClr val="tx2">
                  <a:lumMod val="75000"/>
                </a:schemeClr>
              </a:solidFill>
              <a:latin typeface="Century Gothic" panose="020B0502020202020204" pitchFamily="34" charset="0"/>
            </a:endParaRPr>
          </a:p>
          <a:p>
            <a:pPr marL="0" marR="0" lvl="0" indent="0" algn="just"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zh-CN" altLang="zh-CN" sz="1050" dirty="0">
                <a:solidFill>
                  <a:schemeClr val="tx2">
                    <a:lumMod val="75000"/>
                  </a:schemeClr>
                </a:solidFill>
                <a:latin typeface="Century Gothic" panose="020B0502020202020204" pitchFamily="34" charset="0"/>
              </a:rPr>
              <a:t>在发展过程中，我国香料香精行业市场呈现的主要特点是：（</a:t>
            </a:r>
            <a:r>
              <a:rPr lang="en-US" altLang="zh-CN" sz="1050" dirty="0">
                <a:solidFill>
                  <a:schemeClr val="tx2">
                    <a:lumMod val="75000"/>
                  </a:schemeClr>
                </a:solidFill>
                <a:latin typeface="Century Gothic" panose="020B0502020202020204" pitchFamily="34" charset="0"/>
              </a:rPr>
              <a:t>1</a:t>
            </a:r>
            <a:r>
              <a:rPr lang="zh-CN" altLang="zh-CN" sz="1050" dirty="0">
                <a:solidFill>
                  <a:schemeClr val="tx2">
                    <a:lumMod val="75000"/>
                  </a:schemeClr>
                </a:solidFill>
                <a:latin typeface="Century Gothic" panose="020B0502020202020204" pitchFamily="34" charset="0"/>
              </a:rPr>
              <a:t>）发展迅速，受经济危机影响小，稳定增长；（</a:t>
            </a:r>
            <a:r>
              <a:rPr lang="en-US" altLang="zh-CN" sz="1050" dirty="0">
                <a:solidFill>
                  <a:schemeClr val="tx2">
                    <a:lumMod val="75000"/>
                  </a:schemeClr>
                </a:solidFill>
                <a:latin typeface="Century Gothic" panose="020B0502020202020204" pitchFamily="34" charset="0"/>
              </a:rPr>
              <a:t>2</a:t>
            </a:r>
            <a:r>
              <a:rPr lang="zh-CN" altLang="zh-CN" sz="1050" dirty="0">
                <a:solidFill>
                  <a:schemeClr val="tx2">
                    <a:lumMod val="75000"/>
                  </a:schemeClr>
                </a:solidFill>
                <a:latin typeface="Century Gothic" panose="020B0502020202020204" pitchFamily="34" charset="0"/>
              </a:rPr>
              <a:t>）内资企业规模普遍偏小，产品结构比较单一，整体行业集中度较低；（</a:t>
            </a:r>
            <a:r>
              <a:rPr lang="en-US" altLang="zh-CN" sz="1050" dirty="0">
                <a:solidFill>
                  <a:schemeClr val="tx2">
                    <a:lumMod val="75000"/>
                  </a:schemeClr>
                </a:solidFill>
                <a:latin typeface="Century Gothic" panose="020B0502020202020204" pitchFamily="34" charset="0"/>
              </a:rPr>
              <a:t>3</a:t>
            </a:r>
            <a:r>
              <a:rPr lang="zh-CN" altLang="zh-CN" sz="1050" dirty="0">
                <a:solidFill>
                  <a:schemeClr val="tx2">
                    <a:lumMod val="75000"/>
                  </a:schemeClr>
                </a:solidFill>
                <a:latin typeface="Century Gothic" panose="020B0502020202020204" pitchFamily="34" charset="0"/>
              </a:rPr>
              <a:t>）各类产品技术差异大，单种产品市场规模小，监管日趋严格。近年来，内资企业不断成长壮大，诞生了一批优质企业，在国际市场的份额和地位得以明显提升，将在中高端市场与国际大公司展开竞争。</a:t>
            </a:r>
            <a:endParaRPr lang="en-US" altLang="zh-CN" sz="1050" dirty="0">
              <a:solidFill>
                <a:schemeClr val="tx2">
                  <a:lumMod val="75000"/>
                </a:schemeClr>
              </a:solidFill>
              <a:latin typeface="Century Gothic" panose="020B0502020202020204" pitchFamily="34" charset="0"/>
            </a:endParaRPr>
          </a:p>
        </p:txBody>
      </p:sp>
      <p:pic>
        <p:nvPicPr>
          <p:cNvPr id="3078" name="Picture 6" descr="Palladium And Ruthenium Catalyzed Reactions In Fine Chemical Industry  Watson International Ltd">
            <a:extLst>
              <a:ext uri="{FF2B5EF4-FFF2-40B4-BE49-F238E27FC236}">
                <a16:creationId xmlns:a16="http://schemas.microsoft.com/office/drawing/2014/main" id="{BA158E2E-0C36-461E-B218-502436AEAE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5480" y="1992397"/>
            <a:ext cx="1632365" cy="11100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4" name="Picture 2" descr="Product Portfolio for Fine Chemistry - Dürr">
            <a:extLst>
              <a:ext uri="{FF2B5EF4-FFF2-40B4-BE49-F238E27FC236}">
                <a16:creationId xmlns:a16="http://schemas.microsoft.com/office/drawing/2014/main" id="{516E0126-536C-4D9B-A8BE-4A2A2751DF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9834" y="1012250"/>
            <a:ext cx="1632365" cy="11100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8" name="Picture 4" descr="Liquid Fine Chemical, For Laboratory, Kelvin Labs | ID: 4294559588">
            <a:extLst>
              <a:ext uri="{FF2B5EF4-FFF2-40B4-BE49-F238E27FC236}">
                <a16:creationId xmlns:a16="http://schemas.microsoft.com/office/drawing/2014/main" id="{14A03B6F-3114-4B13-A3A6-13A3CF6EB4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9113" y="1515397"/>
            <a:ext cx="1749453" cy="11883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6875015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85377" y="1433802"/>
            <a:ext cx="3263849" cy="5082666"/>
          </a:xfrm>
          <a:prstGeom prst="rect">
            <a:avLst/>
          </a:prstGeom>
          <a:solidFill>
            <a:srgbClr val="2F99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37" name="Text Placeholder 7"/>
          <p:cNvSpPr txBox="1"/>
          <p:nvPr/>
        </p:nvSpPr>
        <p:spPr>
          <a:xfrm>
            <a:off x="6879854" y="2462911"/>
            <a:ext cx="1749128" cy="333469"/>
          </a:xfrm>
          <a:prstGeom prst="rect">
            <a:avLst/>
          </a:prstGeom>
        </p:spPr>
        <p:txBody>
          <a:bodyPr vert="horz" lIns="0" tIns="65494" rIns="0" bIns="65494" anchor="ctr"/>
          <a:lstStyle>
            <a:lvl1pPr marL="0" indent="0" algn="r" defTabSz="914400" rtl="0" eaLnBrk="1" latinLnBrk="0" hangingPunct="1">
              <a:lnSpc>
                <a:spcPct val="100000"/>
              </a:lnSpc>
              <a:spcBef>
                <a:spcPts val="0"/>
              </a:spcBef>
              <a:spcAft>
                <a:spcPts val="0"/>
              </a:spcAft>
              <a:buFont typeface="Arial" panose="020B0604020202020204" pitchFamily="34" charset="0"/>
              <a:buNone/>
              <a:defRPr sz="2635" b="1" kern="1200" baseline="0">
                <a:solidFill>
                  <a:schemeClr val="accent1"/>
                </a:solidFill>
                <a:latin typeface="League Gothic Regular"/>
                <a:ea typeface="+mn-ea"/>
                <a:cs typeface="League Gothic Regular"/>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250000"/>
              </a:lnSpc>
              <a:spcBef>
                <a:spcPct val="0"/>
              </a:spcBef>
              <a:spcAft>
                <a:spcPct val="0"/>
              </a:spcAft>
              <a:buClrTx/>
              <a:buSzTx/>
              <a:buFont typeface="Arial" panose="020B0604020202020204" pitchFamily="34" charset="0"/>
              <a:buNone/>
              <a:defRPr/>
            </a:pPr>
            <a:r>
              <a:rPr kumimoji="0" lang="zh-CN" altLang="en-US" sz="2000" i="0" u="none" strike="noStrike" kern="1200" cap="none" spc="0" normalizeH="0" baseline="0" noProof="0" dirty="0">
                <a:ln>
                  <a:noFill/>
                </a:ln>
                <a:solidFill>
                  <a:schemeClr val="tx2">
                    <a:lumMod val="75000"/>
                  </a:schemeClr>
                </a:solidFill>
                <a:effectLst/>
                <a:uLnTx/>
                <a:uFillTx/>
                <a:latin typeface="+mj-ea"/>
                <a:ea typeface="+mj-ea"/>
                <a:cs typeface="+mn-cs"/>
                <a:sym typeface="微软雅黑" panose="020B0503020204020204" pitchFamily="34" charset="-122"/>
              </a:rPr>
              <a:t>总体发展战略</a:t>
            </a:r>
          </a:p>
        </p:txBody>
      </p:sp>
      <p:sp>
        <p:nvSpPr>
          <p:cNvPr id="38" name="TextBox 2"/>
          <p:cNvSpPr txBox="1"/>
          <p:nvPr/>
        </p:nvSpPr>
        <p:spPr>
          <a:xfrm>
            <a:off x="5942495" y="2457034"/>
            <a:ext cx="891591" cy="650947"/>
          </a:xfrm>
          <a:prstGeom prst="rect">
            <a:avLst/>
          </a:prstGeom>
          <a:noFill/>
          <a:ln w="9525">
            <a:noFill/>
          </a:ln>
        </p:spPr>
        <p:txBody>
          <a:bodyPr wrap="none">
            <a:spAutoFit/>
          </a:bodyPr>
          <a:lstStyle/>
          <a:p>
            <a:pPr lvl="0" eaLnBrk="1" hangingPunct="1"/>
            <a:r>
              <a:rPr lang="en-US" sz="3630" b="1" dirty="0">
                <a:solidFill>
                  <a:schemeClr val="tx2">
                    <a:lumMod val="75000"/>
                  </a:schemeClr>
                </a:solidFill>
                <a:latin typeface="+mj-ea"/>
                <a:ea typeface="+mj-ea"/>
              </a:rPr>
              <a:t>4.1</a:t>
            </a:r>
          </a:p>
        </p:txBody>
      </p:sp>
      <p:cxnSp>
        <p:nvCxnSpPr>
          <p:cNvPr id="39" name="直接连接符 38"/>
          <p:cNvCxnSpPr/>
          <p:nvPr/>
        </p:nvCxnSpPr>
        <p:spPr>
          <a:xfrm>
            <a:off x="6849902" y="2980440"/>
            <a:ext cx="2278417" cy="0"/>
          </a:xfrm>
          <a:prstGeom prst="line">
            <a:avLst/>
          </a:prstGeom>
          <a:ln w="9525">
            <a:solidFill>
              <a:schemeClr val="bg1">
                <a:lumMod val="75000"/>
              </a:schemeClr>
            </a:solidFill>
            <a:headEnd type="oval"/>
          </a:ln>
          <a:effectLst/>
        </p:spPr>
        <p:style>
          <a:lnRef idx="2">
            <a:schemeClr val="accent1"/>
          </a:lnRef>
          <a:fillRef idx="0">
            <a:schemeClr val="accent1"/>
          </a:fillRef>
          <a:effectRef idx="1">
            <a:schemeClr val="accent1"/>
          </a:effectRef>
          <a:fontRef idx="minor">
            <a:schemeClr val="tx1"/>
          </a:fontRef>
        </p:style>
      </p:cxnSp>
      <p:grpSp>
        <p:nvGrpSpPr>
          <p:cNvPr id="41" name="组合 159"/>
          <p:cNvGrpSpPr/>
          <p:nvPr/>
        </p:nvGrpSpPr>
        <p:grpSpPr>
          <a:xfrm rot="5400000">
            <a:off x="8939989" y="2730530"/>
            <a:ext cx="307552" cy="310431"/>
            <a:chOff x="6128328" y="4909919"/>
            <a:chExt cx="2076235" cy="2095938"/>
          </a:xfrm>
        </p:grpSpPr>
        <p:sp>
          <p:nvSpPr>
            <p:cNvPr id="42" name="îṡlide"/>
            <p:cNvSpPr/>
            <p:nvPr/>
          </p:nvSpPr>
          <p:spPr>
            <a:xfrm>
              <a:off x="6128328" y="4909919"/>
              <a:ext cx="1044000" cy="1044000"/>
            </a:xfrm>
            <a:prstGeom prst="ellipse">
              <a:avLst/>
            </a:prstGeom>
            <a:solidFill>
              <a:srgbClr val="2F99BF"/>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59175" indent="-259175" algn="ctr">
                <a:buFont typeface="Wingdings" panose="05000000000000000000" charset="0"/>
                <a:buChar char="Ø"/>
              </a:pPr>
              <a:endParaRPr sz="2000" b="1">
                <a:solidFill>
                  <a:schemeClr val="tx2">
                    <a:lumMod val="75000"/>
                  </a:schemeClr>
                </a:solidFill>
                <a:latin typeface="+mj-ea"/>
                <a:ea typeface="+mj-ea"/>
              </a:endParaRPr>
            </a:p>
          </p:txBody>
        </p:sp>
        <p:sp>
          <p:nvSpPr>
            <p:cNvPr id="43" name="išļíḍé"/>
            <p:cNvSpPr/>
            <p:nvPr/>
          </p:nvSpPr>
          <p:spPr bwMode="auto">
            <a:xfrm>
              <a:off x="7910036" y="6636451"/>
              <a:ext cx="294527" cy="369406"/>
            </a:xfrm>
            <a:custGeom>
              <a:avLst/>
              <a:gdLst>
                <a:gd name="connsiteX0" fmla="*/ 253338 w 483514"/>
                <a:gd name="connsiteY0" fmla="*/ 416124 h 606439"/>
                <a:gd name="connsiteX1" fmla="*/ 396788 w 483514"/>
                <a:gd name="connsiteY1" fmla="*/ 416124 h 606439"/>
                <a:gd name="connsiteX2" fmla="*/ 436657 w 483514"/>
                <a:gd name="connsiteY2" fmla="*/ 455944 h 606439"/>
                <a:gd name="connsiteX3" fmla="*/ 436657 w 483514"/>
                <a:gd name="connsiteY3" fmla="*/ 529284 h 606439"/>
                <a:gd name="connsiteX4" fmla="*/ 462697 w 483514"/>
                <a:gd name="connsiteY4" fmla="*/ 566619 h 606439"/>
                <a:gd name="connsiteX5" fmla="*/ 422769 w 483514"/>
                <a:gd name="connsiteY5" fmla="*/ 606439 h 606439"/>
                <a:gd name="connsiteX6" fmla="*/ 161736 w 483514"/>
                <a:gd name="connsiteY6" fmla="*/ 606439 h 606439"/>
                <a:gd name="connsiteX7" fmla="*/ 121866 w 483514"/>
                <a:gd name="connsiteY7" fmla="*/ 566619 h 606439"/>
                <a:gd name="connsiteX8" fmla="*/ 161736 w 483514"/>
                <a:gd name="connsiteY8" fmla="*/ 526799 h 606439"/>
                <a:gd name="connsiteX9" fmla="*/ 213468 w 483514"/>
                <a:gd name="connsiteY9" fmla="*/ 526799 h 606439"/>
                <a:gd name="connsiteX10" fmla="*/ 213468 w 483514"/>
                <a:gd name="connsiteY10" fmla="*/ 455944 h 606439"/>
                <a:gd name="connsiteX11" fmla="*/ 253338 w 483514"/>
                <a:gd name="connsiteY11" fmla="*/ 416124 h 606439"/>
                <a:gd name="connsiteX12" fmla="*/ 10995 w 483514"/>
                <a:gd name="connsiteY12" fmla="*/ 381265 h 606439"/>
                <a:gd name="connsiteX13" fmla="*/ 170134 w 483514"/>
                <a:gd name="connsiteY13" fmla="*/ 381265 h 606439"/>
                <a:gd name="connsiteX14" fmla="*/ 181071 w 483514"/>
                <a:gd name="connsiteY14" fmla="*/ 392188 h 606439"/>
                <a:gd name="connsiteX15" fmla="*/ 181071 w 483514"/>
                <a:gd name="connsiteY15" fmla="*/ 513502 h 606439"/>
                <a:gd name="connsiteX16" fmla="*/ 161743 w 483514"/>
                <a:gd name="connsiteY16" fmla="*/ 513502 h 606439"/>
                <a:gd name="connsiteX17" fmla="*/ 160354 w 483514"/>
                <a:gd name="connsiteY17" fmla="*/ 513560 h 606439"/>
                <a:gd name="connsiteX18" fmla="*/ 160354 w 483514"/>
                <a:gd name="connsiteY18" fmla="*/ 405308 h 606439"/>
                <a:gd name="connsiteX19" fmla="*/ 20775 w 483514"/>
                <a:gd name="connsiteY19" fmla="*/ 405308 h 606439"/>
                <a:gd name="connsiteX20" fmla="*/ 20775 w 483514"/>
                <a:gd name="connsiteY20" fmla="*/ 548064 h 606439"/>
                <a:gd name="connsiteX21" fmla="*/ 111976 w 483514"/>
                <a:gd name="connsiteY21" fmla="*/ 548064 h 606439"/>
                <a:gd name="connsiteX22" fmla="*/ 108619 w 483514"/>
                <a:gd name="connsiteY22" fmla="*/ 566616 h 606439"/>
                <a:gd name="connsiteX23" fmla="*/ 111339 w 483514"/>
                <a:gd name="connsiteY23" fmla="*/ 583435 h 606439"/>
                <a:gd name="connsiteX24" fmla="*/ 10995 w 483514"/>
                <a:gd name="connsiteY24" fmla="*/ 583435 h 606439"/>
                <a:gd name="connsiteX25" fmla="*/ 0 w 483514"/>
                <a:gd name="connsiteY25" fmla="*/ 572512 h 606439"/>
                <a:gd name="connsiteX26" fmla="*/ 0 w 483514"/>
                <a:gd name="connsiteY26" fmla="*/ 392188 h 606439"/>
                <a:gd name="connsiteX27" fmla="*/ 10995 w 483514"/>
                <a:gd name="connsiteY27" fmla="*/ 381265 h 606439"/>
                <a:gd name="connsiteX28" fmla="*/ 325060 w 483514"/>
                <a:gd name="connsiteY28" fmla="*/ 224892 h 606439"/>
                <a:gd name="connsiteX29" fmla="*/ 416831 w 483514"/>
                <a:gd name="connsiteY29" fmla="*/ 316521 h 606439"/>
                <a:gd name="connsiteX30" fmla="*/ 325060 w 483514"/>
                <a:gd name="connsiteY30" fmla="*/ 408150 h 606439"/>
                <a:gd name="connsiteX31" fmla="*/ 233289 w 483514"/>
                <a:gd name="connsiteY31" fmla="*/ 316521 h 606439"/>
                <a:gd name="connsiteX32" fmla="*/ 325060 w 483514"/>
                <a:gd name="connsiteY32" fmla="*/ 224892 h 606439"/>
                <a:gd name="connsiteX33" fmla="*/ 196031 w 483514"/>
                <a:gd name="connsiteY33" fmla="*/ 170204 h 606439"/>
                <a:gd name="connsiteX34" fmla="*/ 244015 w 483514"/>
                <a:gd name="connsiteY34" fmla="*/ 170204 h 606439"/>
                <a:gd name="connsiteX35" fmla="*/ 244015 w 483514"/>
                <a:gd name="connsiteY35" fmla="*/ 249703 h 606439"/>
                <a:gd name="connsiteX36" fmla="*/ 234812 w 483514"/>
                <a:gd name="connsiteY36" fmla="*/ 262645 h 606439"/>
                <a:gd name="connsiteX37" fmla="*/ 196031 w 483514"/>
                <a:gd name="connsiteY37" fmla="*/ 262645 h 606439"/>
                <a:gd name="connsiteX38" fmla="*/ 352897 w 483514"/>
                <a:gd name="connsiteY38" fmla="*/ 149316 h 606439"/>
                <a:gd name="connsiteX39" fmla="*/ 400881 w 483514"/>
                <a:gd name="connsiteY39" fmla="*/ 149316 h 606439"/>
                <a:gd name="connsiteX40" fmla="*/ 400881 w 483514"/>
                <a:gd name="connsiteY40" fmla="*/ 243944 h 606439"/>
                <a:gd name="connsiteX41" fmla="*/ 352897 w 483514"/>
                <a:gd name="connsiteY41" fmla="*/ 215348 h 606439"/>
                <a:gd name="connsiteX42" fmla="*/ 274429 w 483514"/>
                <a:gd name="connsiteY42" fmla="*/ 113469 h 606439"/>
                <a:gd name="connsiteX43" fmla="*/ 322413 w 483514"/>
                <a:gd name="connsiteY43" fmla="*/ 113469 h 606439"/>
                <a:gd name="connsiteX44" fmla="*/ 322413 w 483514"/>
                <a:gd name="connsiteY44" fmla="*/ 211675 h 606439"/>
                <a:gd name="connsiteX45" fmla="*/ 274429 w 483514"/>
                <a:gd name="connsiteY45" fmla="*/ 224680 h 606439"/>
                <a:gd name="connsiteX46" fmla="*/ 117632 w 483514"/>
                <a:gd name="connsiteY46" fmla="*/ 77692 h 606439"/>
                <a:gd name="connsiteX47" fmla="*/ 165616 w 483514"/>
                <a:gd name="connsiteY47" fmla="*/ 77692 h 606439"/>
                <a:gd name="connsiteX48" fmla="*/ 165616 w 483514"/>
                <a:gd name="connsiteY48" fmla="*/ 262644 h 606439"/>
                <a:gd name="connsiteX49" fmla="*/ 117632 w 483514"/>
                <a:gd name="connsiteY49" fmla="*/ 262644 h 606439"/>
                <a:gd name="connsiteX50" fmla="*/ 68875 w 483514"/>
                <a:gd name="connsiteY50" fmla="*/ 0 h 606439"/>
                <a:gd name="connsiteX51" fmla="*/ 443641 w 483514"/>
                <a:gd name="connsiteY51" fmla="*/ 0 h 606439"/>
                <a:gd name="connsiteX52" fmla="*/ 483514 w 483514"/>
                <a:gd name="connsiteY52" fmla="*/ 39813 h 606439"/>
                <a:gd name="connsiteX53" fmla="*/ 483514 w 483514"/>
                <a:gd name="connsiteY53" fmla="*/ 300594 h 606439"/>
                <a:gd name="connsiteX54" fmla="*/ 443641 w 483514"/>
                <a:gd name="connsiteY54" fmla="*/ 340407 h 606439"/>
                <a:gd name="connsiteX55" fmla="*/ 427322 w 483514"/>
                <a:gd name="connsiteY55" fmla="*/ 340407 h 606439"/>
                <a:gd name="connsiteX56" fmla="*/ 430100 w 483514"/>
                <a:gd name="connsiteY56" fmla="*/ 316542 h 606439"/>
                <a:gd name="connsiteX57" fmla="*/ 429405 w 483514"/>
                <a:gd name="connsiteY57" fmla="*/ 304581 h 606439"/>
                <a:gd name="connsiteX58" fmla="*/ 439706 w 483514"/>
                <a:gd name="connsiteY58" fmla="*/ 304581 h 606439"/>
                <a:gd name="connsiteX59" fmla="*/ 439706 w 483514"/>
                <a:gd name="connsiteY59" fmla="*/ 35826 h 606439"/>
                <a:gd name="connsiteX60" fmla="*/ 72810 w 483514"/>
                <a:gd name="connsiteY60" fmla="*/ 35826 h 606439"/>
                <a:gd name="connsiteX61" fmla="*/ 72810 w 483514"/>
                <a:gd name="connsiteY61" fmla="*/ 304581 h 606439"/>
                <a:gd name="connsiteX62" fmla="*/ 220668 w 483514"/>
                <a:gd name="connsiteY62" fmla="*/ 304581 h 606439"/>
                <a:gd name="connsiteX63" fmla="*/ 220031 w 483514"/>
                <a:gd name="connsiteY63" fmla="*/ 316542 h 606439"/>
                <a:gd name="connsiteX64" fmla="*/ 222751 w 483514"/>
                <a:gd name="connsiteY64" fmla="*/ 340407 h 606439"/>
                <a:gd name="connsiteX65" fmla="*/ 68875 w 483514"/>
                <a:gd name="connsiteY65" fmla="*/ 340407 h 606439"/>
                <a:gd name="connsiteX66" fmla="*/ 29002 w 483514"/>
                <a:gd name="connsiteY66" fmla="*/ 300594 h 606439"/>
                <a:gd name="connsiteX67" fmla="*/ 29002 w 483514"/>
                <a:gd name="connsiteY67" fmla="*/ 39813 h 606439"/>
                <a:gd name="connsiteX68" fmla="*/ 68875 w 483514"/>
                <a:gd name="connsiteY68" fmla="*/ 0 h 60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83514" h="606439">
                  <a:moveTo>
                    <a:pt x="253338" y="416124"/>
                  </a:moveTo>
                  <a:lnTo>
                    <a:pt x="396788" y="416124"/>
                  </a:lnTo>
                  <a:cubicBezTo>
                    <a:pt x="418835" y="416124"/>
                    <a:pt x="436657" y="433982"/>
                    <a:pt x="436657" y="455944"/>
                  </a:cubicBezTo>
                  <a:lnTo>
                    <a:pt x="436657" y="529284"/>
                  </a:lnTo>
                  <a:cubicBezTo>
                    <a:pt x="451876" y="534890"/>
                    <a:pt x="462697" y="549512"/>
                    <a:pt x="462697" y="566619"/>
                  </a:cubicBezTo>
                  <a:cubicBezTo>
                    <a:pt x="462697" y="588639"/>
                    <a:pt x="444816" y="606439"/>
                    <a:pt x="422769" y="606439"/>
                  </a:cubicBezTo>
                  <a:lnTo>
                    <a:pt x="161736" y="606439"/>
                  </a:lnTo>
                  <a:cubicBezTo>
                    <a:pt x="139747" y="606439"/>
                    <a:pt x="121866" y="588639"/>
                    <a:pt x="121866" y="566619"/>
                  </a:cubicBezTo>
                  <a:cubicBezTo>
                    <a:pt x="121866" y="544657"/>
                    <a:pt x="139747" y="526799"/>
                    <a:pt x="161736" y="526799"/>
                  </a:cubicBezTo>
                  <a:lnTo>
                    <a:pt x="213468" y="526799"/>
                  </a:lnTo>
                  <a:lnTo>
                    <a:pt x="213468" y="455944"/>
                  </a:lnTo>
                  <a:cubicBezTo>
                    <a:pt x="213468" y="433982"/>
                    <a:pt x="231291" y="416124"/>
                    <a:pt x="253338" y="416124"/>
                  </a:cubicBezTo>
                  <a:close/>
                  <a:moveTo>
                    <a:pt x="10995" y="381265"/>
                  </a:moveTo>
                  <a:lnTo>
                    <a:pt x="170134" y="381265"/>
                  </a:lnTo>
                  <a:cubicBezTo>
                    <a:pt x="176210" y="381265"/>
                    <a:pt x="181071" y="386120"/>
                    <a:pt x="181071" y="392188"/>
                  </a:cubicBezTo>
                  <a:lnTo>
                    <a:pt x="181071" y="513502"/>
                  </a:lnTo>
                  <a:lnTo>
                    <a:pt x="161743" y="513502"/>
                  </a:lnTo>
                  <a:cubicBezTo>
                    <a:pt x="161280" y="513502"/>
                    <a:pt x="160817" y="513560"/>
                    <a:pt x="160354" y="513560"/>
                  </a:cubicBezTo>
                  <a:lnTo>
                    <a:pt x="160354" y="405308"/>
                  </a:lnTo>
                  <a:lnTo>
                    <a:pt x="20775" y="405308"/>
                  </a:lnTo>
                  <a:lnTo>
                    <a:pt x="20775" y="548064"/>
                  </a:lnTo>
                  <a:lnTo>
                    <a:pt x="111976" y="548064"/>
                  </a:lnTo>
                  <a:cubicBezTo>
                    <a:pt x="109777" y="553843"/>
                    <a:pt x="108619" y="560085"/>
                    <a:pt x="108619" y="566616"/>
                  </a:cubicBezTo>
                  <a:cubicBezTo>
                    <a:pt x="108619" y="572512"/>
                    <a:pt x="109545" y="578176"/>
                    <a:pt x="111339" y="583435"/>
                  </a:cubicBezTo>
                  <a:lnTo>
                    <a:pt x="10995" y="583435"/>
                  </a:lnTo>
                  <a:cubicBezTo>
                    <a:pt x="4919" y="583435"/>
                    <a:pt x="0" y="578580"/>
                    <a:pt x="0" y="572512"/>
                  </a:cubicBezTo>
                  <a:lnTo>
                    <a:pt x="0" y="392188"/>
                  </a:lnTo>
                  <a:cubicBezTo>
                    <a:pt x="0" y="386120"/>
                    <a:pt x="4919" y="381265"/>
                    <a:pt x="10995" y="381265"/>
                  </a:cubicBezTo>
                  <a:close/>
                  <a:moveTo>
                    <a:pt x="325060" y="224892"/>
                  </a:moveTo>
                  <a:cubicBezTo>
                    <a:pt x="375744" y="224892"/>
                    <a:pt x="416831" y="265916"/>
                    <a:pt x="416831" y="316521"/>
                  </a:cubicBezTo>
                  <a:cubicBezTo>
                    <a:pt x="416831" y="367126"/>
                    <a:pt x="375744" y="408150"/>
                    <a:pt x="325060" y="408150"/>
                  </a:cubicBezTo>
                  <a:cubicBezTo>
                    <a:pt x="274376" y="408150"/>
                    <a:pt x="233289" y="367126"/>
                    <a:pt x="233289" y="316521"/>
                  </a:cubicBezTo>
                  <a:cubicBezTo>
                    <a:pt x="233289" y="265916"/>
                    <a:pt x="274376" y="224892"/>
                    <a:pt x="325060" y="224892"/>
                  </a:cubicBezTo>
                  <a:close/>
                  <a:moveTo>
                    <a:pt x="196031" y="170204"/>
                  </a:moveTo>
                  <a:lnTo>
                    <a:pt x="244015" y="170204"/>
                  </a:lnTo>
                  <a:lnTo>
                    <a:pt x="244015" y="249703"/>
                  </a:lnTo>
                  <a:cubicBezTo>
                    <a:pt x="240658" y="253748"/>
                    <a:pt x="237590" y="258081"/>
                    <a:pt x="234812" y="262645"/>
                  </a:cubicBezTo>
                  <a:lnTo>
                    <a:pt x="196031" y="262645"/>
                  </a:lnTo>
                  <a:close/>
                  <a:moveTo>
                    <a:pt x="352897" y="149316"/>
                  </a:moveTo>
                  <a:lnTo>
                    <a:pt x="400881" y="149316"/>
                  </a:lnTo>
                  <a:lnTo>
                    <a:pt x="400881" y="243944"/>
                  </a:lnTo>
                  <a:cubicBezTo>
                    <a:pt x="387915" y="230483"/>
                    <a:pt x="371419" y="220431"/>
                    <a:pt x="352897" y="215348"/>
                  </a:cubicBezTo>
                  <a:close/>
                  <a:moveTo>
                    <a:pt x="274429" y="113469"/>
                  </a:moveTo>
                  <a:lnTo>
                    <a:pt x="322413" y="113469"/>
                  </a:lnTo>
                  <a:lnTo>
                    <a:pt x="322413" y="211675"/>
                  </a:lnTo>
                  <a:cubicBezTo>
                    <a:pt x="305048" y="212137"/>
                    <a:pt x="288726" y="216761"/>
                    <a:pt x="274429" y="224680"/>
                  </a:cubicBezTo>
                  <a:close/>
                  <a:moveTo>
                    <a:pt x="117632" y="77692"/>
                  </a:moveTo>
                  <a:lnTo>
                    <a:pt x="165616" y="77692"/>
                  </a:lnTo>
                  <a:lnTo>
                    <a:pt x="165616" y="262644"/>
                  </a:lnTo>
                  <a:lnTo>
                    <a:pt x="117632" y="262644"/>
                  </a:lnTo>
                  <a:close/>
                  <a:moveTo>
                    <a:pt x="68875" y="0"/>
                  </a:moveTo>
                  <a:lnTo>
                    <a:pt x="443641" y="0"/>
                  </a:lnTo>
                  <a:cubicBezTo>
                    <a:pt x="465632" y="0"/>
                    <a:pt x="483514" y="17855"/>
                    <a:pt x="483514" y="39813"/>
                  </a:cubicBezTo>
                  <a:lnTo>
                    <a:pt x="483514" y="300594"/>
                  </a:lnTo>
                  <a:cubicBezTo>
                    <a:pt x="483514" y="322609"/>
                    <a:pt x="465632" y="340407"/>
                    <a:pt x="443641" y="340407"/>
                  </a:cubicBezTo>
                  <a:lnTo>
                    <a:pt x="427322" y="340407"/>
                  </a:lnTo>
                  <a:cubicBezTo>
                    <a:pt x="429116" y="332722"/>
                    <a:pt x="430100" y="324747"/>
                    <a:pt x="430100" y="316542"/>
                  </a:cubicBezTo>
                  <a:cubicBezTo>
                    <a:pt x="430100" y="312497"/>
                    <a:pt x="429868" y="308510"/>
                    <a:pt x="429405" y="304581"/>
                  </a:cubicBezTo>
                  <a:lnTo>
                    <a:pt x="439706" y="304581"/>
                  </a:lnTo>
                  <a:lnTo>
                    <a:pt x="439706" y="35826"/>
                  </a:lnTo>
                  <a:lnTo>
                    <a:pt x="72810" y="35826"/>
                  </a:lnTo>
                  <a:lnTo>
                    <a:pt x="72810" y="304581"/>
                  </a:lnTo>
                  <a:lnTo>
                    <a:pt x="220668" y="304581"/>
                  </a:lnTo>
                  <a:cubicBezTo>
                    <a:pt x="220263" y="308510"/>
                    <a:pt x="220031" y="312497"/>
                    <a:pt x="220031" y="316542"/>
                  </a:cubicBezTo>
                  <a:cubicBezTo>
                    <a:pt x="220031" y="324747"/>
                    <a:pt x="220957" y="332722"/>
                    <a:pt x="222751" y="340407"/>
                  </a:cubicBezTo>
                  <a:lnTo>
                    <a:pt x="68875" y="340407"/>
                  </a:lnTo>
                  <a:cubicBezTo>
                    <a:pt x="46826" y="340407"/>
                    <a:pt x="29002" y="322609"/>
                    <a:pt x="29002" y="300594"/>
                  </a:cubicBezTo>
                  <a:lnTo>
                    <a:pt x="29002" y="39813"/>
                  </a:lnTo>
                  <a:cubicBezTo>
                    <a:pt x="29002" y="17855"/>
                    <a:pt x="46826" y="0"/>
                    <a:pt x="68875" y="0"/>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9175" indent="-259175" algn="ctr">
                <a:buFont typeface="Wingdings" panose="05000000000000000000" charset="0"/>
                <a:buChar char="Ø"/>
              </a:pPr>
              <a:endParaRPr sz="2000" b="1">
                <a:solidFill>
                  <a:schemeClr val="tx2">
                    <a:lumMod val="75000"/>
                  </a:schemeClr>
                </a:solidFill>
                <a:latin typeface="+mj-ea"/>
                <a:ea typeface="+mj-ea"/>
              </a:endParaRPr>
            </a:p>
          </p:txBody>
        </p:sp>
      </p:grpSp>
      <p:sp>
        <p:nvSpPr>
          <p:cNvPr id="52" name="Text Placeholder 7"/>
          <p:cNvSpPr txBox="1"/>
          <p:nvPr/>
        </p:nvSpPr>
        <p:spPr>
          <a:xfrm>
            <a:off x="6834086" y="3456971"/>
            <a:ext cx="2083460" cy="333469"/>
          </a:xfrm>
          <a:prstGeom prst="rect">
            <a:avLst/>
          </a:prstGeom>
        </p:spPr>
        <p:txBody>
          <a:bodyPr vert="horz" lIns="0" tIns="65494" rIns="0" bIns="65494" anchor="ctr"/>
          <a:lstStyle>
            <a:lvl1pPr marL="0" indent="0" algn="r" defTabSz="914400" rtl="0" eaLnBrk="1" latinLnBrk="0" hangingPunct="1">
              <a:lnSpc>
                <a:spcPct val="100000"/>
              </a:lnSpc>
              <a:spcBef>
                <a:spcPts val="0"/>
              </a:spcBef>
              <a:spcAft>
                <a:spcPts val="0"/>
              </a:spcAft>
              <a:buFont typeface="Arial" panose="020B0604020202020204" pitchFamily="34" charset="0"/>
              <a:buNone/>
              <a:defRPr sz="2635" b="1" kern="1200" baseline="0">
                <a:solidFill>
                  <a:schemeClr val="accent1"/>
                </a:solidFill>
                <a:latin typeface="League Gothic Regular"/>
                <a:ea typeface="+mn-ea"/>
                <a:cs typeface="League Gothic Regular"/>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120000"/>
              </a:lnSpc>
            </a:pPr>
            <a:r>
              <a:rPr kumimoji="0" lang="zh-CN" altLang="en-US" sz="2000" i="0" u="none" strike="noStrike" kern="1200" cap="none" spc="0" normalizeH="0" baseline="0" noProof="0" dirty="0">
                <a:ln>
                  <a:noFill/>
                </a:ln>
                <a:solidFill>
                  <a:schemeClr val="tx2">
                    <a:lumMod val="75000"/>
                  </a:schemeClr>
                </a:solidFill>
                <a:effectLst/>
                <a:uLnTx/>
                <a:uFillTx/>
                <a:latin typeface="+mj-ea"/>
                <a:ea typeface="+mj-ea"/>
                <a:cs typeface="+mn-cs"/>
                <a:sym typeface="微软雅黑" panose="020B0503020204020204" pitchFamily="34" charset="-122"/>
              </a:rPr>
              <a:t>募集资金投向项目</a:t>
            </a:r>
            <a:endParaRPr lang="zh-CN" altLang="en-US" sz="2000" dirty="0">
              <a:solidFill>
                <a:schemeClr val="tx2">
                  <a:lumMod val="75000"/>
                </a:schemeClr>
              </a:solidFill>
              <a:latin typeface="+mj-ea"/>
              <a:ea typeface="+mj-ea"/>
              <a:sym typeface="+mn-ea"/>
            </a:endParaRPr>
          </a:p>
        </p:txBody>
      </p:sp>
      <p:sp>
        <p:nvSpPr>
          <p:cNvPr id="53" name="TextBox 2"/>
          <p:cNvSpPr txBox="1"/>
          <p:nvPr/>
        </p:nvSpPr>
        <p:spPr>
          <a:xfrm>
            <a:off x="5942495" y="3303807"/>
            <a:ext cx="891591" cy="650627"/>
          </a:xfrm>
          <a:prstGeom prst="rect">
            <a:avLst/>
          </a:prstGeom>
          <a:noFill/>
          <a:ln w="9525">
            <a:noFill/>
          </a:ln>
        </p:spPr>
        <p:txBody>
          <a:bodyPr wrap="none">
            <a:spAutoFit/>
          </a:bodyPr>
          <a:lstStyle/>
          <a:p>
            <a:pPr lvl="0" eaLnBrk="1" hangingPunct="1"/>
            <a:r>
              <a:rPr lang="en-US" sz="3628" b="1" dirty="0">
                <a:solidFill>
                  <a:schemeClr val="tx2">
                    <a:lumMod val="75000"/>
                  </a:schemeClr>
                </a:solidFill>
                <a:latin typeface="+mj-ea"/>
                <a:ea typeface="+mj-ea"/>
              </a:rPr>
              <a:t>4.2</a:t>
            </a:r>
          </a:p>
        </p:txBody>
      </p:sp>
      <p:cxnSp>
        <p:nvCxnSpPr>
          <p:cNvPr id="54" name="直接连接符 53"/>
          <p:cNvCxnSpPr/>
          <p:nvPr/>
        </p:nvCxnSpPr>
        <p:spPr>
          <a:xfrm>
            <a:off x="6804135" y="3758535"/>
            <a:ext cx="2278417" cy="0"/>
          </a:xfrm>
          <a:prstGeom prst="line">
            <a:avLst/>
          </a:prstGeom>
          <a:ln w="9525">
            <a:solidFill>
              <a:schemeClr val="bg1">
                <a:lumMod val="75000"/>
              </a:schemeClr>
            </a:solidFill>
            <a:headEnd type="oval"/>
          </a:ln>
          <a:effectLst/>
        </p:spPr>
        <p:style>
          <a:lnRef idx="2">
            <a:schemeClr val="accent1"/>
          </a:lnRef>
          <a:fillRef idx="0">
            <a:schemeClr val="accent1"/>
          </a:fillRef>
          <a:effectRef idx="1">
            <a:schemeClr val="accent1"/>
          </a:effectRef>
          <a:fontRef idx="minor">
            <a:schemeClr val="tx1"/>
          </a:fontRef>
        </p:style>
      </p:cxnSp>
      <p:grpSp>
        <p:nvGrpSpPr>
          <p:cNvPr id="55" name="组合 159"/>
          <p:cNvGrpSpPr/>
          <p:nvPr/>
        </p:nvGrpSpPr>
        <p:grpSpPr>
          <a:xfrm rot="5400000">
            <a:off x="8879247" y="3576147"/>
            <a:ext cx="307552" cy="310431"/>
            <a:chOff x="6128328" y="4909919"/>
            <a:chExt cx="2076235" cy="2095938"/>
          </a:xfrm>
          <a:solidFill>
            <a:srgbClr val="2F99BF"/>
          </a:solidFill>
        </p:grpSpPr>
        <p:sp>
          <p:nvSpPr>
            <p:cNvPr id="56" name="îṡlide"/>
            <p:cNvSpPr/>
            <p:nvPr/>
          </p:nvSpPr>
          <p:spPr>
            <a:xfrm>
              <a:off x="6128328" y="4909919"/>
              <a:ext cx="1044000" cy="1044000"/>
            </a:xfrm>
            <a:prstGeom prst="ellipse">
              <a:avLst/>
            </a:prstGeom>
            <a:grpFill/>
            <a:ln w="12700">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59175" indent="-259175" algn="ctr">
                <a:buFont typeface="Wingdings" panose="05000000000000000000" charset="0"/>
                <a:buChar char="Ø"/>
              </a:pPr>
              <a:endParaRPr sz="2000" b="1">
                <a:solidFill>
                  <a:schemeClr val="tx2">
                    <a:lumMod val="75000"/>
                  </a:schemeClr>
                </a:solidFill>
                <a:latin typeface="+mj-ea"/>
                <a:ea typeface="+mj-ea"/>
              </a:endParaRPr>
            </a:p>
          </p:txBody>
        </p:sp>
        <p:sp>
          <p:nvSpPr>
            <p:cNvPr id="57" name="išļíḍé"/>
            <p:cNvSpPr/>
            <p:nvPr/>
          </p:nvSpPr>
          <p:spPr bwMode="auto">
            <a:xfrm>
              <a:off x="7910036" y="6636451"/>
              <a:ext cx="294527" cy="369406"/>
            </a:xfrm>
            <a:custGeom>
              <a:avLst/>
              <a:gdLst>
                <a:gd name="connsiteX0" fmla="*/ 253338 w 483514"/>
                <a:gd name="connsiteY0" fmla="*/ 416124 h 606439"/>
                <a:gd name="connsiteX1" fmla="*/ 396788 w 483514"/>
                <a:gd name="connsiteY1" fmla="*/ 416124 h 606439"/>
                <a:gd name="connsiteX2" fmla="*/ 436657 w 483514"/>
                <a:gd name="connsiteY2" fmla="*/ 455944 h 606439"/>
                <a:gd name="connsiteX3" fmla="*/ 436657 w 483514"/>
                <a:gd name="connsiteY3" fmla="*/ 529284 h 606439"/>
                <a:gd name="connsiteX4" fmla="*/ 462697 w 483514"/>
                <a:gd name="connsiteY4" fmla="*/ 566619 h 606439"/>
                <a:gd name="connsiteX5" fmla="*/ 422769 w 483514"/>
                <a:gd name="connsiteY5" fmla="*/ 606439 h 606439"/>
                <a:gd name="connsiteX6" fmla="*/ 161736 w 483514"/>
                <a:gd name="connsiteY6" fmla="*/ 606439 h 606439"/>
                <a:gd name="connsiteX7" fmla="*/ 121866 w 483514"/>
                <a:gd name="connsiteY7" fmla="*/ 566619 h 606439"/>
                <a:gd name="connsiteX8" fmla="*/ 161736 w 483514"/>
                <a:gd name="connsiteY8" fmla="*/ 526799 h 606439"/>
                <a:gd name="connsiteX9" fmla="*/ 213468 w 483514"/>
                <a:gd name="connsiteY9" fmla="*/ 526799 h 606439"/>
                <a:gd name="connsiteX10" fmla="*/ 213468 w 483514"/>
                <a:gd name="connsiteY10" fmla="*/ 455944 h 606439"/>
                <a:gd name="connsiteX11" fmla="*/ 253338 w 483514"/>
                <a:gd name="connsiteY11" fmla="*/ 416124 h 606439"/>
                <a:gd name="connsiteX12" fmla="*/ 10995 w 483514"/>
                <a:gd name="connsiteY12" fmla="*/ 381265 h 606439"/>
                <a:gd name="connsiteX13" fmla="*/ 170134 w 483514"/>
                <a:gd name="connsiteY13" fmla="*/ 381265 h 606439"/>
                <a:gd name="connsiteX14" fmla="*/ 181071 w 483514"/>
                <a:gd name="connsiteY14" fmla="*/ 392188 h 606439"/>
                <a:gd name="connsiteX15" fmla="*/ 181071 w 483514"/>
                <a:gd name="connsiteY15" fmla="*/ 513502 h 606439"/>
                <a:gd name="connsiteX16" fmla="*/ 161743 w 483514"/>
                <a:gd name="connsiteY16" fmla="*/ 513502 h 606439"/>
                <a:gd name="connsiteX17" fmla="*/ 160354 w 483514"/>
                <a:gd name="connsiteY17" fmla="*/ 513560 h 606439"/>
                <a:gd name="connsiteX18" fmla="*/ 160354 w 483514"/>
                <a:gd name="connsiteY18" fmla="*/ 405308 h 606439"/>
                <a:gd name="connsiteX19" fmla="*/ 20775 w 483514"/>
                <a:gd name="connsiteY19" fmla="*/ 405308 h 606439"/>
                <a:gd name="connsiteX20" fmla="*/ 20775 w 483514"/>
                <a:gd name="connsiteY20" fmla="*/ 548064 h 606439"/>
                <a:gd name="connsiteX21" fmla="*/ 111976 w 483514"/>
                <a:gd name="connsiteY21" fmla="*/ 548064 h 606439"/>
                <a:gd name="connsiteX22" fmla="*/ 108619 w 483514"/>
                <a:gd name="connsiteY22" fmla="*/ 566616 h 606439"/>
                <a:gd name="connsiteX23" fmla="*/ 111339 w 483514"/>
                <a:gd name="connsiteY23" fmla="*/ 583435 h 606439"/>
                <a:gd name="connsiteX24" fmla="*/ 10995 w 483514"/>
                <a:gd name="connsiteY24" fmla="*/ 583435 h 606439"/>
                <a:gd name="connsiteX25" fmla="*/ 0 w 483514"/>
                <a:gd name="connsiteY25" fmla="*/ 572512 h 606439"/>
                <a:gd name="connsiteX26" fmla="*/ 0 w 483514"/>
                <a:gd name="connsiteY26" fmla="*/ 392188 h 606439"/>
                <a:gd name="connsiteX27" fmla="*/ 10995 w 483514"/>
                <a:gd name="connsiteY27" fmla="*/ 381265 h 606439"/>
                <a:gd name="connsiteX28" fmla="*/ 325060 w 483514"/>
                <a:gd name="connsiteY28" fmla="*/ 224892 h 606439"/>
                <a:gd name="connsiteX29" fmla="*/ 416831 w 483514"/>
                <a:gd name="connsiteY29" fmla="*/ 316521 h 606439"/>
                <a:gd name="connsiteX30" fmla="*/ 325060 w 483514"/>
                <a:gd name="connsiteY30" fmla="*/ 408150 h 606439"/>
                <a:gd name="connsiteX31" fmla="*/ 233289 w 483514"/>
                <a:gd name="connsiteY31" fmla="*/ 316521 h 606439"/>
                <a:gd name="connsiteX32" fmla="*/ 325060 w 483514"/>
                <a:gd name="connsiteY32" fmla="*/ 224892 h 606439"/>
                <a:gd name="connsiteX33" fmla="*/ 196031 w 483514"/>
                <a:gd name="connsiteY33" fmla="*/ 170204 h 606439"/>
                <a:gd name="connsiteX34" fmla="*/ 244015 w 483514"/>
                <a:gd name="connsiteY34" fmla="*/ 170204 h 606439"/>
                <a:gd name="connsiteX35" fmla="*/ 244015 w 483514"/>
                <a:gd name="connsiteY35" fmla="*/ 249703 h 606439"/>
                <a:gd name="connsiteX36" fmla="*/ 234812 w 483514"/>
                <a:gd name="connsiteY36" fmla="*/ 262645 h 606439"/>
                <a:gd name="connsiteX37" fmla="*/ 196031 w 483514"/>
                <a:gd name="connsiteY37" fmla="*/ 262645 h 606439"/>
                <a:gd name="connsiteX38" fmla="*/ 352897 w 483514"/>
                <a:gd name="connsiteY38" fmla="*/ 149316 h 606439"/>
                <a:gd name="connsiteX39" fmla="*/ 400881 w 483514"/>
                <a:gd name="connsiteY39" fmla="*/ 149316 h 606439"/>
                <a:gd name="connsiteX40" fmla="*/ 400881 w 483514"/>
                <a:gd name="connsiteY40" fmla="*/ 243944 h 606439"/>
                <a:gd name="connsiteX41" fmla="*/ 352897 w 483514"/>
                <a:gd name="connsiteY41" fmla="*/ 215348 h 606439"/>
                <a:gd name="connsiteX42" fmla="*/ 274429 w 483514"/>
                <a:gd name="connsiteY42" fmla="*/ 113469 h 606439"/>
                <a:gd name="connsiteX43" fmla="*/ 322413 w 483514"/>
                <a:gd name="connsiteY43" fmla="*/ 113469 h 606439"/>
                <a:gd name="connsiteX44" fmla="*/ 322413 w 483514"/>
                <a:gd name="connsiteY44" fmla="*/ 211675 h 606439"/>
                <a:gd name="connsiteX45" fmla="*/ 274429 w 483514"/>
                <a:gd name="connsiteY45" fmla="*/ 224680 h 606439"/>
                <a:gd name="connsiteX46" fmla="*/ 117632 w 483514"/>
                <a:gd name="connsiteY46" fmla="*/ 77692 h 606439"/>
                <a:gd name="connsiteX47" fmla="*/ 165616 w 483514"/>
                <a:gd name="connsiteY47" fmla="*/ 77692 h 606439"/>
                <a:gd name="connsiteX48" fmla="*/ 165616 w 483514"/>
                <a:gd name="connsiteY48" fmla="*/ 262644 h 606439"/>
                <a:gd name="connsiteX49" fmla="*/ 117632 w 483514"/>
                <a:gd name="connsiteY49" fmla="*/ 262644 h 606439"/>
                <a:gd name="connsiteX50" fmla="*/ 68875 w 483514"/>
                <a:gd name="connsiteY50" fmla="*/ 0 h 606439"/>
                <a:gd name="connsiteX51" fmla="*/ 443641 w 483514"/>
                <a:gd name="connsiteY51" fmla="*/ 0 h 606439"/>
                <a:gd name="connsiteX52" fmla="*/ 483514 w 483514"/>
                <a:gd name="connsiteY52" fmla="*/ 39813 h 606439"/>
                <a:gd name="connsiteX53" fmla="*/ 483514 w 483514"/>
                <a:gd name="connsiteY53" fmla="*/ 300594 h 606439"/>
                <a:gd name="connsiteX54" fmla="*/ 443641 w 483514"/>
                <a:gd name="connsiteY54" fmla="*/ 340407 h 606439"/>
                <a:gd name="connsiteX55" fmla="*/ 427322 w 483514"/>
                <a:gd name="connsiteY55" fmla="*/ 340407 h 606439"/>
                <a:gd name="connsiteX56" fmla="*/ 430100 w 483514"/>
                <a:gd name="connsiteY56" fmla="*/ 316542 h 606439"/>
                <a:gd name="connsiteX57" fmla="*/ 429405 w 483514"/>
                <a:gd name="connsiteY57" fmla="*/ 304581 h 606439"/>
                <a:gd name="connsiteX58" fmla="*/ 439706 w 483514"/>
                <a:gd name="connsiteY58" fmla="*/ 304581 h 606439"/>
                <a:gd name="connsiteX59" fmla="*/ 439706 w 483514"/>
                <a:gd name="connsiteY59" fmla="*/ 35826 h 606439"/>
                <a:gd name="connsiteX60" fmla="*/ 72810 w 483514"/>
                <a:gd name="connsiteY60" fmla="*/ 35826 h 606439"/>
                <a:gd name="connsiteX61" fmla="*/ 72810 w 483514"/>
                <a:gd name="connsiteY61" fmla="*/ 304581 h 606439"/>
                <a:gd name="connsiteX62" fmla="*/ 220668 w 483514"/>
                <a:gd name="connsiteY62" fmla="*/ 304581 h 606439"/>
                <a:gd name="connsiteX63" fmla="*/ 220031 w 483514"/>
                <a:gd name="connsiteY63" fmla="*/ 316542 h 606439"/>
                <a:gd name="connsiteX64" fmla="*/ 222751 w 483514"/>
                <a:gd name="connsiteY64" fmla="*/ 340407 h 606439"/>
                <a:gd name="connsiteX65" fmla="*/ 68875 w 483514"/>
                <a:gd name="connsiteY65" fmla="*/ 340407 h 606439"/>
                <a:gd name="connsiteX66" fmla="*/ 29002 w 483514"/>
                <a:gd name="connsiteY66" fmla="*/ 300594 h 606439"/>
                <a:gd name="connsiteX67" fmla="*/ 29002 w 483514"/>
                <a:gd name="connsiteY67" fmla="*/ 39813 h 606439"/>
                <a:gd name="connsiteX68" fmla="*/ 68875 w 483514"/>
                <a:gd name="connsiteY68" fmla="*/ 0 h 60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83514" h="606439">
                  <a:moveTo>
                    <a:pt x="253338" y="416124"/>
                  </a:moveTo>
                  <a:lnTo>
                    <a:pt x="396788" y="416124"/>
                  </a:lnTo>
                  <a:cubicBezTo>
                    <a:pt x="418835" y="416124"/>
                    <a:pt x="436657" y="433982"/>
                    <a:pt x="436657" y="455944"/>
                  </a:cubicBezTo>
                  <a:lnTo>
                    <a:pt x="436657" y="529284"/>
                  </a:lnTo>
                  <a:cubicBezTo>
                    <a:pt x="451876" y="534890"/>
                    <a:pt x="462697" y="549512"/>
                    <a:pt x="462697" y="566619"/>
                  </a:cubicBezTo>
                  <a:cubicBezTo>
                    <a:pt x="462697" y="588639"/>
                    <a:pt x="444816" y="606439"/>
                    <a:pt x="422769" y="606439"/>
                  </a:cubicBezTo>
                  <a:lnTo>
                    <a:pt x="161736" y="606439"/>
                  </a:lnTo>
                  <a:cubicBezTo>
                    <a:pt x="139747" y="606439"/>
                    <a:pt x="121866" y="588639"/>
                    <a:pt x="121866" y="566619"/>
                  </a:cubicBezTo>
                  <a:cubicBezTo>
                    <a:pt x="121866" y="544657"/>
                    <a:pt x="139747" y="526799"/>
                    <a:pt x="161736" y="526799"/>
                  </a:cubicBezTo>
                  <a:lnTo>
                    <a:pt x="213468" y="526799"/>
                  </a:lnTo>
                  <a:lnTo>
                    <a:pt x="213468" y="455944"/>
                  </a:lnTo>
                  <a:cubicBezTo>
                    <a:pt x="213468" y="433982"/>
                    <a:pt x="231291" y="416124"/>
                    <a:pt x="253338" y="416124"/>
                  </a:cubicBezTo>
                  <a:close/>
                  <a:moveTo>
                    <a:pt x="10995" y="381265"/>
                  </a:moveTo>
                  <a:lnTo>
                    <a:pt x="170134" y="381265"/>
                  </a:lnTo>
                  <a:cubicBezTo>
                    <a:pt x="176210" y="381265"/>
                    <a:pt x="181071" y="386120"/>
                    <a:pt x="181071" y="392188"/>
                  </a:cubicBezTo>
                  <a:lnTo>
                    <a:pt x="181071" y="513502"/>
                  </a:lnTo>
                  <a:lnTo>
                    <a:pt x="161743" y="513502"/>
                  </a:lnTo>
                  <a:cubicBezTo>
                    <a:pt x="161280" y="513502"/>
                    <a:pt x="160817" y="513560"/>
                    <a:pt x="160354" y="513560"/>
                  </a:cubicBezTo>
                  <a:lnTo>
                    <a:pt x="160354" y="405308"/>
                  </a:lnTo>
                  <a:lnTo>
                    <a:pt x="20775" y="405308"/>
                  </a:lnTo>
                  <a:lnTo>
                    <a:pt x="20775" y="548064"/>
                  </a:lnTo>
                  <a:lnTo>
                    <a:pt x="111976" y="548064"/>
                  </a:lnTo>
                  <a:cubicBezTo>
                    <a:pt x="109777" y="553843"/>
                    <a:pt x="108619" y="560085"/>
                    <a:pt x="108619" y="566616"/>
                  </a:cubicBezTo>
                  <a:cubicBezTo>
                    <a:pt x="108619" y="572512"/>
                    <a:pt x="109545" y="578176"/>
                    <a:pt x="111339" y="583435"/>
                  </a:cubicBezTo>
                  <a:lnTo>
                    <a:pt x="10995" y="583435"/>
                  </a:lnTo>
                  <a:cubicBezTo>
                    <a:pt x="4919" y="583435"/>
                    <a:pt x="0" y="578580"/>
                    <a:pt x="0" y="572512"/>
                  </a:cubicBezTo>
                  <a:lnTo>
                    <a:pt x="0" y="392188"/>
                  </a:lnTo>
                  <a:cubicBezTo>
                    <a:pt x="0" y="386120"/>
                    <a:pt x="4919" y="381265"/>
                    <a:pt x="10995" y="381265"/>
                  </a:cubicBezTo>
                  <a:close/>
                  <a:moveTo>
                    <a:pt x="325060" y="224892"/>
                  </a:moveTo>
                  <a:cubicBezTo>
                    <a:pt x="375744" y="224892"/>
                    <a:pt x="416831" y="265916"/>
                    <a:pt x="416831" y="316521"/>
                  </a:cubicBezTo>
                  <a:cubicBezTo>
                    <a:pt x="416831" y="367126"/>
                    <a:pt x="375744" y="408150"/>
                    <a:pt x="325060" y="408150"/>
                  </a:cubicBezTo>
                  <a:cubicBezTo>
                    <a:pt x="274376" y="408150"/>
                    <a:pt x="233289" y="367126"/>
                    <a:pt x="233289" y="316521"/>
                  </a:cubicBezTo>
                  <a:cubicBezTo>
                    <a:pt x="233289" y="265916"/>
                    <a:pt x="274376" y="224892"/>
                    <a:pt x="325060" y="224892"/>
                  </a:cubicBezTo>
                  <a:close/>
                  <a:moveTo>
                    <a:pt x="196031" y="170204"/>
                  </a:moveTo>
                  <a:lnTo>
                    <a:pt x="244015" y="170204"/>
                  </a:lnTo>
                  <a:lnTo>
                    <a:pt x="244015" y="249703"/>
                  </a:lnTo>
                  <a:cubicBezTo>
                    <a:pt x="240658" y="253748"/>
                    <a:pt x="237590" y="258081"/>
                    <a:pt x="234812" y="262645"/>
                  </a:cubicBezTo>
                  <a:lnTo>
                    <a:pt x="196031" y="262645"/>
                  </a:lnTo>
                  <a:close/>
                  <a:moveTo>
                    <a:pt x="352897" y="149316"/>
                  </a:moveTo>
                  <a:lnTo>
                    <a:pt x="400881" y="149316"/>
                  </a:lnTo>
                  <a:lnTo>
                    <a:pt x="400881" y="243944"/>
                  </a:lnTo>
                  <a:cubicBezTo>
                    <a:pt x="387915" y="230483"/>
                    <a:pt x="371419" y="220431"/>
                    <a:pt x="352897" y="215348"/>
                  </a:cubicBezTo>
                  <a:close/>
                  <a:moveTo>
                    <a:pt x="274429" y="113469"/>
                  </a:moveTo>
                  <a:lnTo>
                    <a:pt x="322413" y="113469"/>
                  </a:lnTo>
                  <a:lnTo>
                    <a:pt x="322413" y="211675"/>
                  </a:lnTo>
                  <a:cubicBezTo>
                    <a:pt x="305048" y="212137"/>
                    <a:pt x="288726" y="216761"/>
                    <a:pt x="274429" y="224680"/>
                  </a:cubicBezTo>
                  <a:close/>
                  <a:moveTo>
                    <a:pt x="117632" y="77692"/>
                  </a:moveTo>
                  <a:lnTo>
                    <a:pt x="165616" y="77692"/>
                  </a:lnTo>
                  <a:lnTo>
                    <a:pt x="165616" y="262644"/>
                  </a:lnTo>
                  <a:lnTo>
                    <a:pt x="117632" y="262644"/>
                  </a:lnTo>
                  <a:close/>
                  <a:moveTo>
                    <a:pt x="68875" y="0"/>
                  </a:moveTo>
                  <a:lnTo>
                    <a:pt x="443641" y="0"/>
                  </a:lnTo>
                  <a:cubicBezTo>
                    <a:pt x="465632" y="0"/>
                    <a:pt x="483514" y="17855"/>
                    <a:pt x="483514" y="39813"/>
                  </a:cubicBezTo>
                  <a:lnTo>
                    <a:pt x="483514" y="300594"/>
                  </a:lnTo>
                  <a:cubicBezTo>
                    <a:pt x="483514" y="322609"/>
                    <a:pt x="465632" y="340407"/>
                    <a:pt x="443641" y="340407"/>
                  </a:cubicBezTo>
                  <a:lnTo>
                    <a:pt x="427322" y="340407"/>
                  </a:lnTo>
                  <a:cubicBezTo>
                    <a:pt x="429116" y="332722"/>
                    <a:pt x="430100" y="324747"/>
                    <a:pt x="430100" y="316542"/>
                  </a:cubicBezTo>
                  <a:cubicBezTo>
                    <a:pt x="430100" y="312497"/>
                    <a:pt x="429868" y="308510"/>
                    <a:pt x="429405" y="304581"/>
                  </a:cubicBezTo>
                  <a:lnTo>
                    <a:pt x="439706" y="304581"/>
                  </a:lnTo>
                  <a:lnTo>
                    <a:pt x="439706" y="35826"/>
                  </a:lnTo>
                  <a:lnTo>
                    <a:pt x="72810" y="35826"/>
                  </a:lnTo>
                  <a:lnTo>
                    <a:pt x="72810" y="304581"/>
                  </a:lnTo>
                  <a:lnTo>
                    <a:pt x="220668" y="304581"/>
                  </a:lnTo>
                  <a:cubicBezTo>
                    <a:pt x="220263" y="308510"/>
                    <a:pt x="220031" y="312497"/>
                    <a:pt x="220031" y="316542"/>
                  </a:cubicBezTo>
                  <a:cubicBezTo>
                    <a:pt x="220031" y="324747"/>
                    <a:pt x="220957" y="332722"/>
                    <a:pt x="222751" y="340407"/>
                  </a:cubicBezTo>
                  <a:lnTo>
                    <a:pt x="68875" y="340407"/>
                  </a:lnTo>
                  <a:cubicBezTo>
                    <a:pt x="46826" y="340407"/>
                    <a:pt x="29002" y="322609"/>
                    <a:pt x="29002" y="300594"/>
                  </a:cubicBezTo>
                  <a:lnTo>
                    <a:pt x="29002" y="39813"/>
                  </a:lnTo>
                  <a:cubicBezTo>
                    <a:pt x="29002" y="17855"/>
                    <a:pt x="46826" y="0"/>
                    <a:pt x="68875" y="0"/>
                  </a:cubicBezTo>
                  <a:close/>
                </a:path>
              </a:pathLst>
            </a:custGeom>
            <a:grp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9175" indent="-259175" algn="ctr">
                <a:buFont typeface="Wingdings" panose="05000000000000000000" charset="0"/>
                <a:buChar char="Ø"/>
              </a:pPr>
              <a:endParaRPr sz="2000" b="1">
                <a:solidFill>
                  <a:schemeClr val="tx2">
                    <a:lumMod val="75000"/>
                  </a:schemeClr>
                </a:solidFill>
                <a:latin typeface="+mj-ea"/>
                <a:ea typeface="+mj-ea"/>
              </a:endParaRPr>
            </a:p>
          </p:txBody>
        </p:sp>
      </p:grpSp>
      <p:sp>
        <p:nvSpPr>
          <p:cNvPr id="60" name="TextBox 2"/>
          <p:cNvSpPr txBox="1"/>
          <p:nvPr/>
        </p:nvSpPr>
        <p:spPr>
          <a:xfrm>
            <a:off x="5927520" y="4235507"/>
            <a:ext cx="891591" cy="650627"/>
          </a:xfrm>
          <a:prstGeom prst="rect">
            <a:avLst/>
          </a:prstGeom>
          <a:noFill/>
          <a:ln w="9525">
            <a:noFill/>
          </a:ln>
        </p:spPr>
        <p:txBody>
          <a:bodyPr wrap="none">
            <a:spAutoFit/>
          </a:bodyPr>
          <a:lstStyle/>
          <a:p>
            <a:pPr lvl="0" eaLnBrk="1" hangingPunct="1"/>
            <a:r>
              <a:rPr lang="en-US" sz="3628" b="1" dirty="0">
                <a:solidFill>
                  <a:schemeClr val="tx2">
                    <a:lumMod val="75000"/>
                  </a:schemeClr>
                </a:solidFill>
                <a:latin typeface="+mj-ea"/>
                <a:ea typeface="+mj-ea"/>
              </a:rPr>
              <a:t>4.3</a:t>
            </a:r>
          </a:p>
        </p:txBody>
      </p:sp>
      <p:cxnSp>
        <p:nvCxnSpPr>
          <p:cNvPr id="61" name="直接连接符 60"/>
          <p:cNvCxnSpPr/>
          <p:nvPr/>
        </p:nvCxnSpPr>
        <p:spPr>
          <a:xfrm>
            <a:off x="6819111" y="4647657"/>
            <a:ext cx="2278417" cy="0"/>
          </a:xfrm>
          <a:prstGeom prst="line">
            <a:avLst/>
          </a:prstGeom>
          <a:ln w="9525">
            <a:solidFill>
              <a:schemeClr val="bg1">
                <a:lumMod val="75000"/>
              </a:schemeClr>
            </a:solidFill>
            <a:headEnd type="oval"/>
          </a:ln>
          <a:effectLst/>
        </p:spPr>
        <p:style>
          <a:lnRef idx="2">
            <a:schemeClr val="accent1"/>
          </a:lnRef>
          <a:fillRef idx="0">
            <a:schemeClr val="accent1"/>
          </a:fillRef>
          <a:effectRef idx="1">
            <a:schemeClr val="accent1"/>
          </a:effectRef>
          <a:fontRef idx="minor">
            <a:schemeClr val="tx1"/>
          </a:fontRef>
        </p:style>
      </p:cxnSp>
      <p:grpSp>
        <p:nvGrpSpPr>
          <p:cNvPr id="62" name="组合 159"/>
          <p:cNvGrpSpPr/>
          <p:nvPr/>
        </p:nvGrpSpPr>
        <p:grpSpPr>
          <a:xfrm rot="5400000">
            <a:off x="8864272" y="4407228"/>
            <a:ext cx="307552" cy="310431"/>
            <a:chOff x="6128328" y="4909919"/>
            <a:chExt cx="2076235" cy="2095938"/>
          </a:xfrm>
        </p:grpSpPr>
        <p:sp>
          <p:nvSpPr>
            <p:cNvPr id="63" name="îṡlide"/>
            <p:cNvSpPr/>
            <p:nvPr/>
          </p:nvSpPr>
          <p:spPr>
            <a:xfrm>
              <a:off x="6128328" y="4909919"/>
              <a:ext cx="1044000" cy="1044000"/>
            </a:xfrm>
            <a:prstGeom prst="ellipse">
              <a:avLst/>
            </a:prstGeom>
            <a:solidFill>
              <a:srgbClr val="2F99BF"/>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59175" indent="-259175" algn="ctr">
                <a:buFont typeface="Wingdings" panose="05000000000000000000" charset="0"/>
                <a:buChar char="Ø"/>
              </a:pPr>
              <a:endParaRPr sz="1088" b="1">
                <a:solidFill>
                  <a:schemeClr val="tx2">
                    <a:lumMod val="75000"/>
                  </a:schemeClr>
                </a:solidFill>
                <a:latin typeface="+mj-ea"/>
                <a:ea typeface="+mj-ea"/>
              </a:endParaRPr>
            </a:p>
          </p:txBody>
        </p:sp>
        <p:sp>
          <p:nvSpPr>
            <p:cNvPr id="64" name="išļíḍé"/>
            <p:cNvSpPr/>
            <p:nvPr/>
          </p:nvSpPr>
          <p:spPr bwMode="auto">
            <a:xfrm>
              <a:off x="7910036" y="6636451"/>
              <a:ext cx="294527" cy="369406"/>
            </a:xfrm>
            <a:custGeom>
              <a:avLst/>
              <a:gdLst>
                <a:gd name="connsiteX0" fmla="*/ 253338 w 483514"/>
                <a:gd name="connsiteY0" fmla="*/ 416124 h 606439"/>
                <a:gd name="connsiteX1" fmla="*/ 396788 w 483514"/>
                <a:gd name="connsiteY1" fmla="*/ 416124 h 606439"/>
                <a:gd name="connsiteX2" fmla="*/ 436657 w 483514"/>
                <a:gd name="connsiteY2" fmla="*/ 455944 h 606439"/>
                <a:gd name="connsiteX3" fmla="*/ 436657 w 483514"/>
                <a:gd name="connsiteY3" fmla="*/ 529284 h 606439"/>
                <a:gd name="connsiteX4" fmla="*/ 462697 w 483514"/>
                <a:gd name="connsiteY4" fmla="*/ 566619 h 606439"/>
                <a:gd name="connsiteX5" fmla="*/ 422769 w 483514"/>
                <a:gd name="connsiteY5" fmla="*/ 606439 h 606439"/>
                <a:gd name="connsiteX6" fmla="*/ 161736 w 483514"/>
                <a:gd name="connsiteY6" fmla="*/ 606439 h 606439"/>
                <a:gd name="connsiteX7" fmla="*/ 121866 w 483514"/>
                <a:gd name="connsiteY7" fmla="*/ 566619 h 606439"/>
                <a:gd name="connsiteX8" fmla="*/ 161736 w 483514"/>
                <a:gd name="connsiteY8" fmla="*/ 526799 h 606439"/>
                <a:gd name="connsiteX9" fmla="*/ 213468 w 483514"/>
                <a:gd name="connsiteY9" fmla="*/ 526799 h 606439"/>
                <a:gd name="connsiteX10" fmla="*/ 213468 w 483514"/>
                <a:gd name="connsiteY10" fmla="*/ 455944 h 606439"/>
                <a:gd name="connsiteX11" fmla="*/ 253338 w 483514"/>
                <a:gd name="connsiteY11" fmla="*/ 416124 h 606439"/>
                <a:gd name="connsiteX12" fmla="*/ 10995 w 483514"/>
                <a:gd name="connsiteY12" fmla="*/ 381265 h 606439"/>
                <a:gd name="connsiteX13" fmla="*/ 170134 w 483514"/>
                <a:gd name="connsiteY13" fmla="*/ 381265 h 606439"/>
                <a:gd name="connsiteX14" fmla="*/ 181071 w 483514"/>
                <a:gd name="connsiteY14" fmla="*/ 392188 h 606439"/>
                <a:gd name="connsiteX15" fmla="*/ 181071 w 483514"/>
                <a:gd name="connsiteY15" fmla="*/ 513502 h 606439"/>
                <a:gd name="connsiteX16" fmla="*/ 161743 w 483514"/>
                <a:gd name="connsiteY16" fmla="*/ 513502 h 606439"/>
                <a:gd name="connsiteX17" fmla="*/ 160354 w 483514"/>
                <a:gd name="connsiteY17" fmla="*/ 513560 h 606439"/>
                <a:gd name="connsiteX18" fmla="*/ 160354 w 483514"/>
                <a:gd name="connsiteY18" fmla="*/ 405308 h 606439"/>
                <a:gd name="connsiteX19" fmla="*/ 20775 w 483514"/>
                <a:gd name="connsiteY19" fmla="*/ 405308 h 606439"/>
                <a:gd name="connsiteX20" fmla="*/ 20775 w 483514"/>
                <a:gd name="connsiteY20" fmla="*/ 548064 h 606439"/>
                <a:gd name="connsiteX21" fmla="*/ 111976 w 483514"/>
                <a:gd name="connsiteY21" fmla="*/ 548064 h 606439"/>
                <a:gd name="connsiteX22" fmla="*/ 108619 w 483514"/>
                <a:gd name="connsiteY22" fmla="*/ 566616 h 606439"/>
                <a:gd name="connsiteX23" fmla="*/ 111339 w 483514"/>
                <a:gd name="connsiteY23" fmla="*/ 583435 h 606439"/>
                <a:gd name="connsiteX24" fmla="*/ 10995 w 483514"/>
                <a:gd name="connsiteY24" fmla="*/ 583435 h 606439"/>
                <a:gd name="connsiteX25" fmla="*/ 0 w 483514"/>
                <a:gd name="connsiteY25" fmla="*/ 572512 h 606439"/>
                <a:gd name="connsiteX26" fmla="*/ 0 w 483514"/>
                <a:gd name="connsiteY26" fmla="*/ 392188 h 606439"/>
                <a:gd name="connsiteX27" fmla="*/ 10995 w 483514"/>
                <a:gd name="connsiteY27" fmla="*/ 381265 h 606439"/>
                <a:gd name="connsiteX28" fmla="*/ 325060 w 483514"/>
                <a:gd name="connsiteY28" fmla="*/ 224892 h 606439"/>
                <a:gd name="connsiteX29" fmla="*/ 416831 w 483514"/>
                <a:gd name="connsiteY29" fmla="*/ 316521 h 606439"/>
                <a:gd name="connsiteX30" fmla="*/ 325060 w 483514"/>
                <a:gd name="connsiteY30" fmla="*/ 408150 h 606439"/>
                <a:gd name="connsiteX31" fmla="*/ 233289 w 483514"/>
                <a:gd name="connsiteY31" fmla="*/ 316521 h 606439"/>
                <a:gd name="connsiteX32" fmla="*/ 325060 w 483514"/>
                <a:gd name="connsiteY32" fmla="*/ 224892 h 606439"/>
                <a:gd name="connsiteX33" fmla="*/ 196031 w 483514"/>
                <a:gd name="connsiteY33" fmla="*/ 170204 h 606439"/>
                <a:gd name="connsiteX34" fmla="*/ 244015 w 483514"/>
                <a:gd name="connsiteY34" fmla="*/ 170204 h 606439"/>
                <a:gd name="connsiteX35" fmla="*/ 244015 w 483514"/>
                <a:gd name="connsiteY35" fmla="*/ 249703 h 606439"/>
                <a:gd name="connsiteX36" fmla="*/ 234812 w 483514"/>
                <a:gd name="connsiteY36" fmla="*/ 262645 h 606439"/>
                <a:gd name="connsiteX37" fmla="*/ 196031 w 483514"/>
                <a:gd name="connsiteY37" fmla="*/ 262645 h 606439"/>
                <a:gd name="connsiteX38" fmla="*/ 352897 w 483514"/>
                <a:gd name="connsiteY38" fmla="*/ 149316 h 606439"/>
                <a:gd name="connsiteX39" fmla="*/ 400881 w 483514"/>
                <a:gd name="connsiteY39" fmla="*/ 149316 h 606439"/>
                <a:gd name="connsiteX40" fmla="*/ 400881 w 483514"/>
                <a:gd name="connsiteY40" fmla="*/ 243944 h 606439"/>
                <a:gd name="connsiteX41" fmla="*/ 352897 w 483514"/>
                <a:gd name="connsiteY41" fmla="*/ 215348 h 606439"/>
                <a:gd name="connsiteX42" fmla="*/ 274429 w 483514"/>
                <a:gd name="connsiteY42" fmla="*/ 113469 h 606439"/>
                <a:gd name="connsiteX43" fmla="*/ 322413 w 483514"/>
                <a:gd name="connsiteY43" fmla="*/ 113469 h 606439"/>
                <a:gd name="connsiteX44" fmla="*/ 322413 w 483514"/>
                <a:gd name="connsiteY44" fmla="*/ 211675 h 606439"/>
                <a:gd name="connsiteX45" fmla="*/ 274429 w 483514"/>
                <a:gd name="connsiteY45" fmla="*/ 224680 h 606439"/>
                <a:gd name="connsiteX46" fmla="*/ 117632 w 483514"/>
                <a:gd name="connsiteY46" fmla="*/ 77692 h 606439"/>
                <a:gd name="connsiteX47" fmla="*/ 165616 w 483514"/>
                <a:gd name="connsiteY47" fmla="*/ 77692 h 606439"/>
                <a:gd name="connsiteX48" fmla="*/ 165616 w 483514"/>
                <a:gd name="connsiteY48" fmla="*/ 262644 h 606439"/>
                <a:gd name="connsiteX49" fmla="*/ 117632 w 483514"/>
                <a:gd name="connsiteY49" fmla="*/ 262644 h 606439"/>
                <a:gd name="connsiteX50" fmla="*/ 68875 w 483514"/>
                <a:gd name="connsiteY50" fmla="*/ 0 h 606439"/>
                <a:gd name="connsiteX51" fmla="*/ 443641 w 483514"/>
                <a:gd name="connsiteY51" fmla="*/ 0 h 606439"/>
                <a:gd name="connsiteX52" fmla="*/ 483514 w 483514"/>
                <a:gd name="connsiteY52" fmla="*/ 39813 h 606439"/>
                <a:gd name="connsiteX53" fmla="*/ 483514 w 483514"/>
                <a:gd name="connsiteY53" fmla="*/ 300594 h 606439"/>
                <a:gd name="connsiteX54" fmla="*/ 443641 w 483514"/>
                <a:gd name="connsiteY54" fmla="*/ 340407 h 606439"/>
                <a:gd name="connsiteX55" fmla="*/ 427322 w 483514"/>
                <a:gd name="connsiteY55" fmla="*/ 340407 h 606439"/>
                <a:gd name="connsiteX56" fmla="*/ 430100 w 483514"/>
                <a:gd name="connsiteY56" fmla="*/ 316542 h 606439"/>
                <a:gd name="connsiteX57" fmla="*/ 429405 w 483514"/>
                <a:gd name="connsiteY57" fmla="*/ 304581 h 606439"/>
                <a:gd name="connsiteX58" fmla="*/ 439706 w 483514"/>
                <a:gd name="connsiteY58" fmla="*/ 304581 h 606439"/>
                <a:gd name="connsiteX59" fmla="*/ 439706 w 483514"/>
                <a:gd name="connsiteY59" fmla="*/ 35826 h 606439"/>
                <a:gd name="connsiteX60" fmla="*/ 72810 w 483514"/>
                <a:gd name="connsiteY60" fmla="*/ 35826 h 606439"/>
                <a:gd name="connsiteX61" fmla="*/ 72810 w 483514"/>
                <a:gd name="connsiteY61" fmla="*/ 304581 h 606439"/>
                <a:gd name="connsiteX62" fmla="*/ 220668 w 483514"/>
                <a:gd name="connsiteY62" fmla="*/ 304581 h 606439"/>
                <a:gd name="connsiteX63" fmla="*/ 220031 w 483514"/>
                <a:gd name="connsiteY63" fmla="*/ 316542 h 606439"/>
                <a:gd name="connsiteX64" fmla="*/ 222751 w 483514"/>
                <a:gd name="connsiteY64" fmla="*/ 340407 h 606439"/>
                <a:gd name="connsiteX65" fmla="*/ 68875 w 483514"/>
                <a:gd name="connsiteY65" fmla="*/ 340407 h 606439"/>
                <a:gd name="connsiteX66" fmla="*/ 29002 w 483514"/>
                <a:gd name="connsiteY66" fmla="*/ 300594 h 606439"/>
                <a:gd name="connsiteX67" fmla="*/ 29002 w 483514"/>
                <a:gd name="connsiteY67" fmla="*/ 39813 h 606439"/>
                <a:gd name="connsiteX68" fmla="*/ 68875 w 483514"/>
                <a:gd name="connsiteY68" fmla="*/ 0 h 60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83514" h="606439">
                  <a:moveTo>
                    <a:pt x="253338" y="416124"/>
                  </a:moveTo>
                  <a:lnTo>
                    <a:pt x="396788" y="416124"/>
                  </a:lnTo>
                  <a:cubicBezTo>
                    <a:pt x="418835" y="416124"/>
                    <a:pt x="436657" y="433982"/>
                    <a:pt x="436657" y="455944"/>
                  </a:cubicBezTo>
                  <a:lnTo>
                    <a:pt x="436657" y="529284"/>
                  </a:lnTo>
                  <a:cubicBezTo>
                    <a:pt x="451876" y="534890"/>
                    <a:pt x="462697" y="549512"/>
                    <a:pt x="462697" y="566619"/>
                  </a:cubicBezTo>
                  <a:cubicBezTo>
                    <a:pt x="462697" y="588639"/>
                    <a:pt x="444816" y="606439"/>
                    <a:pt x="422769" y="606439"/>
                  </a:cubicBezTo>
                  <a:lnTo>
                    <a:pt x="161736" y="606439"/>
                  </a:lnTo>
                  <a:cubicBezTo>
                    <a:pt x="139747" y="606439"/>
                    <a:pt x="121866" y="588639"/>
                    <a:pt x="121866" y="566619"/>
                  </a:cubicBezTo>
                  <a:cubicBezTo>
                    <a:pt x="121866" y="544657"/>
                    <a:pt x="139747" y="526799"/>
                    <a:pt x="161736" y="526799"/>
                  </a:cubicBezTo>
                  <a:lnTo>
                    <a:pt x="213468" y="526799"/>
                  </a:lnTo>
                  <a:lnTo>
                    <a:pt x="213468" y="455944"/>
                  </a:lnTo>
                  <a:cubicBezTo>
                    <a:pt x="213468" y="433982"/>
                    <a:pt x="231291" y="416124"/>
                    <a:pt x="253338" y="416124"/>
                  </a:cubicBezTo>
                  <a:close/>
                  <a:moveTo>
                    <a:pt x="10995" y="381265"/>
                  </a:moveTo>
                  <a:lnTo>
                    <a:pt x="170134" y="381265"/>
                  </a:lnTo>
                  <a:cubicBezTo>
                    <a:pt x="176210" y="381265"/>
                    <a:pt x="181071" y="386120"/>
                    <a:pt x="181071" y="392188"/>
                  </a:cubicBezTo>
                  <a:lnTo>
                    <a:pt x="181071" y="513502"/>
                  </a:lnTo>
                  <a:lnTo>
                    <a:pt x="161743" y="513502"/>
                  </a:lnTo>
                  <a:cubicBezTo>
                    <a:pt x="161280" y="513502"/>
                    <a:pt x="160817" y="513560"/>
                    <a:pt x="160354" y="513560"/>
                  </a:cubicBezTo>
                  <a:lnTo>
                    <a:pt x="160354" y="405308"/>
                  </a:lnTo>
                  <a:lnTo>
                    <a:pt x="20775" y="405308"/>
                  </a:lnTo>
                  <a:lnTo>
                    <a:pt x="20775" y="548064"/>
                  </a:lnTo>
                  <a:lnTo>
                    <a:pt x="111976" y="548064"/>
                  </a:lnTo>
                  <a:cubicBezTo>
                    <a:pt x="109777" y="553843"/>
                    <a:pt x="108619" y="560085"/>
                    <a:pt x="108619" y="566616"/>
                  </a:cubicBezTo>
                  <a:cubicBezTo>
                    <a:pt x="108619" y="572512"/>
                    <a:pt x="109545" y="578176"/>
                    <a:pt x="111339" y="583435"/>
                  </a:cubicBezTo>
                  <a:lnTo>
                    <a:pt x="10995" y="583435"/>
                  </a:lnTo>
                  <a:cubicBezTo>
                    <a:pt x="4919" y="583435"/>
                    <a:pt x="0" y="578580"/>
                    <a:pt x="0" y="572512"/>
                  </a:cubicBezTo>
                  <a:lnTo>
                    <a:pt x="0" y="392188"/>
                  </a:lnTo>
                  <a:cubicBezTo>
                    <a:pt x="0" y="386120"/>
                    <a:pt x="4919" y="381265"/>
                    <a:pt x="10995" y="381265"/>
                  </a:cubicBezTo>
                  <a:close/>
                  <a:moveTo>
                    <a:pt x="325060" y="224892"/>
                  </a:moveTo>
                  <a:cubicBezTo>
                    <a:pt x="375744" y="224892"/>
                    <a:pt x="416831" y="265916"/>
                    <a:pt x="416831" y="316521"/>
                  </a:cubicBezTo>
                  <a:cubicBezTo>
                    <a:pt x="416831" y="367126"/>
                    <a:pt x="375744" y="408150"/>
                    <a:pt x="325060" y="408150"/>
                  </a:cubicBezTo>
                  <a:cubicBezTo>
                    <a:pt x="274376" y="408150"/>
                    <a:pt x="233289" y="367126"/>
                    <a:pt x="233289" y="316521"/>
                  </a:cubicBezTo>
                  <a:cubicBezTo>
                    <a:pt x="233289" y="265916"/>
                    <a:pt x="274376" y="224892"/>
                    <a:pt x="325060" y="224892"/>
                  </a:cubicBezTo>
                  <a:close/>
                  <a:moveTo>
                    <a:pt x="196031" y="170204"/>
                  </a:moveTo>
                  <a:lnTo>
                    <a:pt x="244015" y="170204"/>
                  </a:lnTo>
                  <a:lnTo>
                    <a:pt x="244015" y="249703"/>
                  </a:lnTo>
                  <a:cubicBezTo>
                    <a:pt x="240658" y="253748"/>
                    <a:pt x="237590" y="258081"/>
                    <a:pt x="234812" y="262645"/>
                  </a:cubicBezTo>
                  <a:lnTo>
                    <a:pt x="196031" y="262645"/>
                  </a:lnTo>
                  <a:close/>
                  <a:moveTo>
                    <a:pt x="352897" y="149316"/>
                  </a:moveTo>
                  <a:lnTo>
                    <a:pt x="400881" y="149316"/>
                  </a:lnTo>
                  <a:lnTo>
                    <a:pt x="400881" y="243944"/>
                  </a:lnTo>
                  <a:cubicBezTo>
                    <a:pt x="387915" y="230483"/>
                    <a:pt x="371419" y="220431"/>
                    <a:pt x="352897" y="215348"/>
                  </a:cubicBezTo>
                  <a:close/>
                  <a:moveTo>
                    <a:pt x="274429" y="113469"/>
                  </a:moveTo>
                  <a:lnTo>
                    <a:pt x="322413" y="113469"/>
                  </a:lnTo>
                  <a:lnTo>
                    <a:pt x="322413" y="211675"/>
                  </a:lnTo>
                  <a:cubicBezTo>
                    <a:pt x="305048" y="212137"/>
                    <a:pt x="288726" y="216761"/>
                    <a:pt x="274429" y="224680"/>
                  </a:cubicBezTo>
                  <a:close/>
                  <a:moveTo>
                    <a:pt x="117632" y="77692"/>
                  </a:moveTo>
                  <a:lnTo>
                    <a:pt x="165616" y="77692"/>
                  </a:lnTo>
                  <a:lnTo>
                    <a:pt x="165616" y="262644"/>
                  </a:lnTo>
                  <a:lnTo>
                    <a:pt x="117632" y="262644"/>
                  </a:lnTo>
                  <a:close/>
                  <a:moveTo>
                    <a:pt x="68875" y="0"/>
                  </a:moveTo>
                  <a:lnTo>
                    <a:pt x="443641" y="0"/>
                  </a:lnTo>
                  <a:cubicBezTo>
                    <a:pt x="465632" y="0"/>
                    <a:pt x="483514" y="17855"/>
                    <a:pt x="483514" y="39813"/>
                  </a:cubicBezTo>
                  <a:lnTo>
                    <a:pt x="483514" y="300594"/>
                  </a:lnTo>
                  <a:cubicBezTo>
                    <a:pt x="483514" y="322609"/>
                    <a:pt x="465632" y="340407"/>
                    <a:pt x="443641" y="340407"/>
                  </a:cubicBezTo>
                  <a:lnTo>
                    <a:pt x="427322" y="340407"/>
                  </a:lnTo>
                  <a:cubicBezTo>
                    <a:pt x="429116" y="332722"/>
                    <a:pt x="430100" y="324747"/>
                    <a:pt x="430100" y="316542"/>
                  </a:cubicBezTo>
                  <a:cubicBezTo>
                    <a:pt x="430100" y="312497"/>
                    <a:pt x="429868" y="308510"/>
                    <a:pt x="429405" y="304581"/>
                  </a:cubicBezTo>
                  <a:lnTo>
                    <a:pt x="439706" y="304581"/>
                  </a:lnTo>
                  <a:lnTo>
                    <a:pt x="439706" y="35826"/>
                  </a:lnTo>
                  <a:lnTo>
                    <a:pt x="72810" y="35826"/>
                  </a:lnTo>
                  <a:lnTo>
                    <a:pt x="72810" y="304581"/>
                  </a:lnTo>
                  <a:lnTo>
                    <a:pt x="220668" y="304581"/>
                  </a:lnTo>
                  <a:cubicBezTo>
                    <a:pt x="220263" y="308510"/>
                    <a:pt x="220031" y="312497"/>
                    <a:pt x="220031" y="316542"/>
                  </a:cubicBezTo>
                  <a:cubicBezTo>
                    <a:pt x="220031" y="324747"/>
                    <a:pt x="220957" y="332722"/>
                    <a:pt x="222751" y="340407"/>
                  </a:cubicBezTo>
                  <a:lnTo>
                    <a:pt x="68875" y="340407"/>
                  </a:lnTo>
                  <a:cubicBezTo>
                    <a:pt x="46826" y="340407"/>
                    <a:pt x="29002" y="322609"/>
                    <a:pt x="29002" y="300594"/>
                  </a:cubicBezTo>
                  <a:lnTo>
                    <a:pt x="29002" y="39813"/>
                  </a:lnTo>
                  <a:cubicBezTo>
                    <a:pt x="29002" y="17855"/>
                    <a:pt x="46826" y="0"/>
                    <a:pt x="68875" y="0"/>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9175" indent="-259175" algn="ctr">
                <a:buFont typeface="Wingdings" panose="05000000000000000000" charset="0"/>
                <a:buChar char="Ø"/>
              </a:pPr>
              <a:endParaRPr sz="1088" b="1">
                <a:solidFill>
                  <a:schemeClr val="tx2">
                    <a:lumMod val="75000"/>
                  </a:schemeClr>
                </a:solidFill>
                <a:latin typeface="+mj-ea"/>
                <a:ea typeface="+mj-ea"/>
              </a:endParaRPr>
            </a:p>
          </p:txBody>
        </p:sp>
      </p:grpSp>
      <p:sp>
        <p:nvSpPr>
          <p:cNvPr id="65" name="Text Placeholder 7"/>
          <p:cNvSpPr txBox="1"/>
          <p:nvPr/>
        </p:nvSpPr>
        <p:spPr>
          <a:xfrm>
            <a:off x="6834086" y="4317036"/>
            <a:ext cx="1749128" cy="333469"/>
          </a:xfrm>
          <a:prstGeom prst="rect">
            <a:avLst/>
          </a:prstGeom>
        </p:spPr>
        <p:txBody>
          <a:bodyPr vert="horz" lIns="0" tIns="65494" rIns="0" bIns="65494" anchor="ctr"/>
          <a:lstStyle>
            <a:lvl1pPr marL="0" indent="0" algn="r" defTabSz="914400" rtl="0" eaLnBrk="1" latinLnBrk="0" hangingPunct="1">
              <a:lnSpc>
                <a:spcPct val="100000"/>
              </a:lnSpc>
              <a:spcBef>
                <a:spcPts val="0"/>
              </a:spcBef>
              <a:spcAft>
                <a:spcPts val="0"/>
              </a:spcAft>
              <a:buFont typeface="Arial" panose="020B0604020202020204" pitchFamily="34" charset="0"/>
              <a:buNone/>
              <a:defRPr sz="2635" b="1" kern="1200" baseline="0">
                <a:solidFill>
                  <a:schemeClr val="accent1"/>
                </a:solidFill>
                <a:latin typeface="League Gothic Regular"/>
                <a:ea typeface="+mn-ea"/>
                <a:cs typeface="League Gothic Regular"/>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120000"/>
              </a:lnSpc>
            </a:pPr>
            <a:r>
              <a:rPr lang="zh-CN" altLang="en-US" sz="2000" dirty="0">
                <a:solidFill>
                  <a:schemeClr val="tx2">
                    <a:lumMod val="75000"/>
                  </a:schemeClr>
                </a:solidFill>
                <a:latin typeface="+mj-ea"/>
                <a:ea typeface="+mj-ea"/>
                <a:sym typeface="微软雅黑" panose="020B0503020204020204" pitchFamily="34" charset="-122"/>
              </a:rPr>
              <a:t>公司发行概况 </a:t>
            </a:r>
            <a:endParaRPr lang="zh-CN" altLang="en-US" sz="2000" dirty="0">
              <a:solidFill>
                <a:schemeClr val="tx2">
                  <a:lumMod val="75000"/>
                </a:schemeClr>
              </a:solidFill>
              <a:latin typeface="+mj-ea"/>
              <a:ea typeface="+mj-ea"/>
              <a:sym typeface="+mn-ea"/>
            </a:endParaRPr>
          </a:p>
        </p:txBody>
      </p:sp>
      <p:sp>
        <p:nvSpPr>
          <p:cNvPr id="5" name="矩形 4"/>
          <p:cNvSpPr/>
          <p:nvPr/>
        </p:nvSpPr>
        <p:spPr>
          <a:xfrm>
            <a:off x="1492886" y="1528247"/>
            <a:ext cx="2651688" cy="4893776"/>
          </a:xfrm>
          <a:prstGeom prst="rect">
            <a:avLst/>
          </a:prstGeom>
          <a:solidFill>
            <a:srgbClr val="2F99BF"/>
          </a:solidFill>
        </p:spPr>
        <p:txBody>
          <a:bodyPr wrap="none">
            <a:spAutoFit/>
          </a:bodyPr>
          <a:lstStyle/>
          <a:p>
            <a:r>
              <a:rPr lang="en-US" altLang="zh-CN" sz="31201" b="1" dirty="0">
                <a:solidFill>
                  <a:schemeClr val="bg1"/>
                </a:solidFill>
                <a:latin typeface="+mj-ea"/>
                <a:ea typeface="+mj-ea"/>
              </a:rPr>
              <a:t>4</a:t>
            </a:r>
            <a:endParaRPr lang="zh-CN" altLang="en-US" sz="31201" b="1" dirty="0">
              <a:solidFill>
                <a:schemeClr val="bg1"/>
              </a:solidFill>
              <a:latin typeface="+mj-ea"/>
              <a:ea typeface="+mj-ea"/>
            </a:endParaRPr>
          </a:p>
        </p:txBody>
      </p:sp>
      <p:sp>
        <p:nvSpPr>
          <p:cNvPr id="3" name="矩形 2"/>
          <p:cNvSpPr/>
          <p:nvPr/>
        </p:nvSpPr>
        <p:spPr>
          <a:xfrm>
            <a:off x="1631892" y="4139891"/>
            <a:ext cx="2737780" cy="427361"/>
          </a:xfrm>
          <a:prstGeom prst="rect">
            <a:avLst/>
          </a:prstGeom>
          <a:solidFill>
            <a:srgbClr val="2F99BF"/>
          </a:solidFill>
        </p:spPr>
        <p:txBody>
          <a:bodyPr wrap="square">
            <a:spAutoFit/>
          </a:bodyPr>
          <a:lstStyle/>
          <a:p>
            <a:pPr algn="ctr"/>
            <a:r>
              <a:rPr lang="en-US" altLang="zh-CN" sz="2177" dirty="0">
                <a:solidFill>
                  <a:schemeClr val="bg1"/>
                </a:solidFill>
                <a:latin typeface="+mj-ea"/>
                <a:ea typeface="+mj-ea"/>
              </a:rPr>
              <a:t>—PART 04—</a:t>
            </a:r>
            <a:endParaRPr lang="zh-CN" altLang="en-US" sz="2177" dirty="0">
              <a:solidFill>
                <a:schemeClr val="bg1"/>
              </a:solidFill>
              <a:latin typeface="+mj-ea"/>
              <a:ea typeface="+mj-ea"/>
            </a:endParaRPr>
          </a:p>
        </p:txBody>
      </p:sp>
      <p:sp>
        <p:nvSpPr>
          <p:cNvPr id="7" name="矩形 37">
            <a:extLst>
              <a:ext uri="{FF2B5EF4-FFF2-40B4-BE49-F238E27FC236}">
                <a16:creationId xmlns:a16="http://schemas.microsoft.com/office/drawing/2014/main" id="{DCFEDD38-A1C1-4A15-B17A-9C2C4471CD83}"/>
              </a:ext>
            </a:extLst>
          </p:cNvPr>
          <p:cNvSpPr>
            <a:spLocks noChangeArrowheads="1"/>
          </p:cNvSpPr>
          <p:nvPr/>
        </p:nvSpPr>
        <p:spPr bwMode="auto">
          <a:xfrm>
            <a:off x="339365" y="469354"/>
            <a:ext cx="2031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a:defRPr>
                <a:solidFill>
                  <a:schemeClr val="tx1"/>
                </a:solidFill>
                <a:latin typeface="Arial" panose="020B0604020202020204" pitchFamily="34" charset="0"/>
                <a:ea typeface="微软雅黑" panose="020B0503020204020204" pitchFamily="34" charset="-122"/>
              </a:defRPr>
            </a:lvl2pPr>
            <a:lvl3pPr>
              <a:defRPr>
                <a:solidFill>
                  <a:schemeClr val="tx1"/>
                </a:solidFill>
                <a:latin typeface="Arial" panose="020B0604020202020204" pitchFamily="34" charset="0"/>
                <a:ea typeface="微软雅黑" panose="020B0503020204020204" pitchFamily="34" charset="-122"/>
              </a:defRPr>
            </a:lvl3pPr>
            <a:lvl4pPr>
              <a:defRPr>
                <a:solidFill>
                  <a:schemeClr val="tx1"/>
                </a:solidFill>
                <a:latin typeface="Arial" panose="020B0604020202020204" pitchFamily="34" charset="0"/>
                <a:ea typeface="微软雅黑" panose="020B0503020204020204" pitchFamily="34" charset="-122"/>
              </a:defRPr>
            </a:lvl4pPr>
            <a:lvl5pPr>
              <a:defRPr>
                <a:solidFill>
                  <a:schemeClr val="tx1"/>
                </a:solidFill>
                <a:latin typeface="Arial" panose="020B0604020202020204" pitchFamily="34" charset="0"/>
                <a:ea typeface="微软雅黑" panose="020B0503020204020204" pitchFamily="34"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b="1" i="0" u="none" strike="noStrike" kern="1200" cap="none" spc="0" normalizeH="0" baseline="0" noProof="0" dirty="0">
                <a:ln>
                  <a:noFill/>
                </a:ln>
                <a:solidFill>
                  <a:schemeClr val="tx1">
                    <a:lumMod val="75000"/>
                    <a:lumOff val="25000"/>
                  </a:schemeClr>
                </a:solidFill>
                <a:effectLst/>
                <a:uLnTx/>
                <a:uFillTx/>
                <a:latin typeface="+mj-ea"/>
                <a:ea typeface="+mj-ea"/>
                <a:sym typeface="微软雅黑" panose="020B0503020204020204" pitchFamily="34" charset="-122"/>
              </a:rPr>
              <a:t>公司未来发展规划</a:t>
            </a:r>
          </a:p>
        </p:txBody>
      </p:sp>
      <p:cxnSp>
        <p:nvCxnSpPr>
          <p:cNvPr id="40" name="直接连接符 39">
            <a:extLst>
              <a:ext uri="{FF2B5EF4-FFF2-40B4-BE49-F238E27FC236}">
                <a16:creationId xmlns:a16="http://schemas.microsoft.com/office/drawing/2014/main" id="{F458C433-DEDB-439E-961C-28BADEEA4AEF}"/>
              </a:ext>
            </a:extLst>
          </p:cNvPr>
          <p:cNvCxnSpPr>
            <a:cxnSpLocks/>
          </p:cNvCxnSpPr>
          <p:nvPr/>
        </p:nvCxnSpPr>
        <p:spPr>
          <a:xfrm>
            <a:off x="0" y="888918"/>
            <a:ext cx="12192000" cy="0"/>
          </a:xfrm>
          <a:prstGeom prst="line">
            <a:avLst/>
          </a:prstGeom>
          <a:ln w="25400">
            <a:solidFill>
              <a:srgbClr val="2F99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9367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sp>
        <p:nvSpPr>
          <p:cNvPr id="52227" name="矩形 4"/>
          <p:cNvSpPr/>
          <p:nvPr/>
        </p:nvSpPr>
        <p:spPr>
          <a:xfrm>
            <a:off x="387350" y="2077888"/>
            <a:ext cx="5318543" cy="2662652"/>
          </a:xfrm>
          <a:prstGeom prst="rect">
            <a:avLst/>
          </a:prstGeom>
          <a:noFill/>
          <a:ln w="9525">
            <a:noFill/>
          </a:ln>
        </p:spPr>
        <p:txBody>
          <a:bodyPr wrap="square">
            <a:spAutoFit/>
          </a:bodyPr>
          <a:lstStyle/>
          <a:p>
            <a:pPr eaLnBrk="1" hangingPunct="1">
              <a:lnSpc>
                <a:spcPct val="150000"/>
              </a:lnSpc>
            </a:pPr>
            <a:r>
              <a:rPr lang="zh-CN" altLang="en-US" sz="1100" dirty="0">
                <a:solidFill>
                  <a:schemeClr val="tx2">
                    <a:lumMod val="75000"/>
                  </a:schemeClr>
                </a:solidFill>
                <a:latin typeface="微软雅黑" panose="020B0503020204020204" pitchFamily="34" charset="-122"/>
              </a:rPr>
              <a:t>      公</a:t>
            </a:r>
            <a:r>
              <a:rPr lang="zh-CN" altLang="zh-CN" sz="1100" dirty="0">
                <a:solidFill>
                  <a:schemeClr val="tx2">
                    <a:lumMod val="75000"/>
                  </a:schemeClr>
                </a:solidFill>
                <a:latin typeface="微软雅黑" panose="020B0503020204020204" pitchFamily="34" charset="-122"/>
              </a:rPr>
              <a:t>司作为国内香料行业的重要企业，秉持</a:t>
            </a:r>
            <a:r>
              <a:rPr lang="en-US" altLang="zh-CN" sz="1100" dirty="0">
                <a:solidFill>
                  <a:schemeClr val="tx2">
                    <a:lumMod val="75000"/>
                  </a:schemeClr>
                </a:solidFill>
                <a:latin typeface="微软雅黑" panose="020B0503020204020204" pitchFamily="34" charset="-122"/>
              </a:rPr>
              <a:t>“</a:t>
            </a:r>
            <a:r>
              <a:rPr lang="zh-CN" altLang="zh-CN" sz="1100" dirty="0">
                <a:solidFill>
                  <a:schemeClr val="tx2">
                    <a:lumMod val="75000"/>
                  </a:schemeClr>
                </a:solidFill>
                <a:latin typeface="微软雅黑" panose="020B0503020204020204" pitchFamily="34" charset="-122"/>
              </a:rPr>
              <a:t>平等、协作、创新、卓越</a:t>
            </a:r>
            <a:r>
              <a:rPr lang="en-US" altLang="zh-CN" sz="1100" dirty="0">
                <a:solidFill>
                  <a:schemeClr val="tx2">
                    <a:lumMod val="75000"/>
                  </a:schemeClr>
                </a:solidFill>
                <a:latin typeface="微软雅黑" panose="020B0503020204020204" pitchFamily="34" charset="-122"/>
              </a:rPr>
              <a:t>”</a:t>
            </a:r>
            <a:r>
              <a:rPr lang="zh-CN" altLang="zh-CN" sz="1100" dirty="0">
                <a:solidFill>
                  <a:schemeClr val="tx2">
                    <a:lumMod val="75000"/>
                  </a:schemeClr>
                </a:solidFill>
                <a:latin typeface="微软雅黑" panose="020B0503020204020204" pitchFamily="34" charset="-122"/>
              </a:rPr>
              <a:t>的企业精神，坚持</a:t>
            </a:r>
            <a:r>
              <a:rPr lang="en-US" altLang="zh-CN" sz="1100" dirty="0">
                <a:solidFill>
                  <a:schemeClr val="tx2">
                    <a:lumMod val="75000"/>
                  </a:schemeClr>
                </a:solidFill>
                <a:latin typeface="微软雅黑" panose="020B0503020204020204" pitchFamily="34" charset="-122"/>
              </a:rPr>
              <a:t>“</a:t>
            </a:r>
            <a:r>
              <a:rPr lang="zh-CN" altLang="zh-CN" sz="1100" dirty="0">
                <a:solidFill>
                  <a:schemeClr val="tx2">
                    <a:lumMod val="75000"/>
                  </a:schemeClr>
                </a:solidFill>
                <a:latin typeface="微软雅黑" panose="020B0503020204020204" pitchFamily="34" charset="-122"/>
              </a:rPr>
              <a:t>信誉为重、人才为本、科技为先</a:t>
            </a:r>
            <a:r>
              <a:rPr lang="en-US" altLang="zh-CN" sz="1100" dirty="0">
                <a:solidFill>
                  <a:schemeClr val="tx2">
                    <a:lumMod val="75000"/>
                  </a:schemeClr>
                </a:solidFill>
                <a:latin typeface="微软雅黑" panose="020B0503020204020204" pitchFamily="34" charset="-122"/>
              </a:rPr>
              <a:t>”</a:t>
            </a:r>
            <a:r>
              <a:rPr lang="zh-CN" altLang="zh-CN" sz="1100" dirty="0">
                <a:solidFill>
                  <a:schemeClr val="tx2">
                    <a:lumMod val="75000"/>
                  </a:schemeClr>
                </a:solidFill>
                <a:latin typeface="微软雅黑" panose="020B0503020204020204" pitchFamily="34" charset="-122"/>
              </a:rPr>
              <a:t>的企业经营理念。以市场需求为导向，以前瞻性技术研发为动力，坚持产品尽善尽美、服务至诚至周的质量方针，不断提升企业核心竞争力。</a:t>
            </a:r>
            <a:endParaRPr lang="en-US" altLang="zh-CN" sz="1100" dirty="0">
              <a:solidFill>
                <a:schemeClr val="tx2">
                  <a:lumMod val="75000"/>
                </a:schemeClr>
              </a:solidFill>
              <a:latin typeface="微软雅黑" panose="020B0503020204020204" pitchFamily="34" charset="-122"/>
            </a:endParaRPr>
          </a:p>
          <a:p>
            <a:pPr eaLnBrk="1" hangingPunct="1">
              <a:lnSpc>
                <a:spcPct val="150000"/>
              </a:lnSpc>
            </a:pPr>
            <a:r>
              <a:rPr lang="en-US" altLang="zh-CN" sz="1100" dirty="0">
                <a:solidFill>
                  <a:schemeClr val="tx2">
                    <a:lumMod val="75000"/>
                  </a:schemeClr>
                </a:solidFill>
                <a:latin typeface="微软雅黑" panose="020B0503020204020204" pitchFamily="34" charset="-122"/>
              </a:rPr>
              <a:t>     </a:t>
            </a:r>
            <a:r>
              <a:rPr lang="zh-CN" altLang="zh-CN" sz="1100" dirty="0">
                <a:solidFill>
                  <a:schemeClr val="tx2">
                    <a:lumMod val="75000"/>
                  </a:schemeClr>
                </a:solidFill>
                <a:latin typeface="微软雅黑" panose="020B0503020204020204" pitchFamily="34" charset="-122"/>
              </a:rPr>
              <a:t>公司将充分发挥技术、服务、质量、产品和管理等优势，进一步完善现有产品线。同时公司将不断加大研发投入、引进高新技术人才、完善经营管理理念、优化公司运行机制，将更符合市场需求的产品推向市场，提升公司现有产品的结构、品牌影响力，获得更多的市场份额，力争成为国际领先香料香精企业的核心天然香料供应商，进一步提升盈利能力，增强核心竞争力。</a:t>
            </a:r>
          </a:p>
          <a:p>
            <a:pPr eaLnBrk="1" hangingPunct="1">
              <a:lnSpc>
                <a:spcPct val="150000"/>
              </a:lnSpc>
              <a:buFont typeface="Arial" panose="020B0604020202020204" pitchFamily="34" charset="0"/>
            </a:pPr>
            <a:endParaRPr lang="zh-CN" altLang="en-US" sz="1400" b="1" dirty="0">
              <a:solidFill>
                <a:schemeClr val="tx2">
                  <a:lumMod val="75000"/>
                </a:schemeClr>
              </a:solidFill>
              <a:latin typeface="微软雅黑" panose="020B0503020204020204" pitchFamily="34" charset="-122"/>
            </a:endParaRPr>
          </a:p>
        </p:txBody>
      </p:sp>
      <p:sp>
        <p:nvSpPr>
          <p:cNvPr id="52228" name="矩形 36"/>
          <p:cNvSpPr/>
          <p:nvPr/>
        </p:nvSpPr>
        <p:spPr>
          <a:xfrm>
            <a:off x="387350" y="528747"/>
            <a:ext cx="3076676" cy="453457"/>
          </a:xfrm>
          <a:prstGeom prst="rect">
            <a:avLst/>
          </a:prstGeom>
          <a:noFill/>
          <a:ln w="9525">
            <a:noFill/>
          </a:ln>
        </p:spPr>
        <p:txBody>
          <a:bodyPr wrap="none">
            <a:spAutoFit/>
          </a:bodyPr>
          <a:lstStyle/>
          <a:p>
            <a:pPr algn="l" eaLnBrk="1" hangingPunct="1">
              <a:lnSpc>
                <a:spcPct val="130000"/>
              </a:lnSpc>
              <a:buFont typeface="Arial" panose="020B0604020202020204" pitchFamily="34" charset="0"/>
            </a:pPr>
            <a:r>
              <a:rPr lang="en-US" altLang="zh-CN" sz="2000" b="1" dirty="0">
                <a:solidFill>
                  <a:srgbClr val="2F99BF"/>
                </a:solidFill>
                <a:latin typeface="微软雅黑" panose="020B0503020204020204" pitchFamily="34" charset="-122"/>
                <a:sym typeface="+mn-ea"/>
              </a:rPr>
              <a:t>Development Strategy</a:t>
            </a:r>
            <a:endParaRPr lang="en-US" altLang="zh-CN" sz="2000" b="1" dirty="0">
              <a:solidFill>
                <a:srgbClr val="2F99BF"/>
              </a:solidFill>
              <a:latin typeface="微软雅黑" panose="020B0503020204020204" pitchFamily="34" charset="-122"/>
            </a:endParaRPr>
          </a:p>
        </p:txBody>
      </p:sp>
      <p:sp>
        <p:nvSpPr>
          <p:cNvPr id="52229" name="矩形 37"/>
          <p:cNvSpPr/>
          <p:nvPr/>
        </p:nvSpPr>
        <p:spPr>
          <a:xfrm>
            <a:off x="415082" y="1050030"/>
            <a:ext cx="1826141" cy="338554"/>
          </a:xfrm>
          <a:prstGeom prst="rect">
            <a:avLst/>
          </a:prstGeom>
          <a:noFill/>
          <a:ln w="9525">
            <a:noFill/>
          </a:ln>
        </p:spPr>
        <p:txBody>
          <a:bodyPr wrap="none">
            <a:spAutoFit/>
          </a:bodyPr>
          <a:lstStyle/>
          <a:p>
            <a:pPr eaLnBrk="1" hangingPunct="1">
              <a:buFont typeface="Arial" panose="020B0604020202020204" pitchFamily="34" charset="0"/>
            </a:pPr>
            <a:r>
              <a:rPr lang="zh-CN" altLang="en-US" sz="1600" dirty="0">
                <a:latin typeface="微软雅黑" panose="020B0503020204020204" pitchFamily="34" charset="-122"/>
                <a:sym typeface="微软雅黑" panose="020B0503020204020204" pitchFamily="34" charset="-122"/>
              </a:rPr>
              <a:t>公司总体发展战略</a:t>
            </a:r>
          </a:p>
        </p:txBody>
      </p:sp>
      <p:sp>
        <p:nvSpPr>
          <p:cNvPr id="52230" name="文本框 7"/>
          <p:cNvSpPr txBox="1"/>
          <p:nvPr/>
        </p:nvSpPr>
        <p:spPr>
          <a:xfrm>
            <a:off x="415082" y="1668168"/>
            <a:ext cx="4910138" cy="336550"/>
          </a:xfrm>
          <a:prstGeom prst="rect">
            <a:avLst/>
          </a:prstGeom>
          <a:noFill/>
          <a:ln w="9525">
            <a:noFill/>
          </a:ln>
        </p:spPr>
        <p:txBody>
          <a:bodyPr>
            <a:spAutoFit/>
          </a:bodyPr>
          <a:lstStyle/>
          <a:p>
            <a:pPr algn="ctr" eaLnBrk="1" hangingPunct="1">
              <a:lnSpc>
                <a:spcPct val="150000"/>
              </a:lnSpc>
              <a:buFont typeface="Arial" panose="020B0604020202020204" pitchFamily="34" charset="0"/>
            </a:pPr>
            <a:r>
              <a:rPr lang="zh-CN" altLang="zh-CN" sz="1200" b="1" dirty="0">
                <a:solidFill>
                  <a:schemeClr val="tx2">
                    <a:lumMod val="75000"/>
                  </a:schemeClr>
                </a:solidFill>
                <a:latin typeface="微软雅黑" panose="020B0503020204020204" pitchFamily="34" charset="-122"/>
              </a:rPr>
              <a:t>成为</a:t>
            </a:r>
            <a:r>
              <a:rPr lang="zh-CN" altLang="en-US" sz="1200" b="1" dirty="0">
                <a:solidFill>
                  <a:schemeClr val="tx2">
                    <a:lumMod val="75000"/>
                  </a:schemeClr>
                </a:solidFill>
                <a:latin typeface="微软雅黑" panose="020B0503020204020204" pitchFamily="34" charset="-122"/>
              </a:rPr>
              <a:t>国际领先香料香精企业的核心供应商</a:t>
            </a:r>
          </a:p>
        </p:txBody>
      </p:sp>
      <p:cxnSp>
        <p:nvCxnSpPr>
          <p:cNvPr id="13" name="直接连接符 12"/>
          <p:cNvCxnSpPr/>
          <p:nvPr/>
        </p:nvCxnSpPr>
        <p:spPr>
          <a:xfrm>
            <a:off x="932191" y="2574466"/>
            <a:ext cx="5063670" cy="0"/>
          </a:xfrm>
          <a:prstGeom prst="line">
            <a:avLst/>
          </a:prstGeom>
          <a:ln w="25400">
            <a:gradFill>
              <a:gsLst>
                <a:gs pos="0">
                  <a:schemeClr val="bg1"/>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96F2D9F9-E709-4E42-9485-930C828FCFD5}"/>
              </a:ext>
            </a:extLst>
          </p:cNvPr>
          <p:cNvCxnSpPr>
            <a:cxnSpLocks/>
          </p:cNvCxnSpPr>
          <p:nvPr/>
        </p:nvCxnSpPr>
        <p:spPr>
          <a:xfrm flipV="1">
            <a:off x="164513" y="1481789"/>
            <a:ext cx="7989113" cy="19634"/>
          </a:xfrm>
          <a:prstGeom prst="line">
            <a:avLst/>
          </a:prstGeom>
          <a:ln w="25400">
            <a:solidFill>
              <a:srgbClr val="2F99BF"/>
            </a:solidFill>
          </a:ln>
        </p:spPr>
        <p:style>
          <a:lnRef idx="1">
            <a:schemeClr val="accent1"/>
          </a:lnRef>
          <a:fillRef idx="0">
            <a:schemeClr val="accent1"/>
          </a:fillRef>
          <a:effectRef idx="0">
            <a:schemeClr val="accent1"/>
          </a:effectRef>
          <a:fontRef idx="minor">
            <a:schemeClr val="tx1"/>
          </a:fontRef>
        </p:style>
      </p:cxnSp>
      <p:sp>
        <p:nvSpPr>
          <p:cNvPr id="12" name="文本框 7">
            <a:extLst>
              <a:ext uri="{FF2B5EF4-FFF2-40B4-BE49-F238E27FC236}">
                <a16:creationId xmlns:a16="http://schemas.microsoft.com/office/drawing/2014/main" id="{A2F912E7-CF76-4DEB-8050-A2061C0BD241}"/>
              </a:ext>
            </a:extLst>
          </p:cNvPr>
          <p:cNvSpPr txBox="1"/>
          <p:nvPr/>
        </p:nvSpPr>
        <p:spPr>
          <a:xfrm>
            <a:off x="6096000" y="4427877"/>
            <a:ext cx="5224502" cy="336695"/>
          </a:xfrm>
          <a:prstGeom prst="rect">
            <a:avLst/>
          </a:prstGeom>
          <a:noFill/>
          <a:ln w="9525">
            <a:noFill/>
          </a:ln>
        </p:spPr>
        <p:txBody>
          <a:bodyPr wrap="square">
            <a:spAutoFit/>
          </a:bodyPr>
          <a:lstStyle/>
          <a:p>
            <a:pPr algn="ctr" eaLnBrk="1" hangingPunct="1">
              <a:lnSpc>
                <a:spcPct val="150000"/>
              </a:lnSpc>
              <a:buFont typeface="Arial" panose="020B0604020202020204" pitchFamily="34" charset="0"/>
            </a:pPr>
            <a:r>
              <a:rPr lang="zh-CN" altLang="en-US" sz="1200" b="1" dirty="0">
                <a:solidFill>
                  <a:schemeClr val="tx2">
                    <a:lumMod val="75000"/>
                  </a:schemeClr>
                </a:solidFill>
                <a:latin typeface="微软雅黑" panose="020B0503020204020204" pitchFamily="34" charset="-122"/>
              </a:rPr>
              <a:t>未来三到五年发展规划</a:t>
            </a:r>
          </a:p>
        </p:txBody>
      </p:sp>
      <p:sp>
        <p:nvSpPr>
          <p:cNvPr id="16" name="矩形 4">
            <a:extLst>
              <a:ext uri="{FF2B5EF4-FFF2-40B4-BE49-F238E27FC236}">
                <a16:creationId xmlns:a16="http://schemas.microsoft.com/office/drawing/2014/main" id="{965F6C85-C33E-40B7-90BC-DB5648EBA99D}"/>
              </a:ext>
            </a:extLst>
          </p:cNvPr>
          <p:cNvSpPr/>
          <p:nvPr/>
        </p:nvSpPr>
        <p:spPr>
          <a:xfrm>
            <a:off x="5902280" y="4764572"/>
            <a:ext cx="5318543" cy="2447208"/>
          </a:xfrm>
          <a:prstGeom prst="rect">
            <a:avLst/>
          </a:prstGeom>
          <a:noFill/>
          <a:ln w="9525">
            <a:noFill/>
          </a:ln>
        </p:spPr>
        <p:txBody>
          <a:bodyPr wrap="square">
            <a:spAutoFit/>
          </a:bodyPr>
          <a:lstStyle/>
          <a:p>
            <a:pPr indent="304800" algn="just">
              <a:lnSpc>
                <a:spcPct val="150000"/>
              </a:lnSpc>
              <a:spcBef>
                <a:spcPts val="600"/>
              </a:spcBef>
              <a:spcAft>
                <a:spcPts val="250"/>
              </a:spcAft>
            </a:pPr>
            <a:r>
              <a:rPr lang="zh-CN" altLang="zh-CN" sz="1100" dirty="0">
                <a:solidFill>
                  <a:schemeClr val="tx2">
                    <a:lumMod val="75000"/>
                  </a:schemeClr>
                </a:solidFill>
                <a:latin typeface="微软雅黑" panose="020B0503020204020204" pitchFamily="34" charset="-122"/>
              </a:rPr>
              <a:t>公司将以国内稳步发展及国外天然香料的普及为契机，紧跟国家发展战略布局，顺应国家环保发展趋势，加大研发投入、加强技术创新，通过对现有产品的持续改进和高端产品的研发投入，进一步丰富天然香料产品种类，将更多高技术含量、高附加值、适应市场需求的产品推向市场，进一步提升天然香料产品在主营业务中的比例，增加产品的附加值，从而提升公司在同行业竞争中的优势地位。此外，公司将不断改善公司治理结构，持续提高自主研发能力，积极建设营销网络和服务网络，以品质开拓国内外中高端产品市场，吸引国内外优秀人才，实现企业的长期快速可持续发展。</a:t>
            </a:r>
          </a:p>
          <a:p>
            <a:pPr eaLnBrk="1" hangingPunct="1">
              <a:lnSpc>
                <a:spcPct val="150000"/>
              </a:lnSpc>
              <a:buFont typeface="Arial" panose="020B0604020202020204" pitchFamily="34" charset="0"/>
            </a:pPr>
            <a:endParaRPr lang="zh-CN" altLang="en-US" sz="1400" b="1" dirty="0">
              <a:solidFill>
                <a:schemeClr val="tx2">
                  <a:lumMod val="75000"/>
                </a:schemeClr>
              </a:solidFill>
              <a:latin typeface="微软雅黑" panose="020B0503020204020204" pitchFamily="34" charset="-122"/>
            </a:endParaRPr>
          </a:p>
        </p:txBody>
      </p:sp>
      <p:pic>
        <p:nvPicPr>
          <p:cNvPr id="3" name="图片 2">
            <a:extLst>
              <a:ext uri="{FF2B5EF4-FFF2-40B4-BE49-F238E27FC236}">
                <a16:creationId xmlns:a16="http://schemas.microsoft.com/office/drawing/2014/main" id="{B0052FC0-745A-4ED5-9354-5276D63482EF}"/>
              </a:ext>
            </a:extLst>
          </p:cNvPr>
          <p:cNvPicPr>
            <a:picLocks noChangeAspect="1"/>
          </p:cNvPicPr>
          <p:nvPr/>
        </p:nvPicPr>
        <p:blipFill>
          <a:blip r:embed="rId3"/>
          <a:stretch>
            <a:fillRect/>
          </a:stretch>
        </p:blipFill>
        <p:spPr>
          <a:xfrm>
            <a:off x="387350" y="4634670"/>
            <a:ext cx="5124823" cy="2196327"/>
          </a:xfrm>
          <a:prstGeom prst="rect">
            <a:avLst/>
          </a:prstGeom>
        </p:spPr>
      </p:pic>
      <p:pic>
        <p:nvPicPr>
          <p:cNvPr id="5" name="图片 4">
            <a:extLst>
              <a:ext uri="{FF2B5EF4-FFF2-40B4-BE49-F238E27FC236}">
                <a16:creationId xmlns:a16="http://schemas.microsoft.com/office/drawing/2014/main" id="{82B665D0-A7F5-4DCE-982E-9AF5E0C490FC}"/>
              </a:ext>
            </a:extLst>
          </p:cNvPr>
          <p:cNvPicPr>
            <a:picLocks noChangeAspect="1"/>
          </p:cNvPicPr>
          <p:nvPr/>
        </p:nvPicPr>
        <p:blipFill>
          <a:blip r:embed="rId4"/>
          <a:stretch>
            <a:fillRect/>
          </a:stretch>
        </p:blipFill>
        <p:spPr>
          <a:xfrm>
            <a:off x="6096000" y="1769356"/>
            <a:ext cx="4910138" cy="2429105"/>
          </a:xfrm>
          <a:prstGeom prst="rect">
            <a:avLst/>
          </a:prstGeom>
        </p:spPr>
      </p:pic>
    </p:spTree>
    <p:extLst>
      <p:ext uri="{BB962C8B-B14F-4D97-AF65-F5344CB8AC3E}">
        <p14:creationId xmlns:p14="http://schemas.microsoft.com/office/powerpoint/2010/main" val="172553144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3" name="矩形 146"/>
          <p:cNvSpPr/>
          <p:nvPr/>
        </p:nvSpPr>
        <p:spPr>
          <a:xfrm>
            <a:off x="684189" y="2763972"/>
            <a:ext cx="3945857" cy="4084323"/>
          </a:xfrm>
          <a:prstGeom prst="rect">
            <a:avLst/>
          </a:prstGeom>
          <a:solidFill>
            <a:schemeClr val="bg1"/>
          </a:solidFill>
          <a:ln w="9525">
            <a:noFill/>
          </a:ln>
        </p:spPr>
        <p:txBody>
          <a:bodyPr wrap="square">
            <a:spAutoFit/>
          </a:bodyPr>
          <a:lstStyle/>
          <a:p>
            <a:pPr>
              <a:lnSpc>
                <a:spcPct val="150000"/>
              </a:lnSpc>
              <a:buSzPct val="70000"/>
            </a:pPr>
            <a:r>
              <a:rPr lang="en-US" altLang="zh-CN" sz="1100" dirty="0">
                <a:solidFill>
                  <a:schemeClr val="tx2">
                    <a:lumMod val="75000"/>
                  </a:schemeClr>
                </a:solidFill>
                <a:latin typeface="微软雅黑" panose="020B0503020204020204" pitchFamily="34" charset="-122"/>
              </a:rPr>
              <a:t>      6,500t/a</a:t>
            </a:r>
            <a:r>
              <a:rPr lang="zh-CN" altLang="zh-CN" sz="1100" dirty="0">
                <a:solidFill>
                  <a:schemeClr val="tx2">
                    <a:lumMod val="75000"/>
                  </a:schemeClr>
                </a:solidFill>
                <a:latin typeface="微软雅黑" panose="020B0503020204020204" pitchFamily="34" charset="-122"/>
              </a:rPr>
              <a:t>香精香料及食品添加剂和副产</a:t>
            </a:r>
            <a:r>
              <a:rPr lang="en-US" altLang="zh-CN" sz="1100" dirty="0">
                <a:solidFill>
                  <a:schemeClr val="tx2">
                    <a:lumMod val="75000"/>
                  </a:schemeClr>
                </a:solidFill>
                <a:latin typeface="微软雅黑" panose="020B0503020204020204" pitchFamily="34" charset="-122"/>
              </a:rPr>
              <a:t>15</a:t>
            </a:r>
            <a:r>
              <a:rPr lang="zh-CN" altLang="zh-CN" sz="1100" dirty="0">
                <a:solidFill>
                  <a:schemeClr val="tx2">
                    <a:lumMod val="75000"/>
                  </a:schemeClr>
                </a:solidFill>
                <a:latin typeface="微软雅黑" panose="020B0503020204020204" pitchFamily="34" charset="-122"/>
              </a:rPr>
              <a:t>吨肉桂精油和</a:t>
            </a:r>
            <a:r>
              <a:rPr lang="en-US" altLang="zh-CN" sz="1100" dirty="0">
                <a:solidFill>
                  <a:schemeClr val="tx2">
                    <a:lumMod val="75000"/>
                  </a:schemeClr>
                </a:solidFill>
                <a:latin typeface="微软雅黑" panose="020B0503020204020204" pitchFamily="34" charset="-122"/>
              </a:rPr>
              <a:t>1</a:t>
            </a:r>
            <a:r>
              <a:rPr lang="zh-CN" altLang="zh-CN" sz="1100" dirty="0">
                <a:solidFill>
                  <a:schemeClr val="tx2">
                    <a:lumMod val="75000"/>
                  </a:schemeClr>
                </a:solidFill>
                <a:latin typeface="微软雅黑" panose="020B0503020204020204" pitchFamily="34" charset="-122"/>
              </a:rPr>
              <a:t>吨丁香轻油和</a:t>
            </a:r>
            <a:r>
              <a:rPr lang="en-US" altLang="zh-CN" sz="1100" dirty="0">
                <a:solidFill>
                  <a:schemeClr val="tx2">
                    <a:lumMod val="75000"/>
                  </a:schemeClr>
                </a:solidFill>
                <a:latin typeface="微软雅黑" panose="020B0503020204020204" pitchFamily="34" charset="-122"/>
              </a:rPr>
              <a:t>20</a:t>
            </a:r>
            <a:r>
              <a:rPr lang="zh-CN" altLang="zh-CN" sz="1100" dirty="0">
                <a:solidFill>
                  <a:schemeClr val="tx2">
                    <a:lumMod val="75000"/>
                  </a:schemeClr>
                </a:solidFill>
                <a:latin typeface="微软雅黑" panose="020B0503020204020204" pitchFamily="34" charset="-122"/>
              </a:rPr>
              <a:t>吨苧烯项目</a:t>
            </a:r>
            <a:r>
              <a:rPr lang="zh-CN" altLang="en-US" sz="1100" dirty="0">
                <a:solidFill>
                  <a:schemeClr val="tx2">
                    <a:lumMod val="75000"/>
                  </a:schemeClr>
                </a:solidFill>
                <a:latin typeface="微软雅黑" panose="020B0503020204020204" pitchFamily="34" charset="-122"/>
              </a:rPr>
              <a:t>能够为公司提供</a:t>
            </a:r>
            <a:r>
              <a:rPr lang="zh-CN" altLang="zh-CN" sz="1100" dirty="0">
                <a:solidFill>
                  <a:schemeClr val="tx2">
                    <a:lumMod val="75000"/>
                  </a:schemeClr>
                </a:solidFill>
                <a:latin typeface="微软雅黑" panose="020B0503020204020204" pitchFamily="34" charset="-122"/>
              </a:rPr>
              <a:t>先进、现代和高标准的生产基地和研发基地</a:t>
            </a:r>
            <a:r>
              <a:rPr lang="zh-CN" altLang="en-US" sz="1100" dirty="0">
                <a:solidFill>
                  <a:schemeClr val="tx2">
                    <a:lumMod val="75000"/>
                  </a:schemeClr>
                </a:solidFill>
                <a:latin typeface="微软雅黑" panose="020B0503020204020204" pitchFamily="34" charset="-122"/>
              </a:rPr>
              <a:t>，</a:t>
            </a:r>
            <a:r>
              <a:rPr lang="zh-CN" altLang="zh-CN" sz="1100" dirty="0">
                <a:solidFill>
                  <a:schemeClr val="tx2">
                    <a:lumMod val="75000"/>
                  </a:schemeClr>
                </a:solidFill>
                <a:latin typeface="微软雅黑" panose="020B0503020204020204" pitchFamily="34" charset="-122"/>
              </a:rPr>
              <a:t>扩大公司香料的生产规模，解决公司主要产品面临的产能瓶颈对公司发展的制约，以满足全球香料香精市场快速增长的需求</a:t>
            </a:r>
            <a:r>
              <a:rPr lang="zh-CN" altLang="en-US" sz="1100" dirty="0">
                <a:solidFill>
                  <a:schemeClr val="tx2">
                    <a:lumMod val="75000"/>
                  </a:schemeClr>
                </a:solidFill>
                <a:latin typeface="微软雅黑" panose="020B0503020204020204" pitchFamily="34" charset="-122"/>
              </a:rPr>
              <a:t>。</a:t>
            </a:r>
            <a:r>
              <a:rPr lang="zh-CN" altLang="zh-CN" sz="1100" dirty="0">
                <a:solidFill>
                  <a:schemeClr val="tx2">
                    <a:lumMod val="75000"/>
                  </a:schemeClr>
                </a:solidFill>
                <a:latin typeface="微软雅黑" panose="020B0503020204020204" pitchFamily="34" charset="-122"/>
              </a:rPr>
              <a:t>是对公司现有主营业务的巩固、提升和发展。偿还银行贷款项目和补充流动资金项目有助于增加公司运营资金，与公司主营业务发展相匹配，并能进一步优化公司资产结构，降低公司财务费用，提升公司持续经营能力。</a:t>
            </a:r>
            <a:endParaRPr lang="en-US" altLang="zh-CN" sz="1100" dirty="0">
              <a:solidFill>
                <a:schemeClr val="tx2">
                  <a:lumMod val="75000"/>
                </a:schemeClr>
              </a:solidFill>
              <a:latin typeface="微软雅黑" panose="020B0503020204020204" pitchFamily="34" charset="-122"/>
            </a:endParaRPr>
          </a:p>
          <a:p>
            <a:pPr>
              <a:lnSpc>
                <a:spcPct val="150000"/>
              </a:lnSpc>
              <a:buSzPct val="70000"/>
            </a:pPr>
            <a:r>
              <a:rPr lang="en-US" altLang="zh-CN" sz="1100" dirty="0">
                <a:solidFill>
                  <a:schemeClr val="tx2">
                    <a:lumMod val="75000"/>
                  </a:schemeClr>
                </a:solidFill>
                <a:latin typeface="微软雅黑" panose="020B0503020204020204" pitchFamily="34" charset="-122"/>
              </a:rPr>
              <a:t>      </a:t>
            </a:r>
            <a:r>
              <a:rPr lang="zh-CN" altLang="zh-CN" sz="1100" dirty="0">
                <a:solidFill>
                  <a:schemeClr val="tx2">
                    <a:lumMod val="75000"/>
                  </a:schemeClr>
                </a:solidFill>
                <a:latin typeface="微软雅黑" panose="020B0503020204020204" pitchFamily="34" charset="-122"/>
              </a:rPr>
              <a:t>本次募集资金到位后有助于公司未来经营战略的实现，能够进一步提升公司的主营业务收入水平，提高公司产品市场占有率；同时也将进一步提升主要产品的产品质量和生产效率，增强公司持续构筑天然香料细分行业龙头企业的核心竞争力，促进公司成为国际领先香料香精企业的核心天然香料供应商发展战略的实现。</a:t>
            </a:r>
            <a:endParaRPr lang="en-US" altLang="zh-CN" sz="1100" dirty="0">
              <a:solidFill>
                <a:schemeClr val="tx2">
                  <a:lumMod val="75000"/>
                </a:schemeClr>
              </a:solidFill>
              <a:latin typeface="微软雅黑" panose="020B0503020204020204" pitchFamily="34" charset="-122"/>
            </a:endParaRPr>
          </a:p>
          <a:p>
            <a:pPr algn="ctr">
              <a:lnSpc>
                <a:spcPct val="150000"/>
              </a:lnSpc>
              <a:buSzPct val="70000"/>
            </a:pPr>
            <a:endParaRPr lang="zh-CN" altLang="en-US" sz="900" dirty="0">
              <a:solidFill>
                <a:schemeClr val="tx2">
                  <a:lumMod val="75000"/>
                </a:schemeClr>
              </a:solidFill>
              <a:latin typeface="微软雅黑" panose="020B0503020204020204" pitchFamily="34" charset="-122"/>
            </a:endParaRPr>
          </a:p>
        </p:txBody>
      </p:sp>
      <p:sp>
        <p:nvSpPr>
          <p:cNvPr id="39947" name="iṧ1îdê"/>
          <p:cNvSpPr txBox="1"/>
          <p:nvPr/>
        </p:nvSpPr>
        <p:spPr>
          <a:xfrm>
            <a:off x="6219825" y="3460995"/>
            <a:ext cx="3444875" cy="287338"/>
          </a:xfrm>
          <a:prstGeom prst="rect">
            <a:avLst/>
          </a:prstGeom>
          <a:noFill/>
          <a:ln w="9525">
            <a:noFill/>
          </a:ln>
        </p:spPr>
        <p:txBody>
          <a:bodyPr anchor="ctr"/>
          <a:lstStyle/>
          <a:p>
            <a:pPr eaLnBrk="1" hangingPunct="1">
              <a:buFont typeface="Arial" panose="020B0604020202020204" pitchFamily="34" charset="0"/>
            </a:pPr>
            <a:endParaRPr lang="en-US" altLang="zh-CN" sz="2000" b="1" dirty="0">
              <a:solidFill>
                <a:srgbClr val="9C826C"/>
              </a:solidFill>
              <a:latin typeface="微软雅黑" panose="020B0503020204020204" pitchFamily="34" charset="-122"/>
            </a:endParaRPr>
          </a:p>
        </p:txBody>
      </p:sp>
      <p:sp>
        <p:nvSpPr>
          <p:cNvPr id="39950" name="矩形 36"/>
          <p:cNvSpPr/>
          <p:nvPr/>
        </p:nvSpPr>
        <p:spPr>
          <a:xfrm>
            <a:off x="759461" y="284012"/>
            <a:ext cx="2749727" cy="707886"/>
          </a:xfrm>
          <a:prstGeom prst="rect">
            <a:avLst/>
          </a:prstGeom>
          <a:noFill/>
          <a:ln w="9525">
            <a:noFill/>
          </a:ln>
        </p:spPr>
        <p:txBody>
          <a:bodyPr wrap="none">
            <a:spAutoFit/>
          </a:bodyPr>
          <a:lstStyle/>
          <a:p>
            <a:pPr algn="l" eaLnBrk="0" hangingPunct="0">
              <a:buFont typeface="Arial" panose="020B0604020202020204" pitchFamily="34" charset="0"/>
              <a:buNone/>
            </a:pPr>
            <a:r>
              <a:rPr lang="en-US" altLang="zh-CN" sz="2000" b="1" dirty="0">
                <a:solidFill>
                  <a:srgbClr val="2F99BF"/>
                </a:solidFill>
                <a:latin typeface="微软雅黑" panose="020B0503020204020204" pitchFamily="34" charset="-122"/>
                <a:sym typeface="微软雅黑" panose="020B0503020204020204" pitchFamily="34" charset="-122"/>
              </a:rPr>
              <a:t>Investment Projects</a:t>
            </a:r>
          </a:p>
          <a:p>
            <a:pPr algn="l" eaLnBrk="0" hangingPunct="0">
              <a:buFont typeface="Arial" panose="020B0604020202020204" pitchFamily="34" charset="0"/>
              <a:buNone/>
            </a:pPr>
            <a:r>
              <a:rPr lang="zh-CN" altLang="en-US" sz="2000" dirty="0">
                <a:latin typeface="微软雅黑" panose="020B0503020204020204" pitchFamily="34" charset="-122"/>
                <a:sym typeface="微软雅黑" panose="020B0503020204020204" pitchFamily="34" charset="-122"/>
              </a:rPr>
              <a:t>募集资金投向项目</a:t>
            </a:r>
            <a:endParaRPr lang="en-US" altLang="zh-CN" sz="2000" dirty="0">
              <a:latin typeface="微软雅黑" panose="020B0503020204020204" pitchFamily="34" charset="-122"/>
              <a:sym typeface="微软雅黑" panose="020B0503020204020204" pitchFamily="34" charset="-122"/>
            </a:endParaRPr>
          </a:p>
        </p:txBody>
      </p:sp>
      <p:sp>
        <p:nvSpPr>
          <p:cNvPr id="40" name="矩形 37"/>
          <p:cNvSpPr>
            <a:spLocks noChangeArrowheads="1"/>
          </p:cNvSpPr>
          <p:nvPr/>
        </p:nvSpPr>
        <p:spPr bwMode="auto">
          <a:xfrm>
            <a:off x="596405" y="1261298"/>
            <a:ext cx="412142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a:defRPr>
                <a:solidFill>
                  <a:schemeClr val="tx1"/>
                </a:solidFill>
                <a:latin typeface="Arial" panose="020B0604020202020204" pitchFamily="34" charset="0"/>
                <a:ea typeface="微软雅黑" panose="020B0503020204020204" pitchFamily="34" charset="-122"/>
              </a:defRPr>
            </a:lvl2pPr>
            <a:lvl3pPr>
              <a:defRPr>
                <a:solidFill>
                  <a:schemeClr val="tx1"/>
                </a:solidFill>
                <a:latin typeface="Arial" panose="020B0604020202020204" pitchFamily="34" charset="0"/>
                <a:ea typeface="微软雅黑" panose="020B0503020204020204" pitchFamily="34" charset="-122"/>
              </a:defRPr>
            </a:lvl3pPr>
            <a:lvl4pPr>
              <a:defRPr>
                <a:solidFill>
                  <a:schemeClr val="tx1"/>
                </a:solidFill>
                <a:latin typeface="Arial" panose="020B0604020202020204" pitchFamily="34" charset="0"/>
                <a:ea typeface="微软雅黑" panose="020B0503020204020204" pitchFamily="34" charset="-122"/>
              </a:defRPr>
            </a:lvl4pPr>
            <a:lvl5pPr>
              <a:defRPr>
                <a:solidFill>
                  <a:schemeClr val="tx1"/>
                </a:solidFill>
                <a:latin typeface="Arial" panose="020B0604020202020204" pitchFamily="34" charset="0"/>
                <a:ea typeface="微软雅黑" panose="020B0503020204020204" pitchFamily="34"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2000" dirty="0">
                <a:solidFill>
                  <a:srgbClr val="2F99BF"/>
                </a:solidFill>
                <a:latin typeface="微软雅黑" panose="020B0503020204020204" pitchFamily="34" charset="-122"/>
              </a:rPr>
              <a:t>6,500t/a</a:t>
            </a:r>
            <a:r>
              <a:rPr lang="zh-CN" altLang="zh-CN" sz="2000" dirty="0">
                <a:solidFill>
                  <a:srgbClr val="2F99BF"/>
                </a:solidFill>
                <a:latin typeface="微软雅黑" panose="020B0503020204020204" pitchFamily="34" charset="-122"/>
              </a:rPr>
              <a:t>香精香料及食品添加剂和副产</a:t>
            </a:r>
            <a:r>
              <a:rPr lang="en-US" altLang="zh-CN" sz="2000" dirty="0">
                <a:solidFill>
                  <a:srgbClr val="2F99BF"/>
                </a:solidFill>
                <a:latin typeface="微软雅黑" panose="020B0503020204020204" pitchFamily="34" charset="-122"/>
              </a:rPr>
              <a:t>15</a:t>
            </a:r>
            <a:r>
              <a:rPr lang="zh-CN" altLang="zh-CN" sz="2000" dirty="0">
                <a:solidFill>
                  <a:srgbClr val="2F99BF"/>
                </a:solidFill>
                <a:latin typeface="微软雅黑" panose="020B0503020204020204" pitchFamily="34" charset="-122"/>
              </a:rPr>
              <a:t>吨肉桂精油和</a:t>
            </a:r>
            <a:r>
              <a:rPr lang="en-US" altLang="zh-CN" sz="2000" dirty="0">
                <a:solidFill>
                  <a:srgbClr val="2F99BF"/>
                </a:solidFill>
                <a:latin typeface="微软雅黑" panose="020B0503020204020204" pitchFamily="34" charset="-122"/>
              </a:rPr>
              <a:t>1</a:t>
            </a:r>
            <a:r>
              <a:rPr lang="zh-CN" altLang="zh-CN" sz="2000" dirty="0">
                <a:solidFill>
                  <a:srgbClr val="2F99BF"/>
                </a:solidFill>
                <a:latin typeface="微软雅黑" panose="020B0503020204020204" pitchFamily="34" charset="-122"/>
              </a:rPr>
              <a:t>吨丁香轻油和</a:t>
            </a:r>
            <a:r>
              <a:rPr lang="en-US" altLang="zh-CN" sz="2000" dirty="0">
                <a:solidFill>
                  <a:srgbClr val="2F99BF"/>
                </a:solidFill>
                <a:latin typeface="微软雅黑" panose="020B0503020204020204" pitchFamily="34" charset="-122"/>
              </a:rPr>
              <a:t>20</a:t>
            </a:r>
            <a:r>
              <a:rPr lang="zh-CN" altLang="zh-CN" sz="2000" dirty="0">
                <a:solidFill>
                  <a:srgbClr val="2F99BF"/>
                </a:solidFill>
                <a:latin typeface="微软雅黑" panose="020B0503020204020204" pitchFamily="34" charset="-122"/>
              </a:rPr>
              <a:t>吨苧烯项目</a:t>
            </a:r>
            <a:r>
              <a:rPr lang="zh-CN" altLang="en-US" sz="2000" dirty="0">
                <a:solidFill>
                  <a:srgbClr val="2F99BF"/>
                </a:solidFill>
                <a:latin typeface="微软雅黑" panose="020B0503020204020204" pitchFamily="34" charset="-122"/>
              </a:rPr>
              <a:t>及补充流动资金</a:t>
            </a:r>
          </a:p>
        </p:txBody>
      </p:sp>
      <p:sp>
        <p:nvSpPr>
          <p:cNvPr id="3" name="Rectangle 3">
            <a:extLst>
              <a:ext uri="{FF2B5EF4-FFF2-40B4-BE49-F238E27FC236}">
                <a16:creationId xmlns:a16="http://schemas.microsoft.com/office/drawing/2014/main" id="{708C00F0-CA2E-496F-9527-3E1B61953D77}"/>
              </a:ext>
            </a:extLst>
          </p:cNvPr>
          <p:cNvSpPr>
            <a:spLocks noChangeArrowheads="1"/>
          </p:cNvSpPr>
          <p:nvPr/>
        </p:nvSpPr>
        <p:spPr bwMode="auto">
          <a:xfrm>
            <a:off x="1193800" y="7347301"/>
            <a:ext cx="885831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7" name="文本框 61">
            <a:extLst>
              <a:ext uri="{FF2B5EF4-FFF2-40B4-BE49-F238E27FC236}">
                <a16:creationId xmlns:a16="http://schemas.microsoft.com/office/drawing/2014/main" id="{9C6D4212-7F5A-435A-BF4D-945500691353}"/>
              </a:ext>
            </a:extLst>
          </p:cNvPr>
          <p:cNvSpPr txBox="1"/>
          <p:nvPr/>
        </p:nvSpPr>
        <p:spPr>
          <a:xfrm>
            <a:off x="452874" y="2366578"/>
            <a:ext cx="4408488" cy="307777"/>
          </a:xfrm>
          <a:prstGeom prst="rect">
            <a:avLst/>
          </a:prstGeom>
          <a:noFill/>
          <a:ln w="9525">
            <a:noFill/>
          </a:ln>
        </p:spPr>
        <p:txBody>
          <a:bodyPr>
            <a:spAutoFit/>
          </a:bodyPr>
          <a:lstStyle/>
          <a:p>
            <a:pPr algn="ctr" defTabSz="913130"/>
            <a:r>
              <a:rPr lang="zh-CN" altLang="en-US" sz="1400" dirty="0">
                <a:solidFill>
                  <a:srgbClr val="2F99BF"/>
                </a:solidFill>
                <a:latin typeface="微软雅黑" panose="020B0503020204020204" pitchFamily="34" charset="-122"/>
              </a:rPr>
              <a:t>扩大公司产能</a:t>
            </a:r>
            <a:r>
              <a:rPr lang="en-US" altLang="zh-CN" sz="1400" dirty="0">
                <a:solidFill>
                  <a:srgbClr val="2F99BF"/>
                </a:solidFill>
                <a:latin typeface="微软雅黑" panose="020B0503020204020204" pitchFamily="34" charset="-122"/>
              </a:rPr>
              <a:t>| </a:t>
            </a:r>
            <a:r>
              <a:rPr lang="zh-CN" altLang="en-US" sz="1400" dirty="0">
                <a:solidFill>
                  <a:srgbClr val="2F99BF"/>
                </a:solidFill>
                <a:latin typeface="微软雅黑" panose="020B0503020204020204" pitchFamily="34" charset="-122"/>
              </a:rPr>
              <a:t>优化公司资产结构</a:t>
            </a:r>
          </a:p>
        </p:txBody>
      </p:sp>
      <p:cxnSp>
        <p:nvCxnSpPr>
          <p:cNvPr id="14" name="直接连接符 13">
            <a:extLst>
              <a:ext uri="{FF2B5EF4-FFF2-40B4-BE49-F238E27FC236}">
                <a16:creationId xmlns:a16="http://schemas.microsoft.com/office/drawing/2014/main" id="{3E6163CF-F56F-4518-8A33-4A239231434B}"/>
              </a:ext>
            </a:extLst>
          </p:cNvPr>
          <p:cNvCxnSpPr>
            <a:cxnSpLocks/>
          </p:cNvCxnSpPr>
          <p:nvPr/>
        </p:nvCxnSpPr>
        <p:spPr>
          <a:xfrm flipV="1">
            <a:off x="434956" y="991898"/>
            <a:ext cx="7989113" cy="19634"/>
          </a:xfrm>
          <a:prstGeom prst="line">
            <a:avLst/>
          </a:prstGeom>
          <a:ln w="25400">
            <a:solidFill>
              <a:srgbClr val="2F99BF"/>
            </a:solidFill>
          </a:ln>
        </p:spPr>
        <p:style>
          <a:lnRef idx="1">
            <a:schemeClr val="accent1"/>
          </a:lnRef>
          <a:fillRef idx="0">
            <a:schemeClr val="accent1"/>
          </a:fillRef>
          <a:effectRef idx="0">
            <a:schemeClr val="accent1"/>
          </a:effectRef>
          <a:fontRef idx="minor">
            <a:schemeClr val="tx1"/>
          </a:fontRef>
        </p:style>
      </p:cxnSp>
      <p:sp>
        <p:nvSpPr>
          <p:cNvPr id="15" name="object 2">
            <a:extLst>
              <a:ext uri="{FF2B5EF4-FFF2-40B4-BE49-F238E27FC236}">
                <a16:creationId xmlns:a16="http://schemas.microsoft.com/office/drawing/2014/main" id="{25DBEA9A-0A75-4F62-824B-241132E9B7AB}"/>
              </a:ext>
            </a:extLst>
          </p:cNvPr>
          <p:cNvSpPr/>
          <p:nvPr/>
        </p:nvSpPr>
        <p:spPr>
          <a:xfrm>
            <a:off x="5422790" y="1537144"/>
            <a:ext cx="6316336" cy="4939855"/>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矩形 36"/>
          <p:cNvSpPr/>
          <p:nvPr/>
        </p:nvSpPr>
        <p:spPr>
          <a:xfrm>
            <a:off x="483586" y="963270"/>
            <a:ext cx="2950744" cy="453457"/>
          </a:xfrm>
          <a:prstGeom prst="rect">
            <a:avLst/>
          </a:prstGeom>
          <a:noFill/>
          <a:ln w="9525">
            <a:noFill/>
          </a:ln>
        </p:spPr>
        <p:txBody>
          <a:bodyPr wrap="none">
            <a:spAutoFit/>
          </a:bodyPr>
          <a:lstStyle/>
          <a:p>
            <a:pPr eaLnBrk="1" hangingPunct="1">
              <a:lnSpc>
                <a:spcPct val="130000"/>
              </a:lnSpc>
              <a:buFont typeface="Arial" panose="020B0604020202020204" pitchFamily="34" charset="0"/>
            </a:pPr>
            <a:r>
              <a:rPr lang="en-US" altLang="zh-CN" sz="2000" b="1" dirty="0">
                <a:solidFill>
                  <a:srgbClr val="2F99BF"/>
                </a:solidFill>
                <a:latin typeface="微软雅黑" panose="020B0503020204020204" pitchFamily="34" charset="-122"/>
              </a:rPr>
              <a:t>Initial Public Offering</a:t>
            </a:r>
          </a:p>
        </p:txBody>
      </p:sp>
      <p:sp>
        <p:nvSpPr>
          <p:cNvPr id="38916" name="矩形 37"/>
          <p:cNvSpPr/>
          <p:nvPr/>
        </p:nvSpPr>
        <p:spPr>
          <a:xfrm>
            <a:off x="543186" y="1578029"/>
            <a:ext cx="1415772" cy="338554"/>
          </a:xfrm>
          <a:prstGeom prst="rect">
            <a:avLst/>
          </a:prstGeom>
          <a:noFill/>
          <a:ln w="9525">
            <a:noFill/>
          </a:ln>
        </p:spPr>
        <p:txBody>
          <a:bodyPr wrap="none">
            <a:spAutoFit/>
          </a:bodyPr>
          <a:lstStyle/>
          <a:p>
            <a:pPr eaLnBrk="1" hangingPunct="1">
              <a:buFont typeface="Arial" panose="020B0604020202020204" pitchFamily="34" charset="0"/>
            </a:pPr>
            <a:r>
              <a:rPr lang="zh-CN" altLang="en-US" sz="1600" dirty="0">
                <a:latin typeface="微软雅黑" panose="020B0503020204020204" pitchFamily="34" charset="-122"/>
                <a:sym typeface="微软雅黑" panose="020B0503020204020204" pitchFamily="34" charset="-122"/>
              </a:rPr>
              <a:t>公司发行概况</a:t>
            </a:r>
          </a:p>
        </p:txBody>
      </p:sp>
      <p:cxnSp>
        <p:nvCxnSpPr>
          <p:cNvPr id="15" name="直接连接符 14"/>
          <p:cNvCxnSpPr/>
          <p:nvPr/>
        </p:nvCxnSpPr>
        <p:spPr>
          <a:xfrm>
            <a:off x="543186" y="2077885"/>
            <a:ext cx="5063671" cy="0"/>
          </a:xfrm>
          <a:prstGeom prst="line">
            <a:avLst/>
          </a:prstGeom>
          <a:ln w="25400">
            <a:solidFill>
              <a:srgbClr val="2F99BF"/>
            </a:solidFill>
          </a:ln>
        </p:spPr>
        <p:style>
          <a:lnRef idx="1">
            <a:schemeClr val="accent1"/>
          </a:lnRef>
          <a:fillRef idx="0">
            <a:schemeClr val="accent1"/>
          </a:fillRef>
          <a:effectRef idx="0">
            <a:schemeClr val="accent1"/>
          </a:effectRef>
          <a:fontRef idx="minor">
            <a:schemeClr val="tx1"/>
          </a:fontRef>
        </p:style>
      </p:cxnSp>
      <p:graphicFrame>
        <p:nvGraphicFramePr>
          <p:cNvPr id="2" name="表格 1">
            <a:extLst>
              <a:ext uri="{FF2B5EF4-FFF2-40B4-BE49-F238E27FC236}">
                <a16:creationId xmlns:a16="http://schemas.microsoft.com/office/drawing/2014/main" id="{383EF72E-D779-48AB-9D73-796FE7501C44}"/>
              </a:ext>
            </a:extLst>
          </p:cNvPr>
          <p:cNvGraphicFramePr>
            <a:graphicFrameLocks noGrp="1"/>
          </p:cNvGraphicFramePr>
          <p:nvPr>
            <p:extLst>
              <p:ext uri="{D42A27DB-BD31-4B8C-83A1-F6EECF244321}">
                <p14:modId xmlns:p14="http://schemas.microsoft.com/office/powerpoint/2010/main" val="651534986"/>
              </p:ext>
            </p:extLst>
          </p:nvPr>
        </p:nvGraphicFramePr>
        <p:xfrm>
          <a:off x="543186" y="2345928"/>
          <a:ext cx="7488832" cy="3998814"/>
        </p:xfrm>
        <a:graphic>
          <a:graphicData uri="http://schemas.openxmlformats.org/drawingml/2006/table">
            <a:tbl>
              <a:tblPr firstRow="1" firstCol="1" lastRow="1" lastCol="1" bandRow="1" bandCol="1"/>
              <a:tblGrid>
                <a:gridCol w="1692137">
                  <a:extLst>
                    <a:ext uri="{9D8B030D-6E8A-4147-A177-3AD203B41FA5}">
                      <a16:colId xmlns:a16="http://schemas.microsoft.com/office/drawing/2014/main" val="2074447074"/>
                    </a:ext>
                  </a:extLst>
                </a:gridCol>
                <a:gridCol w="5796695">
                  <a:extLst>
                    <a:ext uri="{9D8B030D-6E8A-4147-A177-3AD203B41FA5}">
                      <a16:colId xmlns:a16="http://schemas.microsoft.com/office/drawing/2014/main" val="1903994965"/>
                    </a:ext>
                  </a:extLst>
                </a:gridCol>
              </a:tblGrid>
              <a:tr h="332075">
                <a:tc>
                  <a:txBody>
                    <a:bodyPr/>
                    <a:lstStyle/>
                    <a:p>
                      <a:pPr marL="0" marR="0" indent="0" algn="ctr" defTabSz="914296" rtl="0" eaLnBrk="1" fontAlgn="auto" latinLnBrk="0" hangingPunct="1">
                        <a:lnSpc>
                          <a:spcPct val="100000"/>
                        </a:lnSpc>
                        <a:spcBef>
                          <a:spcPts val="0"/>
                        </a:spcBef>
                        <a:spcAft>
                          <a:spcPts val="0"/>
                        </a:spcAft>
                        <a:buClrTx/>
                        <a:buSzTx/>
                        <a:buFontTx/>
                        <a:buNone/>
                        <a:tabLst/>
                        <a:defRPr/>
                      </a:pPr>
                      <a:r>
                        <a:rPr lang="zh-CN" altLang="en-US" sz="1100" b="1" kern="1200" dirty="0">
                          <a:solidFill>
                            <a:schemeClr val="tx2">
                              <a:lumMod val="75000"/>
                            </a:schemeClr>
                          </a:solidFill>
                          <a:effectLst/>
                          <a:latin typeface="+mj-lt"/>
                          <a:ea typeface="+mn-ea"/>
                          <a:cs typeface="Arial" panose="020B0604020202020204" pitchFamily="34" charset="0"/>
                        </a:rPr>
                        <a:t>股票种类</a:t>
                      </a:r>
                    </a:p>
                  </a:txBody>
                  <a:tcPr marL="68045" marR="6804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296" rtl="0" eaLnBrk="1" fontAlgn="auto" latinLnBrk="0" hangingPunct="1">
                        <a:lnSpc>
                          <a:spcPct val="100000"/>
                        </a:lnSpc>
                        <a:spcBef>
                          <a:spcPts val="0"/>
                        </a:spcBef>
                        <a:spcAft>
                          <a:spcPts val="0"/>
                        </a:spcAft>
                        <a:buClrTx/>
                        <a:buSzTx/>
                        <a:buFontTx/>
                        <a:buNone/>
                        <a:tabLst/>
                        <a:defRPr/>
                      </a:pPr>
                      <a:r>
                        <a:rPr lang="zh-CN" altLang="en-US" sz="1100" kern="1200">
                          <a:solidFill>
                            <a:schemeClr val="tx2">
                              <a:lumMod val="75000"/>
                            </a:schemeClr>
                          </a:solidFill>
                          <a:effectLst/>
                          <a:latin typeface="+mj-lt"/>
                          <a:ea typeface="+mn-ea"/>
                          <a:cs typeface="Arial" panose="020B0604020202020204" pitchFamily="34" charset="0"/>
                        </a:rPr>
                        <a:t>人民币普通股（</a:t>
                      </a:r>
                      <a:r>
                        <a:rPr lang="en-US" altLang="zh-CN" sz="1100" kern="1200">
                          <a:solidFill>
                            <a:schemeClr val="tx2">
                              <a:lumMod val="75000"/>
                            </a:schemeClr>
                          </a:solidFill>
                          <a:effectLst/>
                          <a:latin typeface="+mj-lt"/>
                          <a:ea typeface="+mn-ea"/>
                          <a:cs typeface="Arial" panose="020B0604020202020204" pitchFamily="34" charset="0"/>
                        </a:rPr>
                        <a:t>A</a:t>
                      </a:r>
                      <a:r>
                        <a:rPr lang="zh-CN" altLang="en-US" sz="1100" kern="1200">
                          <a:solidFill>
                            <a:schemeClr val="tx2">
                              <a:lumMod val="75000"/>
                            </a:schemeClr>
                          </a:solidFill>
                          <a:effectLst/>
                          <a:latin typeface="+mj-lt"/>
                          <a:ea typeface="+mn-ea"/>
                          <a:cs typeface="Arial" panose="020B0604020202020204" pitchFamily="34" charset="0"/>
                        </a:rPr>
                        <a:t>股）</a:t>
                      </a:r>
                      <a:endParaRPr lang="zh-CN" altLang="en-US" sz="1100" kern="1200" dirty="0">
                        <a:solidFill>
                          <a:schemeClr val="tx2">
                            <a:lumMod val="75000"/>
                          </a:schemeClr>
                        </a:solidFill>
                        <a:effectLst/>
                        <a:latin typeface="+mj-lt"/>
                        <a:ea typeface="+mn-ea"/>
                        <a:cs typeface="Arial" panose="020B0604020202020204" pitchFamily="34" charset="0"/>
                      </a:endParaRPr>
                    </a:p>
                  </a:txBody>
                  <a:tcPr marL="68045" marR="6804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9827141"/>
                  </a:ext>
                </a:extLst>
              </a:tr>
              <a:tr h="341350">
                <a:tc>
                  <a:txBody>
                    <a:bodyPr/>
                    <a:lstStyle/>
                    <a:p>
                      <a:pPr marL="0" marR="0" indent="0" algn="ctr" defTabSz="914296" rtl="0" eaLnBrk="1" fontAlgn="auto" latinLnBrk="0" hangingPunct="1">
                        <a:lnSpc>
                          <a:spcPct val="100000"/>
                        </a:lnSpc>
                        <a:spcBef>
                          <a:spcPts val="0"/>
                        </a:spcBef>
                        <a:spcAft>
                          <a:spcPts val="0"/>
                        </a:spcAft>
                        <a:buClrTx/>
                        <a:buSzTx/>
                        <a:buFontTx/>
                        <a:buNone/>
                        <a:tabLst/>
                        <a:defRPr/>
                      </a:pPr>
                      <a:r>
                        <a:rPr lang="zh-CN" altLang="en-US" sz="1100" b="1" kern="1200" dirty="0">
                          <a:solidFill>
                            <a:schemeClr val="tx2">
                              <a:lumMod val="75000"/>
                            </a:schemeClr>
                          </a:solidFill>
                          <a:effectLst/>
                          <a:latin typeface="+mj-lt"/>
                          <a:ea typeface="+mn-ea"/>
                          <a:cs typeface="Arial" panose="020B0604020202020204" pitchFamily="34" charset="0"/>
                        </a:rPr>
                        <a:t>每股面值</a:t>
                      </a:r>
                    </a:p>
                  </a:txBody>
                  <a:tcPr marL="68045" marR="6804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296" rtl="0" eaLnBrk="1" fontAlgn="auto" latinLnBrk="0" hangingPunct="1">
                        <a:lnSpc>
                          <a:spcPct val="100000"/>
                        </a:lnSpc>
                        <a:spcBef>
                          <a:spcPts val="0"/>
                        </a:spcBef>
                        <a:spcAft>
                          <a:spcPts val="0"/>
                        </a:spcAft>
                        <a:buClrTx/>
                        <a:buSzTx/>
                        <a:buFontTx/>
                        <a:buNone/>
                        <a:tabLst/>
                        <a:defRPr/>
                      </a:pPr>
                      <a:r>
                        <a:rPr lang="zh-CN" altLang="en-US" sz="1100" kern="1200" dirty="0">
                          <a:solidFill>
                            <a:schemeClr val="tx2">
                              <a:lumMod val="75000"/>
                            </a:schemeClr>
                          </a:solidFill>
                          <a:effectLst/>
                          <a:latin typeface="+mj-lt"/>
                          <a:ea typeface="+mn-ea"/>
                          <a:cs typeface="Arial" panose="020B0604020202020204" pitchFamily="34" charset="0"/>
                        </a:rPr>
                        <a:t>人民币</a:t>
                      </a:r>
                      <a:r>
                        <a:rPr lang="en-US" altLang="zh-CN" sz="1100" kern="1200" dirty="0">
                          <a:solidFill>
                            <a:schemeClr val="tx2">
                              <a:lumMod val="75000"/>
                            </a:schemeClr>
                          </a:solidFill>
                          <a:effectLst/>
                          <a:latin typeface="+mj-lt"/>
                          <a:ea typeface="+mn-ea"/>
                          <a:cs typeface="Arial" panose="020B0604020202020204" pitchFamily="34" charset="0"/>
                        </a:rPr>
                        <a:t>1.00</a:t>
                      </a:r>
                      <a:r>
                        <a:rPr lang="zh-CN" altLang="en-US" sz="1100" kern="1200" dirty="0">
                          <a:solidFill>
                            <a:schemeClr val="tx2">
                              <a:lumMod val="75000"/>
                            </a:schemeClr>
                          </a:solidFill>
                          <a:effectLst/>
                          <a:latin typeface="+mj-lt"/>
                          <a:ea typeface="+mn-ea"/>
                          <a:cs typeface="Arial" panose="020B0604020202020204" pitchFamily="34" charset="0"/>
                        </a:rPr>
                        <a:t>元</a:t>
                      </a:r>
                    </a:p>
                  </a:txBody>
                  <a:tcPr marL="68045" marR="6804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0037219"/>
                  </a:ext>
                </a:extLst>
              </a:tr>
              <a:tr h="1118415">
                <a:tc>
                  <a:txBody>
                    <a:bodyPr/>
                    <a:lstStyle/>
                    <a:p>
                      <a:pPr marL="0" marR="0" indent="0" algn="ctr" defTabSz="914296" rtl="0" eaLnBrk="1" fontAlgn="auto" latinLnBrk="0" hangingPunct="1">
                        <a:lnSpc>
                          <a:spcPct val="100000"/>
                        </a:lnSpc>
                        <a:spcBef>
                          <a:spcPts val="0"/>
                        </a:spcBef>
                        <a:spcAft>
                          <a:spcPts val="0"/>
                        </a:spcAft>
                        <a:buClrTx/>
                        <a:buSzTx/>
                        <a:buFontTx/>
                        <a:buNone/>
                        <a:tabLst/>
                        <a:defRPr/>
                      </a:pPr>
                      <a:r>
                        <a:rPr lang="zh-CN" altLang="en-US" sz="1100" b="1" kern="1200" dirty="0">
                          <a:solidFill>
                            <a:schemeClr val="tx2">
                              <a:lumMod val="75000"/>
                            </a:schemeClr>
                          </a:solidFill>
                          <a:effectLst/>
                          <a:latin typeface="+mj-lt"/>
                          <a:ea typeface="+mn-ea"/>
                          <a:cs typeface="Arial" panose="020B0604020202020204" pitchFamily="34" charset="0"/>
                        </a:rPr>
                        <a:t>发行股数及占比</a:t>
                      </a:r>
                    </a:p>
                  </a:txBody>
                  <a:tcPr marL="68045" marR="6804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296" rtl="0" eaLnBrk="1" fontAlgn="auto" latinLnBrk="0" hangingPunct="1">
                        <a:lnSpc>
                          <a:spcPct val="100000"/>
                        </a:lnSpc>
                        <a:spcBef>
                          <a:spcPts val="0"/>
                        </a:spcBef>
                        <a:spcAft>
                          <a:spcPts val="0"/>
                        </a:spcAft>
                        <a:buClrTx/>
                        <a:buSzTx/>
                        <a:buFontTx/>
                        <a:buNone/>
                        <a:tabLst/>
                        <a:defRPr/>
                      </a:pPr>
                      <a:r>
                        <a:rPr lang="zh-CN" altLang="zh-CN" sz="1100" kern="1200" dirty="0">
                          <a:solidFill>
                            <a:schemeClr val="tx2">
                              <a:lumMod val="75000"/>
                            </a:schemeClr>
                          </a:solidFill>
                          <a:effectLst/>
                          <a:latin typeface="+mj-lt"/>
                          <a:ea typeface="+mn-ea"/>
                          <a:cs typeface="Arial" panose="020B0604020202020204" pitchFamily="34" charset="0"/>
                        </a:rPr>
                        <a:t>本次拟公开发行股票不超过</a:t>
                      </a:r>
                      <a:r>
                        <a:rPr lang="en-US" altLang="zh-CN" sz="1100" kern="1200" dirty="0">
                          <a:solidFill>
                            <a:schemeClr val="tx2">
                              <a:lumMod val="75000"/>
                            </a:schemeClr>
                          </a:solidFill>
                          <a:effectLst/>
                          <a:latin typeface="+mj-lt"/>
                          <a:ea typeface="+mn-ea"/>
                          <a:cs typeface="Arial" panose="020B0604020202020204" pitchFamily="34" charset="0"/>
                        </a:rPr>
                        <a:t>2,020</a:t>
                      </a:r>
                      <a:r>
                        <a:rPr lang="zh-CN" altLang="zh-CN" sz="1100" kern="1200" dirty="0">
                          <a:solidFill>
                            <a:schemeClr val="tx2">
                              <a:lumMod val="75000"/>
                            </a:schemeClr>
                          </a:solidFill>
                          <a:effectLst/>
                          <a:latin typeface="+mj-lt"/>
                          <a:ea typeface="+mn-ea"/>
                          <a:cs typeface="Arial" panose="020B0604020202020204" pitchFamily="34" charset="0"/>
                        </a:rPr>
                        <a:t>万股，占发行后公司股份总数的比例不低于</a:t>
                      </a:r>
                      <a:r>
                        <a:rPr lang="en-US" altLang="zh-CN" sz="1100" kern="1200" dirty="0">
                          <a:solidFill>
                            <a:schemeClr val="tx2">
                              <a:lumMod val="75000"/>
                            </a:schemeClr>
                          </a:solidFill>
                          <a:effectLst/>
                          <a:latin typeface="+mj-lt"/>
                          <a:ea typeface="+mn-ea"/>
                          <a:cs typeface="Arial" panose="020B0604020202020204" pitchFamily="34" charset="0"/>
                        </a:rPr>
                        <a:t>25.00%</a:t>
                      </a:r>
                      <a:r>
                        <a:rPr lang="zh-CN" altLang="zh-CN" sz="1100" kern="1200" dirty="0">
                          <a:solidFill>
                            <a:schemeClr val="tx2">
                              <a:lumMod val="75000"/>
                            </a:schemeClr>
                          </a:solidFill>
                          <a:effectLst/>
                          <a:latin typeface="+mj-lt"/>
                          <a:ea typeface="+mn-ea"/>
                          <a:cs typeface="Arial" panose="020B0604020202020204" pitchFamily="34" charset="0"/>
                        </a:rPr>
                        <a:t>。本次发行全部为新股发行，原股东不公开发售股份。</a:t>
                      </a:r>
                      <a:endParaRPr lang="zh-CN" altLang="en-US" sz="1100" kern="1200" dirty="0">
                        <a:solidFill>
                          <a:schemeClr val="tx2">
                            <a:lumMod val="75000"/>
                          </a:schemeClr>
                        </a:solidFill>
                        <a:effectLst/>
                        <a:latin typeface="+mj-lt"/>
                        <a:ea typeface="+mn-ea"/>
                        <a:cs typeface="Arial" panose="020B0604020202020204" pitchFamily="34" charset="0"/>
                      </a:endParaRPr>
                    </a:p>
                  </a:txBody>
                  <a:tcPr marL="68045" marR="6804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0561830"/>
                  </a:ext>
                </a:extLst>
              </a:tr>
              <a:tr h="962259">
                <a:tc>
                  <a:txBody>
                    <a:bodyPr/>
                    <a:lstStyle/>
                    <a:p>
                      <a:pPr marL="0" marR="0" indent="0" algn="ctr" defTabSz="914296" rtl="0" eaLnBrk="1" fontAlgn="auto" latinLnBrk="0" hangingPunct="1">
                        <a:lnSpc>
                          <a:spcPct val="100000"/>
                        </a:lnSpc>
                        <a:spcBef>
                          <a:spcPts val="0"/>
                        </a:spcBef>
                        <a:spcAft>
                          <a:spcPts val="0"/>
                        </a:spcAft>
                        <a:buClrTx/>
                        <a:buSzTx/>
                        <a:buFontTx/>
                        <a:buNone/>
                        <a:tabLst/>
                        <a:defRPr/>
                      </a:pPr>
                      <a:r>
                        <a:rPr lang="zh-CN" altLang="en-US" sz="1100" b="1" kern="1200" dirty="0">
                          <a:solidFill>
                            <a:schemeClr val="tx2">
                              <a:lumMod val="75000"/>
                            </a:schemeClr>
                          </a:solidFill>
                          <a:effectLst/>
                          <a:latin typeface="+mj-lt"/>
                          <a:ea typeface="+mn-ea"/>
                          <a:cs typeface="Arial" panose="020B0604020202020204" pitchFamily="34" charset="0"/>
                        </a:rPr>
                        <a:t>发行方式</a:t>
                      </a:r>
                    </a:p>
                  </a:txBody>
                  <a:tcPr marL="68045" marR="6804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296" rtl="0" eaLnBrk="1" fontAlgn="auto" latinLnBrk="0" hangingPunct="1">
                        <a:lnSpc>
                          <a:spcPct val="100000"/>
                        </a:lnSpc>
                        <a:spcBef>
                          <a:spcPts val="0"/>
                        </a:spcBef>
                        <a:spcAft>
                          <a:spcPts val="0"/>
                        </a:spcAft>
                        <a:buClrTx/>
                        <a:buSzTx/>
                        <a:buFontTx/>
                        <a:buNone/>
                        <a:tabLst/>
                        <a:defRPr/>
                      </a:pPr>
                      <a:r>
                        <a:rPr lang="zh-CN" altLang="zh-CN" sz="1100" kern="1200" dirty="0">
                          <a:solidFill>
                            <a:schemeClr val="tx2">
                              <a:lumMod val="75000"/>
                            </a:schemeClr>
                          </a:solidFill>
                          <a:effectLst/>
                          <a:latin typeface="+mj-lt"/>
                          <a:ea typeface="+mn-ea"/>
                          <a:cs typeface="Arial" panose="020B0604020202020204" pitchFamily="34" charset="0"/>
                        </a:rPr>
                        <a:t>采用网下向询价对象配售、网上资金申购发行相结合的方式，或中国证监会认可的其他发行方式。</a:t>
                      </a:r>
                      <a:endParaRPr lang="zh-CN" altLang="en-US" sz="1100" kern="1200" dirty="0">
                        <a:solidFill>
                          <a:schemeClr val="tx2">
                            <a:lumMod val="75000"/>
                          </a:schemeClr>
                        </a:solidFill>
                        <a:effectLst/>
                        <a:latin typeface="+mj-lt"/>
                        <a:ea typeface="+mn-ea"/>
                        <a:cs typeface="Arial" panose="020B0604020202020204" pitchFamily="34" charset="0"/>
                      </a:endParaRPr>
                    </a:p>
                  </a:txBody>
                  <a:tcPr marL="68045" marR="6804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6178205"/>
                  </a:ext>
                </a:extLst>
              </a:tr>
              <a:tr h="1000357">
                <a:tc>
                  <a:txBody>
                    <a:bodyPr/>
                    <a:lstStyle/>
                    <a:p>
                      <a:pPr marL="0" marR="0" indent="0" algn="ctr" defTabSz="914296" rtl="0" eaLnBrk="1" fontAlgn="auto" latinLnBrk="0" hangingPunct="1">
                        <a:lnSpc>
                          <a:spcPct val="100000"/>
                        </a:lnSpc>
                        <a:spcBef>
                          <a:spcPts val="0"/>
                        </a:spcBef>
                        <a:spcAft>
                          <a:spcPts val="0"/>
                        </a:spcAft>
                        <a:buClrTx/>
                        <a:buSzTx/>
                        <a:buFontTx/>
                        <a:buNone/>
                        <a:tabLst/>
                        <a:defRPr/>
                      </a:pPr>
                      <a:r>
                        <a:rPr lang="zh-CN" altLang="en-US" sz="1100" b="1" kern="1200" dirty="0">
                          <a:solidFill>
                            <a:schemeClr val="tx2">
                              <a:lumMod val="75000"/>
                            </a:schemeClr>
                          </a:solidFill>
                          <a:effectLst/>
                          <a:latin typeface="+mj-lt"/>
                          <a:ea typeface="+mn-ea"/>
                          <a:cs typeface="Arial" panose="020B0604020202020204" pitchFamily="34" charset="0"/>
                        </a:rPr>
                        <a:t>发行对象</a:t>
                      </a:r>
                    </a:p>
                  </a:txBody>
                  <a:tcPr marL="68045" marR="6804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296" rtl="0" eaLnBrk="1" fontAlgn="auto" latinLnBrk="0" hangingPunct="1">
                        <a:lnSpc>
                          <a:spcPct val="100000"/>
                        </a:lnSpc>
                        <a:spcBef>
                          <a:spcPts val="0"/>
                        </a:spcBef>
                        <a:spcAft>
                          <a:spcPts val="0"/>
                        </a:spcAft>
                        <a:buClrTx/>
                        <a:buSzTx/>
                        <a:buFontTx/>
                        <a:buNone/>
                        <a:tabLst/>
                        <a:defRPr/>
                      </a:pPr>
                      <a:r>
                        <a:rPr lang="zh-CN" altLang="zh-CN" sz="1100" kern="1200" dirty="0">
                          <a:solidFill>
                            <a:schemeClr val="tx2">
                              <a:lumMod val="75000"/>
                            </a:schemeClr>
                          </a:solidFill>
                          <a:effectLst/>
                          <a:latin typeface="+mj-lt"/>
                          <a:ea typeface="+mn-ea"/>
                          <a:cs typeface="Arial" panose="020B0604020202020204" pitchFamily="34" charset="0"/>
                        </a:rPr>
                        <a:t>符合资格的询价对象和在深圳证券交易所开设</a:t>
                      </a:r>
                      <a:r>
                        <a:rPr lang="en-US" altLang="zh-CN" sz="1100" kern="1200" dirty="0">
                          <a:solidFill>
                            <a:schemeClr val="tx2">
                              <a:lumMod val="75000"/>
                            </a:schemeClr>
                          </a:solidFill>
                          <a:effectLst/>
                          <a:latin typeface="+mj-lt"/>
                          <a:ea typeface="+mn-ea"/>
                          <a:cs typeface="Arial" panose="020B0604020202020204" pitchFamily="34" charset="0"/>
                        </a:rPr>
                        <a:t>A</a:t>
                      </a:r>
                      <a:r>
                        <a:rPr lang="zh-CN" altLang="zh-CN" sz="1100" kern="1200" dirty="0">
                          <a:solidFill>
                            <a:schemeClr val="tx2">
                              <a:lumMod val="75000"/>
                            </a:schemeClr>
                          </a:solidFill>
                          <a:effectLst/>
                          <a:latin typeface="+mj-lt"/>
                          <a:ea typeface="+mn-ea"/>
                          <a:cs typeface="Arial" panose="020B0604020202020204" pitchFamily="34" charset="0"/>
                        </a:rPr>
                        <a:t>股股票账户的中国境内自然人、法人及其他机构（中国法律、法规及本公司需遵守的其他监管要求所禁止的对象除外），或中国证监会认可的其他投资者</a:t>
                      </a:r>
                      <a:endParaRPr lang="zh-CN" altLang="en-US" sz="1100" kern="1200" dirty="0">
                        <a:solidFill>
                          <a:schemeClr val="tx2">
                            <a:lumMod val="75000"/>
                          </a:schemeClr>
                        </a:solidFill>
                        <a:effectLst/>
                        <a:latin typeface="+mj-lt"/>
                        <a:ea typeface="+mn-ea"/>
                        <a:cs typeface="Arial" panose="020B0604020202020204" pitchFamily="34" charset="0"/>
                      </a:endParaRPr>
                    </a:p>
                  </a:txBody>
                  <a:tcPr marL="68045" marR="6804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6233086"/>
                  </a:ext>
                </a:extLst>
              </a:tr>
              <a:tr h="244358">
                <a:tc>
                  <a:txBody>
                    <a:bodyPr/>
                    <a:lstStyle/>
                    <a:p>
                      <a:pPr marL="0" marR="0" indent="0" algn="ctr" defTabSz="914296" rtl="0" eaLnBrk="1" fontAlgn="auto" latinLnBrk="0" hangingPunct="1">
                        <a:lnSpc>
                          <a:spcPct val="100000"/>
                        </a:lnSpc>
                        <a:spcBef>
                          <a:spcPts val="0"/>
                        </a:spcBef>
                        <a:spcAft>
                          <a:spcPts val="0"/>
                        </a:spcAft>
                        <a:buClrTx/>
                        <a:buSzTx/>
                        <a:buFontTx/>
                        <a:buNone/>
                        <a:tabLst/>
                        <a:defRPr/>
                      </a:pPr>
                      <a:r>
                        <a:rPr lang="zh-CN" altLang="en-US" sz="1100" b="1" kern="1200" dirty="0">
                          <a:solidFill>
                            <a:schemeClr val="tx2">
                              <a:lumMod val="75000"/>
                            </a:schemeClr>
                          </a:solidFill>
                          <a:effectLst/>
                          <a:latin typeface="+mj-lt"/>
                          <a:ea typeface="+mn-ea"/>
                          <a:cs typeface="Arial" panose="020B0604020202020204" pitchFamily="34" charset="0"/>
                        </a:rPr>
                        <a:t>拟上市证券交易所</a:t>
                      </a:r>
                    </a:p>
                  </a:txBody>
                  <a:tcPr marL="68045" marR="6804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indent="0" algn="l" defTabSz="914296" rtl="0" eaLnBrk="1" fontAlgn="auto" latinLnBrk="0" hangingPunct="1">
                        <a:lnSpc>
                          <a:spcPct val="100000"/>
                        </a:lnSpc>
                        <a:spcBef>
                          <a:spcPts val="0"/>
                        </a:spcBef>
                        <a:spcAft>
                          <a:spcPts val="0"/>
                        </a:spcAft>
                        <a:buClrTx/>
                        <a:buSzTx/>
                        <a:buFontTx/>
                        <a:buNone/>
                        <a:tabLst/>
                        <a:defRPr/>
                      </a:pPr>
                      <a:r>
                        <a:rPr lang="zh-CN" altLang="en-US" sz="1100" kern="1200" dirty="0">
                          <a:solidFill>
                            <a:schemeClr val="tx2">
                              <a:lumMod val="75000"/>
                            </a:schemeClr>
                          </a:solidFill>
                          <a:effectLst/>
                          <a:latin typeface="+mj-lt"/>
                          <a:ea typeface="+mn-ea"/>
                          <a:cs typeface="Arial" panose="020B0604020202020204" pitchFamily="34" charset="0"/>
                        </a:rPr>
                        <a:t>深圳证券交易所（创业板）</a:t>
                      </a:r>
                    </a:p>
                  </a:txBody>
                  <a:tcPr marL="68045" marR="6804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1315550"/>
                  </a:ext>
                </a:extLst>
              </a:tr>
            </a:tbl>
          </a:graphicData>
        </a:graphic>
      </p:graphicFrame>
    </p:spTree>
    <p:extLst>
      <p:ext uri="{BB962C8B-B14F-4D97-AF65-F5344CB8AC3E}">
        <p14:creationId xmlns:p14="http://schemas.microsoft.com/office/powerpoint/2010/main" val="14207044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图片 2"/>
          <p:cNvPicPr>
            <a:picLocks noChangeAspect="1"/>
          </p:cNvPicPr>
          <p:nvPr/>
        </p:nvPicPr>
        <p:blipFill>
          <a:blip r:embed="rId2" cstate="print"/>
          <a:srcRect t="13907" b="1759"/>
          <a:stretch>
            <a:fillRect/>
          </a:stretch>
        </p:blipFill>
        <p:spPr>
          <a:xfrm>
            <a:off x="0" y="0"/>
            <a:ext cx="12192000" cy="6858000"/>
          </a:xfrm>
          <a:prstGeom prst="rect">
            <a:avLst/>
          </a:prstGeom>
          <a:noFill/>
          <a:ln w="9525">
            <a:noFill/>
          </a:ln>
        </p:spPr>
      </p:pic>
      <p:pic>
        <p:nvPicPr>
          <p:cNvPr id="54275" name="Picture 7" descr="https://lda-audiotech.com/wp-content/uploads/2019/10/cooperation-title-header.jpg"/>
          <p:cNvPicPr>
            <a:picLocks noChangeAspect="1"/>
          </p:cNvPicPr>
          <p:nvPr/>
        </p:nvPicPr>
        <p:blipFill>
          <a:blip r:embed="rId3" cstate="print"/>
          <a:srcRect l="21545" r="21475"/>
          <a:stretch>
            <a:fillRect/>
          </a:stretch>
        </p:blipFill>
        <p:spPr>
          <a:xfrm>
            <a:off x="0" y="-85725"/>
            <a:ext cx="12192000" cy="6943725"/>
          </a:xfrm>
          <a:prstGeom prst="rect">
            <a:avLst/>
          </a:prstGeom>
          <a:noFill/>
          <a:ln w="9525">
            <a:noFill/>
          </a:ln>
        </p:spPr>
      </p:pic>
      <p:sp>
        <p:nvSpPr>
          <p:cNvPr id="4" name="矩形 3"/>
          <p:cNvSpPr/>
          <p:nvPr/>
        </p:nvSpPr>
        <p:spPr>
          <a:xfrm>
            <a:off x="1323975" y="2181246"/>
            <a:ext cx="9348788" cy="3429000"/>
          </a:xfrm>
          <a:prstGeom prst="rect">
            <a:avLst/>
          </a:prstGeom>
          <a:solidFill>
            <a:srgbClr val="FFFFFF">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4277" name="矩形 4"/>
          <p:cNvSpPr/>
          <p:nvPr/>
        </p:nvSpPr>
        <p:spPr>
          <a:xfrm>
            <a:off x="5114168" y="2349500"/>
            <a:ext cx="1797288" cy="830997"/>
          </a:xfrm>
          <a:prstGeom prst="rect">
            <a:avLst/>
          </a:prstGeom>
          <a:noFill/>
          <a:ln w="9525">
            <a:noFill/>
          </a:ln>
        </p:spPr>
        <p:txBody>
          <a:bodyPr wrap="none">
            <a:spAutoFit/>
          </a:bodyPr>
          <a:lstStyle/>
          <a:p>
            <a:pPr algn="ctr">
              <a:buFont typeface="Arial" panose="020B0604020202020204" pitchFamily="34" charset="0"/>
            </a:pPr>
            <a:r>
              <a:rPr lang="zh-CN" altLang="en-US" sz="2400" dirty="0">
                <a:solidFill>
                  <a:srgbClr val="2F99BF"/>
                </a:solidFill>
                <a:latin typeface="Century Gothic" panose="020B0502020202020204" pitchFamily="34" charset="0"/>
              </a:rPr>
              <a:t>谢谢</a:t>
            </a:r>
            <a:endParaRPr lang="en-US" altLang="zh-CN" sz="2400" dirty="0">
              <a:solidFill>
                <a:srgbClr val="2F99BF"/>
              </a:solidFill>
              <a:latin typeface="Century Gothic" panose="020B0502020202020204" pitchFamily="34" charset="0"/>
            </a:endParaRPr>
          </a:p>
          <a:p>
            <a:pPr algn="ctr">
              <a:buFont typeface="Arial" panose="020B0604020202020204" pitchFamily="34" charset="0"/>
            </a:pPr>
            <a:r>
              <a:rPr lang="en-US" altLang="zh-CN" sz="2400" dirty="0">
                <a:solidFill>
                  <a:srgbClr val="2F99BF"/>
                </a:solidFill>
                <a:latin typeface="Century Gothic" panose="020B0502020202020204" pitchFamily="34" charset="0"/>
                <a:sym typeface="+mn-ea"/>
              </a:rPr>
              <a:t>Thank You </a:t>
            </a:r>
            <a:endParaRPr lang="zh-CN" altLang="en-US" sz="2400" dirty="0">
              <a:solidFill>
                <a:srgbClr val="2F99BF"/>
              </a:solidFill>
              <a:latin typeface="Century Gothic" panose="020B0502020202020204" pitchFamily="34" charset="0"/>
            </a:endParaRPr>
          </a:p>
        </p:txBody>
      </p:sp>
      <p:sp>
        <p:nvSpPr>
          <p:cNvPr id="6" name="矩形 5"/>
          <p:cNvSpPr/>
          <p:nvPr/>
        </p:nvSpPr>
        <p:spPr>
          <a:xfrm>
            <a:off x="1689100" y="3246120"/>
            <a:ext cx="8618538" cy="2106410"/>
          </a:xfrm>
          <a:prstGeom prst="rect">
            <a:avLst/>
          </a:prstGeom>
        </p:spPr>
        <p:txBody>
          <a:bodyPr>
            <a:spAutoFit/>
          </a:bodyPr>
          <a:lstStyle/>
          <a:p>
            <a:pPr marR="0" lvl="0" algn="ctr">
              <a:lnSpc>
                <a:spcPct val="150000"/>
              </a:lnSpc>
              <a:spcAft>
                <a:spcPts val="600"/>
              </a:spcAft>
              <a:buClrTx/>
              <a:buSzTx/>
              <a:defRPr/>
            </a:pPr>
            <a:r>
              <a:rPr lang="zh-CN" altLang="en-US" sz="1200" dirty="0">
                <a:solidFill>
                  <a:schemeClr val="tx2">
                    <a:lumMod val="75000"/>
                  </a:schemeClr>
                </a:solidFill>
                <a:latin typeface="+mn-ea"/>
                <a:ea typeface="+mn-ea"/>
                <a:cs typeface="+mn-ea"/>
              </a:rPr>
              <a:t>昆山亚香香料股份有限公司</a:t>
            </a:r>
            <a:endParaRPr lang="en-US" altLang="zh-CN" sz="1200" dirty="0">
              <a:solidFill>
                <a:schemeClr val="tx2">
                  <a:lumMod val="75000"/>
                </a:schemeClr>
              </a:solidFill>
              <a:latin typeface="+mn-ea"/>
              <a:ea typeface="+mn-ea"/>
              <a:cs typeface="+mn-ea"/>
            </a:endParaRPr>
          </a:p>
          <a:p>
            <a:pPr algn="ctr">
              <a:lnSpc>
                <a:spcPct val="150000"/>
              </a:lnSpc>
              <a:spcAft>
                <a:spcPts val="600"/>
              </a:spcAft>
              <a:defRPr/>
            </a:pPr>
            <a:r>
              <a:rPr lang="en-US" altLang="zh-CN" sz="1200" dirty="0">
                <a:solidFill>
                  <a:schemeClr val="tx2">
                    <a:lumMod val="75000"/>
                  </a:schemeClr>
                </a:solidFill>
                <a:latin typeface="+mn-ea"/>
                <a:ea typeface="+mn-ea"/>
                <a:cs typeface="+mn-ea"/>
              </a:rPr>
              <a:t>Kunshan Asia Aroma Corp., Ltd.</a:t>
            </a:r>
          </a:p>
          <a:p>
            <a:pPr marR="0" lvl="0" algn="ctr">
              <a:lnSpc>
                <a:spcPct val="150000"/>
              </a:lnSpc>
              <a:spcAft>
                <a:spcPts val="600"/>
              </a:spcAft>
              <a:buClrTx/>
              <a:buSzTx/>
              <a:defRPr/>
            </a:pPr>
            <a:r>
              <a:rPr lang="zh-CN" altLang="en-US" sz="1200" dirty="0">
                <a:solidFill>
                  <a:schemeClr val="tx2">
                    <a:lumMod val="75000"/>
                  </a:schemeClr>
                </a:solidFill>
                <a:latin typeface="+mn-ea"/>
                <a:ea typeface="+mn-ea"/>
                <a:cs typeface="+mn-ea"/>
              </a:rPr>
              <a:t>昆山千灯镇汶浦中路</a:t>
            </a:r>
            <a:r>
              <a:rPr lang="en-US" altLang="zh-CN" sz="1200" dirty="0">
                <a:solidFill>
                  <a:schemeClr val="tx2">
                    <a:lumMod val="75000"/>
                  </a:schemeClr>
                </a:solidFill>
                <a:latin typeface="+mn-ea"/>
                <a:ea typeface="+mn-ea"/>
                <a:cs typeface="+mn-ea"/>
              </a:rPr>
              <a:t>269</a:t>
            </a:r>
            <a:r>
              <a:rPr lang="zh-CN" altLang="en-US" sz="1200" dirty="0">
                <a:solidFill>
                  <a:schemeClr val="tx2">
                    <a:lumMod val="75000"/>
                  </a:schemeClr>
                </a:solidFill>
                <a:latin typeface="+mn-ea"/>
                <a:ea typeface="+mn-ea"/>
                <a:cs typeface="+mn-ea"/>
              </a:rPr>
              <a:t>号</a:t>
            </a:r>
            <a:endParaRPr lang="en-US" altLang="zh-CN" sz="1200" dirty="0">
              <a:solidFill>
                <a:schemeClr val="tx2">
                  <a:lumMod val="75000"/>
                </a:schemeClr>
              </a:solidFill>
              <a:latin typeface="+mn-ea"/>
              <a:ea typeface="+mn-ea"/>
              <a:cs typeface="+mn-ea"/>
            </a:endParaRPr>
          </a:p>
          <a:p>
            <a:pPr algn="ctr">
              <a:lnSpc>
                <a:spcPct val="150000"/>
              </a:lnSpc>
              <a:spcAft>
                <a:spcPts val="600"/>
              </a:spcAft>
              <a:defRPr/>
            </a:pPr>
            <a:r>
              <a:rPr lang="x-none" altLang="zh-CN" sz="1200" dirty="0">
                <a:solidFill>
                  <a:schemeClr val="tx2">
                    <a:lumMod val="75000"/>
                  </a:schemeClr>
                </a:solidFill>
                <a:latin typeface="+mn-ea"/>
                <a:ea typeface="+mn-ea"/>
                <a:cs typeface="+mn-ea"/>
              </a:rPr>
              <a:t>联系电话：051</a:t>
            </a:r>
            <a:r>
              <a:rPr lang="en-US" altLang="zh-CN" sz="1200" dirty="0">
                <a:solidFill>
                  <a:schemeClr val="tx2">
                    <a:lumMod val="75000"/>
                  </a:schemeClr>
                </a:solidFill>
                <a:latin typeface="+mn-ea"/>
                <a:ea typeface="+mn-ea"/>
                <a:cs typeface="+mn-ea"/>
              </a:rPr>
              <a:t>2</a:t>
            </a:r>
            <a:r>
              <a:rPr lang="x-none" altLang="zh-CN" sz="1200" dirty="0">
                <a:solidFill>
                  <a:schemeClr val="tx2">
                    <a:lumMod val="75000"/>
                  </a:schemeClr>
                </a:solidFill>
                <a:latin typeface="+mn-ea"/>
                <a:ea typeface="+mn-ea"/>
                <a:cs typeface="+mn-ea"/>
              </a:rPr>
              <a:t>-</a:t>
            </a:r>
            <a:r>
              <a:rPr lang="en-US" altLang="zh-CN" sz="1200" dirty="0">
                <a:solidFill>
                  <a:schemeClr val="tx2">
                    <a:lumMod val="75000"/>
                  </a:schemeClr>
                </a:solidFill>
                <a:latin typeface="+mn-ea"/>
                <a:ea typeface="+mn-ea"/>
                <a:cs typeface="+mn-ea"/>
              </a:rPr>
              <a:t>82620630</a:t>
            </a:r>
            <a:endParaRPr lang="zh-CN" altLang="zh-CN" sz="1200" dirty="0">
              <a:solidFill>
                <a:schemeClr val="tx2">
                  <a:lumMod val="75000"/>
                </a:schemeClr>
              </a:solidFill>
              <a:latin typeface="+mn-ea"/>
              <a:ea typeface="+mn-ea"/>
              <a:cs typeface="+mn-ea"/>
            </a:endParaRPr>
          </a:p>
          <a:p>
            <a:pPr algn="ctr">
              <a:lnSpc>
                <a:spcPct val="150000"/>
              </a:lnSpc>
              <a:spcAft>
                <a:spcPts val="600"/>
              </a:spcAft>
              <a:defRPr/>
            </a:pPr>
            <a:r>
              <a:rPr lang="x-none" altLang="zh-CN" sz="1200" dirty="0">
                <a:solidFill>
                  <a:schemeClr val="tx2">
                    <a:lumMod val="75000"/>
                  </a:schemeClr>
                </a:solidFill>
                <a:latin typeface="+mn-ea"/>
                <a:ea typeface="+mn-ea"/>
                <a:cs typeface="+mn-ea"/>
              </a:rPr>
              <a:t>传    真：051</a:t>
            </a:r>
            <a:r>
              <a:rPr lang="en-US" altLang="zh-CN" sz="1200" dirty="0">
                <a:solidFill>
                  <a:schemeClr val="tx2">
                    <a:lumMod val="75000"/>
                  </a:schemeClr>
                </a:solidFill>
                <a:latin typeface="+mn-ea"/>
                <a:ea typeface="+mn-ea"/>
                <a:cs typeface="+mn-ea"/>
              </a:rPr>
              <a:t>2</a:t>
            </a:r>
            <a:r>
              <a:rPr lang="x-none" altLang="zh-CN" sz="1200" dirty="0">
                <a:solidFill>
                  <a:schemeClr val="tx2">
                    <a:lumMod val="75000"/>
                  </a:schemeClr>
                </a:solidFill>
                <a:latin typeface="+mn-ea"/>
                <a:ea typeface="+mn-ea"/>
                <a:cs typeface="+mn-ea"/>
              </a:rPr>
              <a:t>-</a:t>
            </a:r>
            <a:r>
              <a:rPr lang="en-US" altLang="zh-CN" sz="1200" dirty="0">
                <a:solidFill>
                  <a:schemeClr val="tx2">
                    <a:lumMod val="75000"/>
                  </a:schemeClr>
                </a:solidFill>
                <a:latin typeface="+mn-ea"/>
                <a:ea typeface="+mn-ea"/>
                <a:cs typeface="+mn-ea"/>
              </a:rPr>
              <a:t>57801582</a:t>
            </a:r>
            <a:endParaRPr lang="zh-CN" altLang="zh-CN" sz="1200" dirty="0">
              <a:solidFill>
                <a:schemeClr val="tx2">
                  <a:lumMod val="75000"/>
                </a:schemeClr>
              </a:solidFill>
              <a:latin typeface="+mn-ea"/>
              <a:ea typeface="+mn-ea"/>
              <a:cs typeface="+mn-ea"/>
            </a:endParaRPr>
          </a:p>
          <a:p>
            <a:pPr algn="ctr">
              <a:lnSpc>
                <a:spcPct val="150000"/>
              </a:lnSpc>
              <a:spcAft>
                <a:spcPts val="600"/>
              </a:spcAft>
              <a:defRPr/>
            </a:pPr>
            <a:r>
              <a:rPr lang="x-none" altLang="zh-CN" sz="1200" dirty="0">
                <a:solidFill>
                  <a:schemeClr val="tx2">
                    <a:lumMod val="75000"/>
                  </a:schemeClr>
                </a:solidFill>
                <a:latin typeface="+mn-ea"/>
                <a:ea typeface="+mn-ea"/>
                <a:cs typeface="+mn-ea"/>
              </a:rPr>
              <a:t>互联网网址：http://www.</a:t>
            </a:r>
            <a:r>
              <a:rPr lang="en-US" altLang="zh-CN" sz="1200" dirty="0" err="1">
                <a:solidFill>
                  <a:schemeClr val="tx2">
                    <a:lumMod val="75000"/>
                  </a:schemeClr>
                </a:solidFill>
                <a:latin typeface="+mn-ea"/>
                <a:ea typeface="+mn-ea"/>
                <a:cs typeface="+mn-ea"/>
              </a:rPr>
              <a:t>asiaaroma</a:t>
            </a:r>
            <a:r>
              <a:rPr lang="x-none" altLang="zh-CN" sz="1200" dirty="0">
                <a:solidFill>
                  <a:schemeClr val="tx2">
                    <a:lumMod val="75000"/>
                  </a:schemeClr>
                </a:solidFill>
                <a:latin typeface="+mn-ea"/>
                <a:ea typeface="+mn-ea"/>
                <a:cs typeface="+mn-ea"/>
              </a:rPr>
              <a:t>.com</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85377" y="1433802"/>
            <a:ext cx="3263849" cy="5082666"/>
          </a:xfrm>
          <a:prstGeom prst="rect">
            <a:avLst/>
          </a:prstGeom>
          <a:solidFill>
            <a:srgbClr val="2F99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106" name="矩形 22"/>
          <p:cNvSpPr/>
          <p:nvPr/>
        </p:nvSpPr>
        <p:spPr>
          <a:xfrm>
            <a:off x="5941116" y="869284"/>
            <a:ext cx="4095993" cy="1240917"/>
          </a:xfrm>
          <a:prstGeom prst="rect">
            <a:avLst/>
          </a:prstGeom>
          <a:noFill/>
          <a:ln w="9525">
            <a:noFill/>
          </a:ln>
        </p:spPr>
        <p:txBody>
          <a:bodyPr wrap="none">
            <a:spAutoFit/>
          </a:bodyPr>
          <a:lstStyle/>
          <a:p>
            <a:pPr marL="0" marR="0" lvl="0" indent="0" algn="l" defTabSz="914400" rtl="0" eaLnBrk="0" fontAlgn="base" latinLnBrk="0" hangingPunct="0">
              <a:lnSpc>
                <a:spcPct val="250000"/>
              </a:lnSpc>
              <a:spcBef>
                <a:spcPct val="0"/>
              </a:spcBef>
              <a:spcAft>
                <a:spcPct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2F99BF"/>
                </a:solidFill>
                <a:effectLst/>
                <a:uLnTx/>
                <a:uFillTx/>
                <a:latin typeface="+mj-ea"/>
                <a:ea typeface="+mj-ea"/>
                <a:cs typeface="+mn-cs"/>
                <a:sym typeface="微软雅黑" panose="020B0503020204020204" pitchFamily="34" charset="-122"/>
              </a:rPr>
              <a:t>01 |  </a:t>
            </a:r>
            <a:r>
              <a:rPr kumimoji="0" lang="zh-CN" altLang="en-US" sz="3600" b="1" i="0" u="none" strike="noStrike" kern="1200" cap="none" spc="0" normalizeH="0" baseline="0" noProof="0" dirty="0">
                <a:ln>
                  <a:noFill/>
                </a:ln>
                <a:solidFill>
                  <a:srgbClr val="2F99BF"/>
                </a:solidFill>
                <a:effectLst/>
                <a:uLnTx/>
                <a:uFillTx/>
                <a:latin typeface="+mj-ea"/>
                <a:ea typeface="+mj-ea"/>
                <a:cs typeface="+mn-cs"/>
                <a:sym typeface="微软雅黑" panose="020B0503020204020204" pitchFamily="34" charset="-122"/>
              </a:rPr>
              <a:t>公司基本情况</a:t>
            </a:r>
            <a:endParaRPr kumimoji="0" lang="en-US" altLang="zh-CN" sz="3600" b="1" i="0" u="none" strike="noStrike" kern="1200" cap="none" spc="0" normalizeH="0" baseline="0" noProof="0" dirty="0">
              <a:ln>
                <a:noFill/>
              </a:ln>
              <a:solidFill>
                <a:srgbClr val="2F99BF"/>
              </a:solidFill>
              <a:effectLst/>
              <a:uLnTx/>
              <a:uFillTx/>
              <a:latin typeface="+mj-ea"/>
              <a:ea typeface="+mj-ea"/>
              <a:cs typeface="+mn-cs"/>
              <a:sym typeface="微软雅黑" panose="020B0503020204020204" pitchFamily="34" charset="-122"/>
            </a:endParaRPr>
          </a:p>
        </p:txBody>
      </p:sp>
      <p:sp>
        <p:nvSpPr>
          <p:cNvPr id="37" name="Text Placeholder 7"/>
          <p:cNvSpPr txBox="1"/>
          <p:nvPr/>
        </p:nvSpPr>
        <p:spPr>
          <a:xfrm>
            <a:off x="7186829" y="2460566"/>
            <a:ext cx="1749128" cy="333469"/>
          </a:xfrm>
          <a:prstGeom prst="rect">
            <a:avLst/>
          </a:prstGeom>
        </p:spPr>
        <p:txBody>
          <a:bodyPr vert="horz" lIns="0" tIns="65494" rIns="0" bIns="65494" anchor="ctr"/>
          <a:lstStyle>
            <a:lvl1pPr marL="0" indent="0" algn="r" defTabSz="914400" rtl="0" eaLnBrk="1" latinLnBrk="0" hangingPunct="1">
              <a:lnSpc>
                <a:spcPct val="100000"/>
              </a:lnSpc>
              <a:spcBef>
                <a:spcPts val="0"/>
              </a:spcBef>
              <a:spcAft>
                <a:spcPts val="0"/>
              </a:spcAft>
              <a:buFont typeface="Arial" panose="020B0604020202020204" pitchFamily="34" charset="0"/>
              <a:buNone/>
              <a:defRPr sz="2635" b="1" kern="1200" baseline="0">
                <a:solidFill>
                  <a:schemeClr val="accent1"/>
                </a:solidFill>
                <a:latin typeface="League Gothic Regular"/>
                <a:ea typeface="+mn-ea"/>
                <a:cs typeface="League Gothic Regular"/>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250000"/>
              </a:lnSpc>
              <a:spcBef>
                <a:spcPct val="0"/>
              </a:spcBef>
              <a:spcAft>
                <a:spcPct val="0"/>
              </a:spcAft>
              <a:buClrTx/>
              <a:buSzTx/>
              <a:buFont typeface="Arial" panose="020B0604020202020204" pitchFamily="34" charset="0"/>
              <a:buNone/>
              <a:defRPr/>
            </a:pPr>
            <a:r>
              <a:rPr lang="zh-CN" altLang="en-US" sz="2000" dirty="0">
                <a:solidFill>
                  <a:schemeClr val="tx2">
                    <a:lumMod val="75000"/>
                  </a:schemeClr>
                </a:solidFill>
                <a:latin typeface="+mj-ea"/>
                <a:ea typeface="+mj-ea"/>
                <a:sym typeface="微软雅黑" panose="020B0503020204020204" pitchFamily="34" charset="-122"/>
              </a:rPr>
              <a:t>公司概况</a:t>
            </a:r>
            <a:endParaRPr kumimoji="0" lang="en-US" altLang="zh-CN" sz="2000" i="0" u="none" strike="noStrike" kern="1200" cap="none" spc="0" normalizeH="0" baseline="0" noProof="0" dirty="0">
              <a:ln>
                <a:noFill/>
              </a:ln>
              <a:solidFill>
                <a:schemeClr val="tx2">
                  <a:lumMod val="75000"/>
                </a:schemeClr>
              </a:solidFill>
              <a:effectLst/>
              <a:uLnTx/>
              <a:uFillTx/>
              <a:latin typeface="+mj-ea"/>
              <a:ea typeface="+mj-ea"/>
              <a:cs typeface="+mn-cs"/>
              <a:sym typeface="微软雅黑" panose="020B0503020204020204" pitchFamily="34" charset="-122"/>
            </a:endParaRPr>
          </a:p>
        </p:txBody>
      </p:sp>
      <p:sp>
        <p:nvSpPr>
          <p:cNvPr id="38" name="TextBox 2"/>
          <p:cNvSpPr txBox="1"/>
          <p:nvPr/>
        </p:nvSpPr>
        <p:spPr>
          <a:xfrm>
            <a:off x="5942495" y="2457034"/>
            <a:ext cx="891591" cy="650947"/>
          </a:xfrm>
          <a:prstGeom prst="rect">
            <a:avLst/>
          </a:prstGeom>
          <a:noFill/>
          <a:ln w="9525">
            <a:noFill/>
          </a:ln>
        </p:spPr>
        <p:txBody>
          <a:bodyPr wrap="none">
            <a:spAutoFit/>
          </a:bodyPr>
          <a:lstStyle/>
          <a:p>
            <a:pPr lvl="0" eaLnBrk="1" hangingPunct="1"/>
            <a:r>
              <a:rPr lang="en-US" sz="3630" b="1" dirty="0">
                <a:solidFill>
                  <a:schemeClr val="tx2">
                    <a:lumMod val="75000"/>
                  </a:schemeClr>
                </a:solidFill>
                <a:latin typeface="+mj-ea"/>
                <a:ea typeface="+mj-ea"/>
              </a:rPr>
              <a:t>1.1</a:t>
            </a:r>
          </a:p>
        </p:txBody>
      </p:sp>
      <p:cxnSp>
        <p:nvCxnSpPr>
          <p:cNvPr id="39" name="直接连接符 38"/>
          <p:cNvCxnSpPr/>
          <p:nvPr/>
        </p:nvCxnSpPr>
        <p:spPr>
          <a:xfrm>
            <a:off x="6849902" y="2980440"/>
            <a:ext cx="2278417" cy="0"/>
          </a:xfrm>
          <a:prstGeom prst="line">
            <a:avLst/>
          </a:prstGeom>
          <a:ln w="9525">
            <a:solidFill>
              <a:schemeClr val="bg1">
                <a:lumMod val="75000"/>
              </a:schemeClr>
            </a:solidFill>
            <a:headEnd type="oval"/>
          </a:ln>
          <a:effectLst/>
        </p:spPr>
        <p:style>
          <a:lnRef idx="2">
            <a:schemeClr val="accent1"/>
          </a:lnRef>
          <a:fillRef idx="0">
            <a:schemeClr val="accent1"/>
          </a:fillRef>
          <a:effectRef idx="1">
            <a:schemeClr val="accent1"/>
          </a:effectRef>
          <a:fontRef idx="minor">
            <a:schemeClr val="tx1"/>
          </a:fontRef>
        </p:style>
      </p:cxnSp>
      <p:grpSp>
        <p:nvGrpSpPr>
          <p:cNvPr id="41" name="组合 159"/>
          <p:cNvGrpSpPr/>
          <p:nvPr/>
        </p:nvGrpSpPr>
        <p:grpSpPr>
          <a:xfrm rot="5400000">
            <a:off x="8939989" y="2730530"/>
            <a:ext cx="307552" cy="310431"/>
            <a:chOff x="6128328" y="4909919"/>
            <a:chExt cx="2076235" cy="2095938"/>
          </a:xfrm>
        </p:grpSpPr>
        <p:sp>
          <p:nvSpPr>
            <p:cNvPr id="42" name="îṡlide"/>
            <p:cNvSpPr/>
            <p:nvPr/>
          </p:nvSpPr>
          <p:spPr>
            <a:xfrm>
              <a:off x="6128328" y="4909919"/>
              <a:ext cx="1044000" cy="1044000"/>
            </a:xfrm>
            <a:prstGeom prst="ellipse">
              <a:avLst/>
            </a:prstGeom>
            <a:solidFill>
              <a:srgbClr val="2F99BF"/>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59175" indent="-259175" algn="ctr">
                <a:buFont typeface="Wingdings" panose="05000000000000000000" charset="0"/>
                <a:buChar char="Ø"/>
              </a:pPr>
              <a:endParaRPr sz="2000" b="1">
                <a:solidFill>
                  <a:schemeClr val="tx2">
                    <a:lumMod val="75000"/>
                  </a:schemeClr>
                </a:solidFill>
                <a:latin typeface="+mj-ea"/>
                <a:ea typeface="+mj-ea"/>
              </a:endParaRPr>
            </a:p>
          </p:txBody>
        </p:sp>
        <p:sp>
          <p:nvSpPr>
            <p:cNvPr id="43" name="išļíḍé"/>
            <p:cNvSpPr/>
            <p:nvPr/>
          </p:nvSpPr>
          <p:spPr bwMode="auto">
            <a:xfrm>
              <a:off x="7910036" y="6636451"/>
              <a:ext cx="294527" cy="369406"/>
            </a:xfrm>
            <a:custGeom>
              <a:avLst/>
              <a:gdLst>
                <a:gd name="connsiteX0" fmla="*/ 253338 w 483514"/>
                <a:gd name="connsiteY0" fmla="*/ 416124 h 606439"/>
                <a:gd name="connsiteX1" fmla="*/ 396788 w 483514"/>
                <a:gd name="connsiteY1" fmla="*/ 416124 h 606439"/>
                <a:gd name="connsiteX2" fmla="*/ 436657 w 483514"/>
                <a:gd name="connsiteY2" fmla="*/ 455944 h 606439"/>
                <a:gd name="connsiteX3" fmla="*/ 436657 w 483514"/>
                <a:gd name="connsiteY3" fmla="*/ 529284 h 606439"/>
                <a:gd name="connsiteX4" fmla="*/ 462697 w 483514"/>
                <a:gd name="connsiteY4" fmla="*/ 566619 h 606439"/>
                <a:gd name="connsiteX5" fmla="*/ 422769 w 483514"/>
                <a:gd name="connsiteY5" fmla="*/ 606439 h 606439"/>
                <a:gd name="connsiteX6" fmla="*/ 161736 w 483514"/>
                <a:gd name="connsiteY6" fmla="*/ 606439 h 606439"/>
                <a:gd name="connsiteX7" fmla="*/ 121866 w 483514"/>
                <a:gd name="connsiteY7" fmla="*/ 566619 h 606439"/>
                <a:gd name="connsiteX8" fmla="*/ 161736 w 483514"/>
                <a:gd name="connsiteY8" fmla="*/ 526799 h 606439"/>
                <a:gd name="connsiteX9" fmla="*/ 213468 w 483514"/>
                <a:gd name="connsiteY9" fmla="*/ 526799 h 606439"/>
                <a:gd name="connsiteX10" fmla="*/ 213468 w 483514"/>
                <a:gd name="connsiteY10" fmla="*/ 455944 h 606439"/>
                <a:gd name="connsiteX11" fmla="*/ 253338 w 483514"/>
                <a:gd name="connsiteY11" fmla="*/ 416124 h 606439"/>
                <a:gd name="connsiteX12" fmla="*/ 10995 w 483514"/>
                <a:gd name="connsiteY12" fmla="*/ 381265 h 606439"/>
                <a:gd name="connsiteX13" fmla="*/ 170134 w 483514"/>
                <a:gd name="connsiteY13" fmla="*/ 381265 h 606439"/>
                <a:gd name="connsiteX14" fmla="*/ 181071 w 483514"/>
                <a:gd name="connsiteY14" fmla="*/ 392188 h 606439"/>
                <a:gd name="connsiteX15" fmla="*/ 181071 w 483514"/>
                <a:gd name="connsiteY15" fmla="*/ 513502 h 606439"/>
                <a:gd name="connsiteX16" fmla="*/ 161743 w 483514"/>
                <a:gd name="connsiteY16" fmla="*/ 513502 h 606439"/>
                <a:gd name="connsiteX17" fmla="*/ 160354 w 483514"/>
                <a:gd name="connsiteY17" fmla="*/ 513560 h 606439"/>
                <a:gd name="connsiteX18" fmla="*/ 160354 w 483514"/>
                <a:gd name="connsiteY18" fmla="*/ 405308 h 606439"/>
                <a:gd name="connsiteX19" fmla="*/ 20775 w 483514"/>
                <a:gd name="connsiteY19" fmla="*/ 405308 h 606439"/>
                <a:gd name="connsiteX20" fmla="*/ 20775 w 483514"/>
                <a:gd name="connsiteY20" fmla="*/ 548064 h 606439"/>
                <a:gd name="connsiteX21" fmla="*/ 111976 w 483514"/>
                <a:gd name="connsiteY21" fmla="*/ 548064 h 606439"/>
                <a:gd name="connsiteX22" fmla="*/ 108619 w 483514"/>
                <a:gd name="connsiteY22" fmla="*/ 566616 h 606439"/>
                <a:gd name="connsiteX23" fmla="*/ 111339 w 483514"/>
                <a:gd name="connsiteY23" fmla="*/ 583435 h 606439"/>
                <a:gd name="connsiteX24" fmla="*/ 10995 w 483514"/>
                <a:gd name="connsiteY24" fmla="*/ 583435 h 606439"/>
                <a:gd name="connsiteX25" fmla="*/ 0 w 483514"/>
                <a:gd name="connsiteY25" fmla="*/ 572512 h 606439"/>
                <a:gd name="connsiteX26" fmla="*/ 0 w 483514"/>
                <a:gd name="connsiteY26" fmla="*/ 392188 h 606439"/>
                <a:gd name="connsiteX27" fmla="*/ 10995 w 483514"/>
                <a:gd name="connsiteY27" fmla="*/ 381265 h 606439"/>
                <a:gd name="connsiteX28" fmla="*/ 325060 w 483514"/>
                <a:gd name="connsiteY28" fmla="*/ 224892 h 606439"/>
                <a:gd name="connsiteX29" fmla="*/ 416831 w 483514"/>
                <a:gd name="connsiteY29" fmla="*/ 316521 h 606439"/>
                <a:gd name="connsiteX30" fmla="*/ 325060 w 483514"/>
                <a:gd name="connsiteY30" fmla="*/ 408150 h 606439"/>
                <a:gd name="connsiteX31" fmla="*/ 233289 w 483514"/>
                <a:gd name="connsiteY31" fmla="*/ 316521 h 606439"/>
                <a:gd name="connsiteX32" fmla="*/ 325060 w 483514"/>
                <a:gd name="connsiteY32" fmla="*/ 224892 h 606439"/>
                <a:gd name="connsiteX33" fmla="*/ 196031 w 483514"/>
                <a:gd name="connsiteY33" fmla="*/ 170204 h 606439"/>
                <a:gd name="connsiteX34" fmla="*/ 244015 w 483514"/>
                <a:gd name="connsiteY34" fmla="*/ 170204 h 606439"/>
                <a:gd name="connsiteX35" fmla="*/ 244015 w 483514"/>
                <a:gd name="connsiteY35" fmla="*/ 249703 h 606439"/>
                <a:gd name="connsiteX36" fmla="*/ 234812 w 483514"/>
                <a:gd name="connsiteY36" fmla="*/ 262645 h 606439"/>
                <a:gd name="connsiteX37" fmla="*/ 196031 w 483514"/>
                <a:gd name="connsiteY37" fmla="*/ 262645 h 606439"/>
                <a:gd name="connsiteX38" fmla="*/ 352897 w 483514"/>
                <a:gd name="connsiteY38" fmla="*/ 149316 h 606439"/>
                <a:gd name="connsiteX39" fmla="*/ 400881 w 483514"/>
                <a:gd name="connsiteY39" fmla="*/ 149316 h 606439"/>
                <a:gd name="connsiteX40" fmla="*/ 400881 w 483514"/>
                <a:gd name="connsiteY40" fmla="*/ 243944 h 606439"/>
                <a:gd name="connsiteX41" fmla="*/ 352897 w 483514"/>
                <a:gd name="connsiteY41" fmla="*/ 215348 h 606439"/>
                <a:gd name="connsiteX42" fmla="*/ 274429 w 483514"/>
                <a:gd name="connsiteY42" fmla="*/ 113469 h 606439"/>
                <a:gd name="connsiteX43" fmla="*/ 322413 w 483514"/>
                <a:gd name="connsiteY43" fmla="*/ 113469 h 606439"/>
                <a:gd name="connsiteX44" fmla="*/ 322413 w 483514"/>
                <a:gd name="connsiteY44" fmla="*/ 211675 h 606439"/>
                <a:gd name="connsiteX45" fmla="*/ 274429 w 483514"/>
                <a:gd name="connsiteY45" fmla="*/ 224680 h 606439"/>
                <a:gd name="connsiteX46" fmla="*/ 117632 w 483514"/>
                <a:gd name="connsiteY46" fmla="*/ 77692 h 606439"/>
                <a:gd name="connsiteX47" fmla="*/ 165616 w 483514"/>
                <a:gd name="connsiteY47" fmla="*/ 77692 h 606439"/>
                <a:gd name="connsiteX48" fmla="*/ 165616 w 483514"/>
                <a:gd name="connsiteY48" fmla="*/ 262644 h 606439"/>
                <a:gd name="connsiteX49" fmla="*/ 117632 w 483514"/>
                <a:gd name="connsiteY49" fmla="*/ 262644 h 606439"/>
                <a:gd name="connsiteX50" fmla="*/ 68875 w 483514"/>
                <a:gd name="connsiteY50" fmla="*/ 0 h 606439"/>
                <a:gd name="connsiteX51" fmla="*/ 443641 w 483514"/>
                <a:gd name="connsiteY51" fmla="*/ 0 h 606439"/>
                <a:gd name="connsiteX52" fmla="*/ 483514 w 483514"/>
                <a:gd name="connsiteY52" fmla="*/ 39813 h 606439"/>
                <a:gd name="connsiteX53" fmla="*/ 483514 w 483514"/>
                <a:gd name="connsiteY53" fmla="*/ 300594 h 606439"/>
                <a:gd name="connsiteX54" fmla="*/ 443641 w 483514"/>
                <a:gd name="connsiteY54" fmla="*/ 340407 h 606439"/>
                <a:gd name="connsiteX55" fmla="*/ 427322 w 483514"/>
                <a:gd name="connsiteY55" fmla="*/ 340407 h 606439"/>
                <a:gd name="connsiteX56" fmla="*/ 430100 w 483514"/>
                <a:gd name="connsiteY56" fmla="*/ 316542 h 606439"/>
                <a:gd name="connsiteX57" fmla="*/ 429405 w 483514"/>
                <a:gd name="connsiteY57" fmla="*/ 304581 h 606439"/>
                <a:gd name="connsiteX58" fmla="*/ 439706 w 483514"/>
                <a:gd name="connsiteY58" fmla="*/ 304581 h 606439"/>
                <a:gd name="connsiteX59" fmla="*/ 439706 w 483514"/>
                <a:gd name="connsiteY59" fmla="*/ 35826 h 606439"/>
                <a:gd name="connsiteX60" fmla="*/ 72810 w 483514"/>
                <a:gd name="connsiteY60" fmla="*/ 35826 h 606439"/>
                <a:gd name="connsiteX61" fmla="*/ 72810 w 483514"/>
                <a:gd name="connsiteY61" fmla="*/ 304581 h 606439"/>
                <a:gd name="connsiteX62" fmla="*/ 220668 w 483514"/>
                <a:gd name="connsiteY62" fmla="*/ 304581 h 606439"/>
                <a:gd name="connsiteX63" fmla="*/ 220031 w 483514"/>
                <a:gd name="connsiteY63" fmla="*/ 316542 h 606439"/>
                <a:gd name="connsiteX64" fmla="*/ 222751 w 483514"/>
                <a:gd name="connsiteY64" fmla="*/ 340407 h 606439"/>
                <a:gd name="connsiteX65" fmla="*/ 68875 w 483514"/>
                <a:gd name="connsiteY65" fmla="*/ 340407 h 606439"/>
                <a:gd name="connsiteX66" fmla="*/ 29002 w 483514"/>
                <a:gd name="connsiteY66" fmla="*/ 300594 h 606439"/>
                <a:gd name="connsiteX67" fmla="*/ 29002 w 483514"/>
                <a:gd name="connsiteY67" fmla="*/ 39813 h 606439"/>
                <a:gd name="connsiteX68" fmla="*/ 68875 w 483514"/>
                <a:gd name="connsiteY68" fmla="*/ 0 h 60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83514" h="606439">
                  <a:moveTo>
                    <a:pt x="253338" y="416124"/>
                  </a:moveTo>
                  <a:lnTo>
                    <a:pt x="396788" y="416124"/>
                  </a:lnTo>
                  <a:cubicBezTo>
                    <a:pt x="418835" y="416124"/>
                    <a:pt x="436657" y="433982"/>
                    <a:pt x="436657" y="455944"/>
                  </a:cubicBezTo>
                  <a:lnTo>
                    <a:pt x="436657" y="529284"/>
                  </a:lnTo>
                  <a:cubicBezTo>
                    <a:pt x="451876" y="534890"/>
                    <a:pt x="462697" y="549512"/>
                    <a:pt x="462697" y="566619"/>
                  </a:cubicBezTo>
                  <a:cubicBezTo>
                    <a:pt x="462697" y="588639"/>
                    <a:pt x="444816" y="606439"/>
                    <a:pt x="422769" y="606439"/>
                  </a:cubicBezTo>
                  <a:lnTo>
                    <a:pt x="161736" y="606439"/>
                  </a:lnTo>
                  <a:cubicBezTo>
                    <a:pt x="139747" y="606439"/>
                    <a:pt x="121866" y="588639"/>
                    <a:pt x="121866" y="566619"/>
                  </a:cubicBezTo>
                  <a:cubicBezTo>
                    <a:pt x="121866" y="544657"/>
                    <a:pt x="139747" y="526799"/>
                    <a:pt x="161736" y="526799"/>
                  </a:cubicBezTo>
                  <a:lnTo>
                    <a:pt x="213468" y="526799"/>
                  </a:lnTo>
                  <a:lnTo>
                    <a:pt x="213468" y="455944"/>
                  </a:lnTo>
                  <a:cubicBezTo>
                    <a:pt x="213468" y="433982"/>
                    <a:pt x="231291" y="416124"/>
                    <a:pt x="253338" y="416124"/>
                  </a:cubicBezTo>
                  <a:close/>
                  <a:moveTo>
                    <a:pt x="10995" y="381265"/>
                  </a:moveTo>
                  <a:lnTo>
                    <a:pt x="170134" y="381265"/>
                  </a:lnTo>
                  <a:cubicBezTo>
                    <a:pt x="176210" y="381265"/>
                    <a:pt x="181071" y="386120"/>
                    <a:pt x="181071" y="392188"/>
                  </a:cubicBezTo>
                  <a:lnTo>
                    <a:pt x="181071" y="513502"/>
                  </a:lnTo>
                  <a:lnTo>
                    <a:pt x="161743" y="513502"/>
                  </a:lnTo>
                  <a:cubicBezTo>
                    <a:pt x="161280" y="513502"/>
                    <a:pt x="160817" y="513560"/>
                    <a:pt x="160354" y="513560"/>
                  </a:cubicBezTo>
                  <a:lnTo>
                    <a:pt x="160354" y="405308"/>
                  </a:lnTo>
                  <a:lnTo>
                    <a:pt x="20775" y="405308"/>
                  </a:lnTo>
                  <a:lnTo>
                    <a:pt x="20775" y="548064"/>
                  </a:lnTo>
                  <a:lnTo>
                    <a:pt x="111976" y="548064"/>
                  </a:lnTo>
                  <a:cubicBezTo>
                    <a:pt x="109777" y="553843"/>
                    <a:pt x="108619" y="560085"/>
                    <a:pt x="108619" y="566616"/>
                  </a:cubicBezTo>
                  <a:cubicBezTo>
                    <a:pt x="108619" y="572512"/>
                    <a:pt x="109545" y="578176"/>
                    <a:pt x="111339" y="583435"/>
                  </a:cubicBezTo>
                  <a:lnTo>
                    <a:pt x="10995" y="583435"/>
                  </a:lnTo>
                  <a:cubicBezTo>
                    <a:pt x="4919" y="583435"/>
                    <a:pt x="0" y="578580"/>
                    <a:pt x="0" y="572512"/>
                  </a:cubicBezTo>
                  <a:lnTo>
                    <a:pt x="0" y="392188"/>
                  </a:lnTo>
                  <a:cubicBezTo>
                    <a:pt x="0" y="386120"/>
                    <a:pt x="4919" y="381265"/>
                    <a:pt x="10995" y="381265"/>
                  </a:cubicBezTo>
                  <a:close/>
                  <a:moveTo>
                    <a:pt x="325060" y="224892"/>
                  </a:moveTo>
                  <a:cubicBezTo>
                    <a:pt x="375744" y="224892"/>
                    <a:pt x="416831" y="265916"/>
                    <a:pt x="416831" y="316521"/>
                  </a:cubicBezTo>
                  <a:cubicBezTo>
                    <a:pt x="416831" y="367126"/>
                    <a:pt x="375744" y="408150"/>
                    <a:pt x="325060" y="408150"/>
                  </a:cubicBezTo>
                  <a:cubicBezTo>
                    <a:pt x="274376" y="408150"/>
                    <a:pt x="233289" y="367126"/>
                    <a:pt x="233289" y="316521"/>
                  </a:cubicBezTo>
                  <a:cubicBezTo>
                    <a:pt x="233289" y="265916"/>
                    <a:pt x="274376" y="224892"/>
                    <a:pt x="325060" y="224892"/>
                  </a:cubicBezTo>
                  <a:close/>
                  <a:moveTo>
                    <a:pt x="196031" y="170204"/>
                  </a:moveTo>
                  <a:lnTo>
                    <a:pt x="244015" y="170204"/>
                  </a:lnTo>
                  <a:lnTo>
                    <a:pt x="244015" y="249703"/>
                  </a:lnTo>
                  <a:cubicBezTo>
                    <a:pt x="240658" y="253748"/>
                    <a:pt x="237590" y="258081"/>
                    <a:pt x="234812" y="262645"/>
                  </a:cubicBezTo>
                  <a:lnTo>
                    <a:pt x="196031" y="262645"/>
                  </a:lnTo>
                  <a:close/>
                  <a:moveTo>
                    <a:pt x="352897" y="149316"/>
                  </a:moveTo>
                  <a:lnTo>
                    <a:pt x="400881" y="149316"/>
                  </a:lnTo>
                  <a:lnTo>
                    <a:pt x="400881" y="243944"/>
                  </a:lnTo>
                  <a:cubicBezTo>
                    <a:pt x="387915" y="230483"/>
                    <a:pt x="371419" y="220431"/>
                    <a:pt x="352897" y="215348"/>
                  </a:cubicBezTo>
                  <a:close/>
                  <a:moveTo>
                    <a:pt x="274429" y="113469"/>
                  </a:moveTo>
                  <a:lnTo>
                    <a:pt x="322413" y="113469"/>
                  </a:lnTo>
                  <a:lnTo>
                    <a:pt x="322413" y="211675"/>
                  </a:lnTo>
                  <a:cubicBezTo>
                    <a:pt x="305048" y="212137"/>
                    <a:pt x="288726" y="216761"/>
                    <a:pt x="274429" y="224680"/>
                  </a:cubicBezTo>
                  <a:close/>
                  <a:moveTo>
                    <a:pt x="117632" y="77692"/>
                  </a:moveTo>
                  <a:lnTo>
                    <a:pt x="165616" y="77692"/>
                  </a:lnTo>
                  <a:lnTo>
                    <a:pt x="165616" y="262644"/>
                  </a:lnTo>
                  <a:lnTo>
                    <a:pt x="117632" y="262644"/>
                  </a:lnTo>
                  <a:close/>
                  <a:moveTo>
                    <a:pt x="68875" y="0"/>
                  </a:moveTo>
                  <a:lnTo>
                    <a:pt x="443641" y="0"/>
                  </a:lnTo>
                  <a:cubicBezTo>
                    <a:pt x="465632" y="0"/>
                    <a:pt x="483514" y="17855"/>
                    <a:pt x="483514" y="39813"/>
                  </a:cubicBezTo>
                  <a:lnTo>
                    <a:pt x="483514" y="300594"/>
                  </a:lnTo>
                  <a:cubicBezTo>
                    <a:pt x="483514" y="322609"/>
                    <a:pt x="465632" y="340407"/>
                    <a:pt x="443641" y="340407"/>
                  </a:cubicBezTo>
                  <a:lnTo>
                    <a:pt x="427322" y="340407"/>
                  </a:lnTo>
                  <a:cubicBezTo>
                    <a:pt x="429116" y="332722"/>
                    <a:pt x="430100" y="324747"/>
                    <a:pt x="430100" y="316542"/>
                  </a:cubicBezTo>
                  <a:cubicBezTo>
                    <a:pt x="430100" y="312497"/>
                    <a:pt x="429868" y="308510"/>
                    <a:pt x="429405" y="304581"/>
                  </a:cubicBezTo>
                  <a:lnTo>
                    <a:pt x="439706" y="304581"/>
                  </a:lnTo>
                  <a:lnTo>
                    <a:pt x="439706" y="35826"/>
                  </a:lnTo>
                  <a:lnTo>
                    <a:pt x="72810" y="35826"/>
                  </a:lnTo>
                  <a:lnTo>
                    <a:pt x="72810" y="304581"/>
                  </a:lnTo>
                  <a:lnTo>
                    <a:pt x="220668" y="304581"/>
                  </a:lnTo>
                  <a:cubicBezTo>
                    <a:pt x="220263" y="308510"/>
                    <a:pt x="220031" y="312497"/>
                    <a:pt x="220031" y="316542"/>
                  </a:cubicBezTo>
                  <a:cubicBezTo>
                    <a:pt x="220031" y="324747"/>
                    <a:pt x="220957" y="332722"/>
                    <a:pt x="222751" y="340407"/>
                  </a:cubicBezTo>
                  <a:lnTo>
                    <a:pt x="68875" y="340407"/>
                  </a:lnTo>
                  <a:cubicBezTo>
                    <a:pt x="46826" y="340407"/>
                    <a:pt x="29002" y="322609"/>
                    <a:pt x="29002" y="300594"/>
                  </a:cubicBezTo>
                  <a:lnTo>
                    <a:pt x="29002" y="39813"/>
                  </a:lnTo>
                  <a:cubicBezTo>
                    <a:pt x="29002" y="17855"/>
                    <a:pt x="46826" y="0"/>
                    <a:pt x="68875" y="0"/>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9175" indent="-259175" algn="ctr">
                <a:buFont typeface="Wingdings" panose="05000000000000000000" charset="0"/>
                <a:buChar char="Ø"/>
              </a:pPr>
              <a:endParaRPr sz="2000" b="1">
                <a:solidFill>
                  <a:schemeClr val="tx2">
                    <a:lumMod val="75000"/>
                  </a:schemeClr>
                </a:solidFill>
                <a:latin typeface="+mj-ea"/>
                <a:ea typeface="+mj-ea"/>
              </a:endParaRPr>
            </a:p>
          </p:txBody>
        </p:sp>
      </p:grpSp>
      <p:sp>
        <p:nvSpPr>
          <p:cNvPr id="44" name="Text Placeholder 7"/>
          <p:cNvSpPr txBox="1"/>
          <p:nvPr/>
        </p:nvSpPr>
        <p:spPr>
          <a:xfrm>
            <a:off x="7143715" y="3444166"/>
            <a:ext cx="1690790" cy="270368"/>
          </a:xfrm>
          <a:prstGeom prst="rect">
            <a:avLst/>
          </a:prstGeom>
        </p:spPr>
        <p:txBody>
          <a:bodyPr vert="horz" lIns="0" tIns="65494" rIns="0" bIns="65494" anchor="ctr"/>
          <a:lstStyle>
            <a:lvl1pPr marL="0" indent="0" algn="r" defTabSz="914400" rtl="0" eaLnBrk="1" latinLnBrk="0" hangingPunct="1">
              <a:lnSpc>
                <a:spcPct val="100000"/>
              </a:lnSpc>
              <a:spcBef>
                <a:spcPts val="0"/>
              </a:spcBef>
              <a:spcAft>
                <a:spcPts val="0"/>
              </a:spcAft>
              <a:buFont typeface="Arial" panose="020B0604020202020204" pitchFamily="34" charset="0"/>
              <a:buNone/>
              <a:defRPr sz="2635" b="1" kern="1200" baseline="0">
                <a:solidFill>
                  <a:schemeClr val="accent1"/>
                </a:solidFill>
                <a:latin typeface="League Gothic Regular"/>
                <a:ea typeface="+mn-ea"/>
                <a:cs typeface="League Gothic Regular"/>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120000"/>
              </a:lnSpc>
            </a:pPr>
            <a:r>
              <a:rPr kumimoji="0" lang="zh-CN" altLang="en-US" sz="2000" i="0" u="none" strike="noStrike" kern="1200" cap="none" spc="0" normalizeH="0" baseline="0" noProof="0" dirty="0">
                <a:ln>
                  <a:noFill/>
                </a:ln>
                <a:solidFill>
                  <a:schemeClr val="tx2">
                    <a:lumMod val="75000"/>
                  </a:schemeClr>
                </a:solidFill>
                <a:effectLst/>
                <a:uLnTx/>
                <a:uFillTx/>
                <a:latin typeface="+mj-ea"/>
                <a:ea typeface="+mj-ea"/>
                <a:cs typeface="+mn-cs"/>
                <a:sym typeface="微软雅黑" panose="020B0503020204020204" pitchFamily="34" charset="-122"/>
              </a:rPr>
              <a:t>公司发展历程</a:t>
            </a:r>
            <a:endParaRPr lang="zh-CN" altLang="en-US" sz="2000" dirty="0">
              <a:solidFill>
                <a:schemeClr val="tx2">
                  <a:lumMod val="75000"/>
                </a:schemeClr>
              </a:solidFill>
              <a:latin typeface="+mj-ea"/>
              <a:ea typeface="+mj-ea"/>
              <a:sym typeface="+mn-ea"/>
            </a:endParaRPr>
          </a:p>
        </p:txBody>
      </p:sp>
      <p:sp>
        <p:nvSpPr>
          <p:cNvPr id="45" name="TextBox 2"/>
          <p:cNvSpPr txBox="1"/>
          <p:nvPr/>
        </p:nvSpPr>
        <p:spPr>
          <a:xfrm>
            <a:off x="5942495" y="3324508"/>
            <a:ext cx="891591" cy="650627"/>
          </a:xfrm>
          <a:prstGeom prst="rect">
            <a:avLst/>
          </a:prstGeom>
          <a:noFill/>
          <a:ln w="9525">
            <a:noFill/>
          </a:ln>
        </p:spPr>
        <p:txBody>
          <a:bodyPr wrap="none">
            <a:spAutoFit/>
          </a:bodyPr>
          <a:lstStyle/>
          <a:p>
            <a:pPr lvl="0" eaLnBrk="1" hangingPunct="1"/>
            <a:r>
              <a:rPr lang="en-US" sz="3628" b="1" dirty="0">
                <a:solidFill>
                  <a:schemeClr val="tx2">
                    <a:lumMod val="75000"/>
                  </a:schemeClr>
                </a:solidFill>
                <a:latin typeface="+mj-ea"/>
                <a:ea typeface="+mj-ea"/>
              </a:rPr>
              <a:t>1.2</a:t>
            </a:r>
          </a:p>
        </p:txBody>
      </p:sp>
      <p:cxnSp>
        <p:nvCxnSpPr>
          <p:cNvPr id="46" name="直接连接符 45"/>
          <p:cNvCxnSpPr/>
          <p:nvPr/>
        </p:nvCxnSpPr>
        <p:spPr>
          <a:xfrm>
            <a:off x="6834086" y="3826974"/>
            <a:ext cx="2278417" cy="0"/>
          </a:xfrm>
          <a:prstGeom prst="line">
            <a:avLst/>
          </a:prstGeom>
          <a:ln w="9525">
            <a:solidFill>
              <a:schemeClr val="bg1">
                <a:lumMod val="75000"/>
              </a:schemeClr>
            </a:solidFill>
            <a:headEnd type="oval"/>
          </a:ln>
          <a:effectLst/>
        </p:spPr>
        <p:style>
          <a:lnRef idx="2">
            <a:schemeClr val="accent1"/>
          </a:lnRef>
          <a:fillRef idx="0">
            <a:schemeClr val="accent1"/>
          </a:fillRef>
          <a:effectRef idx="1">
            <a:schemeClr val="accent1"/>
          </a:effectRef>
          <a:fontRef idx="minor">
            <a:schemeClr val="tx1"/>
          </a:fontRef>
        </p:style>
      </p:cxnSp>
      <p:grpSp>
        <p:nvGrpSpPr>
          <p:cNvPr id="47" name="组合 159"/>
          <p:cNvGrpSpPr/>
          <p:nvPr/>
        </p:nvGrpSpPr>
        <p:grpSpPr>
          <a:xfrm rot="5400000">
            <a:off x="8925015" y="3561611"/>
            <a:ext cx="307552" cy="310431"/>
            <a:chOff x="6128328" y="4909919"/>
            <a:chExt cx="2076235" cy="2095938"/>
          </a:xfrm>
        </p:grpSpPr>
        <p:sp>
          <p:nvSpPr>
            <p:cNvPr id="48" name="îṡlide"/>
            <p:cNvSpPr/>
            <p:nvPr/>
          </p:nvSpPr>
          <p:spPr>
            <a:xfrm>
              <a:off x="6128328" y="4909919"/>
              <a:ext cx="1044000" cy="1044000"/>
            </a:xfrm>
            <a:prstGeom prst="ellipse">
              <a:avLst/>
            </a:prstGeom>
            <a:solidFill>
              <a:srgbClr val="2F99BF"/>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59175" indent="-259175" algn="ctr">
                <a:buFont typeface="Wingdings" panose="05000000000000000000" charset="0"/>
                <a:buChar char="Ø"/>
              </a:pPr>
              <a:endParaRPr sz="2000" b="1">
                <a:solidFill>
                  <a:schemeClr val="tx2">
                    <a:lumMod val="75000"/>
                  </a:schemeClr>
                </a:solidFill>
                <a:latin typeface="+mj-ea"/>
                <a:ea typeface="+mj-ea"/>
              </a:endParaRPr>
            </a:p>
          </p:txBody>
        </p:sp>
        <p:sp>
          <p:nvSpPr>
            <p:cNvPr id="49" name="išļíḍé"/>
            <p:cNvSpPr/>
            <p:nvPr/>
          </p:nvSpPr>
          <p:spPr bwMode="auto">
            <a:xfrm>
              <a:off x="7910036" y="6636451"/>
              <a:ext cx="294527" cy="369406"/>
            </a:xfrm>
            <a:custGeom>
              <a:avLst/>
              <a:gdLst>
                <a:gd name="connsiteX0" fmla="*/ 253338 w 483514"/>
                <a:gd name="connsiteY0" fmla="*/ 416124 h 606439"/>
                <a:gd name="connsiteX1" fmla="*/ 396788 w 483514"/>
                <a:gd name="connsiteY1" fmla="*/ 416124 h 606439"/>
                <a:gd name="connsiteX2" fmla="*/ 436657 w 483514"/>
                <a:gd name="connsiteY2" fmla="*/ 455944 h 606439"/>
                <a:gd name="connsiteX3" fmla="*/ 436657 w 483514"/>
                <a:gd name="connsiteY3" fmla="*/ 529284 h 606439"/>
                <a:gd name="connsiteX4" fmla="*/ 462697 w 483514"/>
                <a:gd name="connsiteY4" fmla="*/ 566619 h 606439"/>
                <a:gd name="connsiteX5" fmla="*/ 422769 w 483514"/>
                <a:gd name="connsiteY5" fmla="*/ 606439 h 606439"/>
                <a:gd name="connsiteX6" fmla="*/ 161736 w 483514"/>
                <a:gd name="connsiteY6" fmla="*/ 606439 h 606439"/>
                <a:gd name="connsiteX7" fmla="*/ 121866 w 483514"/>
                <a:gd name="connsiteY7" fmla="*/ 566619 h 606439"/>
                <a:gd name="connsiteX8" fmla="*/ 161736 w 483514"/>
                <a:gd name="connsiteY8" fmla="*/ 526799 h 606439"/>
                <a:gd name="connsiteX9" fmla="*/ 213468 w 483514"/>
                <a:gd name="connsiteY9" fmla="*/ 526799 h 606439"/>
                <a:gd name="connsiteX10" fmla="*/ 213468 w 483514"/>
                <a:gd name="connsiteY10" fmla="*/ 455944 h 606439"/>
                <a:gd name="connsiteX11" fmla="*/ 253338 w 483514"/>
                <a:gd name="connsiteY11" fmla="*/ 416124 h 606439"/>
                <a:gd name="connsiteX12" fmla="*/ 10995 w 483514"/>
                <a:gd name="connsiteY12" fmla="*/ 381265 h 606439"/>
                <a:gd name="connsiteX13" fmla="*/ 170134 w 483514"/>
                <a:gd name="connsiteY13" fmla="*/ 381265 h 606439"/>
                <a:gd name="connsiteX14" fmla="*/ 181071 w 483514"/>
                <a:gd name="connsiteY14" fmla="*/ 392188 h 606439"/>
                <a:gd name="connsiteX15" fmla="*/ 181071 w 483514"/>
                <a:gd name="connsiteY15" fmla="*/ 513502 h 606439"/>
                <a:gd name="connsiteX16" fmla="*/ 161743 w 483514"/>
                <a:gd name="connsiteY16" fmla="*/ 513502 h 606439"/>
                <a:gd name="connsiteX17" fmla="*/ 160354 w 483514"/>
                <a:gd name="connsiteY17" fmla="*/ 513560 h 606439"/>
                <a:gd name="connsiteX18" fmla="*/ 160354 w 483514"/>
                <a:gd name="connsiteY18" fmla="*/ 405308 h 606439"/>
                <a:gd name="connsiteX19" fmla="*/ 20775 w 483514"/>
                <a:gd name="connsiteY19" fmla="*/ 405308 h 606439"/>
                <a:gd name="connsiteX20" fmla="*/ 20775 w 483514"/>
                <a:gd name="connsiteY20" fmla="*/ 548064 h 606439"/>
                <a:gd name="connsiteX21" fmla="*/ 111976 w 483514"/>
                <a:gd name="connsiteY21" fmla="*/ 548064 h 606439"/>
                <a:gd name="connsiteX22" fmla="*/ 108619 w 483514"/>
                <a:gd name="connsiteY22" fmla="*/ 566616 h 606439"/>
                <a:gd name="connsiteX23" fmla="*/ 111339 w 483514"/>
                <a:gd name="connsiteY23" fmla="*/ 583435 h 606439"/>
                <a:gd name="connsiteX24" fmla="*/ 10995 w 483514"/>
                <a:gd name="connsiteY24" fmla="*/ 583435 h 606439"/>
                <a:gd name="connsiteX25" fmla="*/ 0 w 483514"/>
                <a:gd name="connsiteY25" fmla="*/ 572512 h 606439"/>
                <a:gd name="connsiteX26" fmla="*/ 0 w 483514"/>
                <a:gd name="connsiteY26" fmla="*/ 392188 h 606439"/>
                <a:gd name="connsiteX27" fmla="*/ 10995 w 483514"/>
                <a:gd name="connsiteY27" fmla="*/ 381265 h 606439"/>
                <a:gd name="connsiteX28" fmla="*/ 325060 w 483514"/>
                <a:gd name="connsiteY28" fmla="*/ 224892 h 606439"/>
                <a:gd name="connsiteX29" fmla="*/ 416831 w 483514"/>
                <a:gd name="connsiteY29" fmla="*/ 316521 h 606439"/>
                <a:gd name="connsiteX30" fmla="*/ 325060 w 483514"/>
                <a:gd name="connsiteY30" fmla="*/ 408150 h 606439"/>
                <a:gd name="connsiteX31" fmla="*/ 233289 w 483514"/>
                <a:gd name="connsiteY31" fmla="*/ 316521 h 606439"/>
                <a:gd name="connsiteX32" fmla="*/ 325060 w 483514"/>
                <a:gd name="connsiteY32" fmla="*/ 224892 h 606439"/>
                <a:gd name="connsiteX33" fmla="*/ 196031 w 483514"/>
                <a:gd name="connsiteY33" fmla="*/ 170204 h 606439"/>
                <a:gd name="connsiteX34" fmla="*/ 244015 w 483514"/>
                <a:gd name="connsiteY34" fmla="*/ 170204 h 606439"/>
                <a:gd name="connsiteX35" fmla="*/ 244015 w 483514"/>
                <a:gd name="connsiteY35" fmla="*/ 249703 h 606439"/>
                <a:gd name="connsiteX36" fmla="*/ 234812 w 483514"/>
                <a:gd name="connsiteY36" fmla="*/ 262645 h 606439"/>
                <a:gd name="connsiteX37" fmla="*/ 196031 w 483514"/>
                <a:gd name="connsiteY37" fmla="*/ 262645 h 606439"/>
                <a:gd name="connsiteX38" fmla="*/ 352897 w 483514"/>
                <a:gd name="connsiteY38" fmla="*/ 149316 h 606439"/>
                <a:gd name="connsiteX39" fmla="*/ 400881 w 483514"/>
                <a:gd name="connsiteY39" fmla="*/ 149316 h 606439"/>
                <a:gd name="connsiteX40" fmla="*/ 400881 w 483514"/>
                <a:gd name="connsiteY40" fmla="*/ 243944 h 606439"/>
                <a:gd name="connsiteX41" fmla="*/ 352897 w 483514"/>
                <a:gd name="connsiteY41" fmla="*/ 215348 h 606439"/>
                <a:gd name="connsiteX42" fmla="*/ 274429 w 483514"/>
                <a:gd name="connsiteY42" fmla="*/ 113469 h 606439"/>
                <a:gd name="connsiteX43" fmla="*/ 322413 w 483514"/>
                <a:gd name="connsiteY43" fmla="*/ 113469 h 606439"/>
                <a:gd name="connsiteX44" fmla="*/ 322413 w 483514"/>
                <a:gd name="connsiteY44" fmla="*/ 211675 h 606439"/>
                <a:gd name="connsiteX45" fmla="*/ 274429 w 483514"/>
                <a:gd name="connsiteY45" fmla="*/ 224680 h 606439"/>
                <a:gd name="connsiteX46" fmla="*/ 117632 w 483514"/>
                <a:gd name="connsiteY46" fmla="*/ 77692 h 606439"/>
                <a:gd name="connsiteX47" fmla="*/ 165616 w 483514"/>
                <a:gd name="connsiteY47" fmla="*/ 77692 h 606439"/>
                <a:gd name="connsiteX48" fmla="*/ 165616 w 483514"/>
                <a:gd name="connsiteY48" fmla="*/ 262644 h 606439"/>
                <a:gd name="connsiteX49" fmla="*/ 117632 w 483514"/>
                <a:gd name="connsiteY49" fmla="*/ 262644 h 606439"/>
                <a:gd name="connsiteX50" fmla="*/ 68875 w 483514"/>
                <a:gd name="connsiteY50" fmla="*/ 0 h 606439"/>
                <a:gd name="connsiteX51" fmla="*/ 443641 w 483514"/>
                <a:gd name="connsiteY51" fmla="*/ 0 h 606439"/>
                <a:gd name="connsiteX52" fmla="*/ 483514 w 483514"/>
                <a:gd name="connsiteY52" fmla="*/ 39813 h 606439"/>
                <a:gd name="connsiteX53" fmla="*/ 483514 w 483514"/>
                <a:gd name="connsiteY53" fmla="*/ 300594 h 606439"/>
                <a:gd name="connsiteX54" fmla="*/ 443641 w 483514"/>
                <a:gd name="connsiteY54" fmla="*/ 340407 h 606439"/>
                <a:gd name="connsiteX55" fmla="*/ 427322 w 483514"/>
                <a:gd name="connsiteY55" fmla="*/ 340407 h 606439"/>
                <a:gd name="connsiteX56" fmla="*/ 430100 w 483514"/>
                <a:gd name="connsiteY56" fmla="*/ 316542 h 606439"/>
                <a:gd name="connsiteX57" fmla="*/ 429405 w 483514"/>
                <a:gd name="connsiteY57" fmla="*/ 304581 h 606439"/>
                <a:gd name="connsiteX58" fmla="*/ 439706 w 483514"/>
                <a:gd name="connsiteY58" fmla="*/ 304581 h 606439"/>
                <a:gd name="connsiteX59" fmla="*/ 439706 w 483514"/>
                <a:gd name="connsiteY59" fmla="*/ 35826 h 606439"/>
                <a:gd name="connsiteX60" fmla="*/ 72810 w 483514"/>
                <a:gd name="connsiteY60" fmla="*/ 35826 h 606439"/>
                <a:gd name="connsiteX61" fmla="*/ 72810 w 483514"/>
                <a:gd name="connsiteY61" fmla="*/ 304581 h 606439"/>
                <a:gd name="connsiteX62" fmla="*/ 220668 w 483514"/>
                <a:gd name="connsiteY62" fmla="*/ 304581 h 606439"/>
                <a:gd name="connsiteX63" fmla="*/ 220031 w 483514"/>
                <a:gd name="connsiteY63" fmla="*/ 316542 h 606439"/>
                <a:gd name="connsiteX64" fmla="*/ 222751 w 483514"/>
                <a:gd name="connsiteY64" fmla="*/ 340407 h 606439"/>
                <a:gd name="connsiteX65" fmla="*/ 68875 w 483514"/>
                <a:gd name="connsiteY65" fmla="*/ 340407 h 606439"/>
                <a:gd name="connsiteX66" fmla="*/ 29002 w 483514"/>
                <a:gd name="connsiteY66" fmla="*/ 300594 h 606439"/>
                <a:gd name="connsiteX67" fmla="*/ 29002 w 483514"/>
                <a:gd name="connsiteY67" fmla="*/ 39813 h 606439"/>
                <a:gd name="connsiteX68" fmla="*/ 68875 w 483514"/>
                <a:gd name="connsiteY68" fmla="*/ 0 h 60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83514" h="606439">
                  <a:moveTo>
                    <a:pt x="253338" y="416124"/>
                  </a:moveTo>
                  <a:lnTo>
                    <a:pt x="396788" y="416124"/>
                  </a:lnTo>
                  <a:cubicBezTo>
                    <a:pt x="418835" y="416124"/>
                    <a:pt x="436657" y="433982"/>
                    <a:pt x="436657" y="455944"/>
                  </a:cubicBezTo>
                  <a:lnTo>
                    <a:pt x="436657" y="529284"/>
                  </a:lnTo>
                  <a:cubicBezTo>
                    <a:pt x="451876" y="534890"/>
                    <a:pt x="462697" y="549512"/>
                    <a:pt x="462697" y="566619"/>
                  </a:cubicBezTo>
                  <a:cubicBezTo>
                    <a:pt x="462697" y="588639"/>
                    <a:pt x="444816" y="606439"/>
                    <a:pt x="422769" y="606439"/>
                  </a:cubicBezTo>
                  <a:lnTo>
                    <a:pt x="161736" y="606439"/>
                  </a:lnTo>
                  <a:cubicBezTo>
                    <a:pt x="139747" y="606439"/>
                    <a:pt x="121866" y="588639"/>
                    <a:pt x="121866" y="566619"/>
                  </a:cubicBezTo>
                  <a:cubicBezTo>
                    <a:pt x="121866" y="544657"/>
                    <a:pt x="139747" y="526799"/>
                    <a:pt x="161736" y="526799"/>
                  </a:cubicBezTo>
                  <a:lnTo>
                    <a:pt x="213468" y="526799"/>
                  </a:lnTo>
                  <a:lnTo>
                    <a:pt x="213468" y="455944"/>
                  </a:lnTo>
                  <a:cubicBezTo>
                    <a:pt x="213468" y="433982"/>
                    <a:pt x="231291" y="416124"/>
                    <a:pt x="253338" y="416124"/>
                  </a:cubicBezTo>
                  <a:close/>
                  <a:moveTo>
                    <a:pt x="10995" y="381265"/>
                  </a:moveTo>
                  <a:lnTo>
                    <a:pt x="170134" y="381265"/>
                  </a:lnTo>
                  <a:cubicBezTo>
                    <a:pt x="176210" y="381265"/>
                    <a:pt x="181071" y="386120"/>
                    <a:pt x="181071" y="392188"/>
                  </a:cubicBezTo>
                  <a:lnTo>
                    <a:pt x="181071" y="513502"/>
                  </a:lnTo>
                  <a:lnTo>
                    <a:pt x="161743" y="513502"/>
                  </a:lnTo>
                  <a:cubicBezTo>
                    <a:pt x="161280" y="513502"/>
                    <a:pt x="160817" y="513560"/>
                    <a:pt x="160354" y="513560"/>
                  </a:cubicBezTo>
                  <a:lnTo>
                    <a:pt x="160354" y="405308"/>
                  </a:lnTo>
                  <a:lnTo>
                    <a:pt x="20775" y="405308"/>
                  </a:lnTo>
                  <a:lnTo>
                    <a:pt x="20775" y="548064"/>
                  </a:lnTo>
                  <a:lnTo>
                    <a:pt x="111976" y="548064"/>
                  </a:lnTo>
                  <a:cubicBezTo>
                    <a:pt x="109777" y="553843"/>
                    <a:pt x="108619" y="560085"/>
                    <a:pt x="108619" y="566616"/>
                  </a:cubicBezTo>
                  <a:cubicBezTo>
                    <a:pt x="108619" y="572512"/>
                    <a:pt x="109545" y="578176"/>
                    <a:pt x="111339" y="583435"/>
                  </a:cubicBezTo>
                  <a:lnTo>
                    <a:pt x="10995" y="583435"/>
                  </a:lnTo>
                  <a:cubicBezTo>
                    <a:pt x="4919" y="583435"/>
                    <a:pt x="0" y="578580"/>
                    <a:pt x="0" y="572512"/>
                  </a:cubicBezTo>
                  <a:lnTo>
                    <a:pt x="0" y="392188"/>
                  </a:lnTo>
                  <a:cubicBezTo>
                    <a:pt x="0" y="386120"/>
                    <a:pt x="4919" y="381265"/>
                    <a:pt x="10995" y="381265"/>
                  </a:cubicBezTo>
                  <a:close/>
                  <a:moveTo>
                    <a:pt x="325060" y="224892"/>
                  </a:moveTo>
                  <a:cubicBezTo>
                    <a:pt x="375744" y="224892"/>
                    <a:pt x="416831" y="265916"/>
                    <a:pt x="416831" y="316521"/>
                  </a:cubicBezTo>
                  <a:cubicBezTo>
                    <a:pt x="416831" y="367126"/>
                    <a:pt x="375744" y="408150"/>
                    <a:pt x="325060" y="408150"/>
                  </a:cubicBezTo>
                  <a:cubicBezTo>
                    <a:pt x="274376" y="408150"/>
                    <a:pt x="233289" y="367126"/>
                    <a:pt x="233289" y="316521"/>
                  </a:cubicBezTo>
                  <a:cubicBezTo>
                    <a:pt x="233289" y="265916"/>
                    <a:pt x="274376" y="224892"/>
                    <a:pt x="325060" y="224892"/>
                  </a:cubicBezTo>
                  <a:close/>
                  <a:moveTo>
                    <a:pt x="196031" y="170204"/>
                  </a:moveTo>
                  <a:lnTo>
                    <a:pt x="244015" y="170204"/>
                  </a:lnTo>
                  <a:lnTo>
                    <a:pt x="244015" y="249703"/>
                  </a:lnTo>
                  <a:cubicBezTo>
                    <a:pt x="240658" y="253748"/>
                    <a:pt x="237590" y="258081"/>
                    <a:pt x="234812" y="262645"/>
                  </a:cubicBezTo>
                  <a:lnTo>
                    <a:pt x="196031" y="262645"/>
                  </a:lnTo>
                  <a:close/>
                  <a:moveTo>
                    <a:pt x="352897" y="149316"/>
                  </a:moveTo>
                  <a:lnTo>
                    <a:pt x="400881" y="149316"/>
                  </a:lnTo>
                  <a:lnTo>
                    <a:pt x="400881" y="243944"/>
                  </a:lnTo>
                  <a:cubicBezTo>
                    <a:pt x="387915" y="230483"/>
                    <a:pt x="371419" y="220431"/>
                    <a:pt x="352897" y="215348"/>
                  </a:cubicBezTo>
                  <a:close/>
                  <a:moveTo>
                    <a:pt x="274429" y="113469"/>
                  </a:moveTo>
                  <a:lnTo>
                    <a:pt x="322413" y="113469"/>
                  </a:lnTo>
                  <a:lnTo>
                    <a:pt x="322413" y="211675"/>
                  </a:lnTo>
                  <a:cubicBezTo>
                    <a:pt x="305048" y="212137"/>
                    <a:pt x="288726" y="216761"/>
                    <a:pt x="274429" y="224680"/>
                  </a:cubicBezTo>
                  <a:close/>
                  <a:moveTo>
                    <a:pt x="117632" y="77692"/>
                  </a:moveTo>
                  <a:lnTo>
                    <a:pt x="165616" y="77692"/>
                  </a:lnTo>
                  <a:lnTo>
                    <a:pt x="165616" y="262644"/>
                  </a:lnTo>
                  <a:lnTo>
                    <a:pt x="117632" y="262644"/>
                  </a:lnTo>
                  <a:close/>
                  <a:moveTo>
                    <a:pt x="68875" y="0"/>
                  </a:moveTo>
                  <a:lnTo>
                    <a:pt x="443641" y="0"/>
                  </a:lnTo>
                  <a:cubicBezTo>
                    <a:pt x="465632" y="0"/>
                    <a:pt x="483514" y="17855"/>
                    <a:pt x="483514" y="39813"/>
                  </a:cubicBezTo>
                  <a:lnTo>
                    <a:pt x="483514" y="300594"/>
                  </a:lnTo>
                  <a:cubicBezTo>
                    <a:pt x="483514" y="322609"/>
                    <a:pt x="465632" y="340407"/>
                    <a:pt x="443641" y="340407"/>
                  </a:cubicBezTo>
                  <a:lnTo>
                    <a:pt x="427322" y="340407"/>
                  </a:lnTo>
                  <a:cubicBezTo>
                    <a:pt x="429116" y="332722"/>
                    <a:pt x="430100" y="324747"/>
                    <a:pt x="430100" y="316542"/>
                  </a:cubicBezTo>
                  <a:cubicBezTo>
                    <a:pt x="430100" y="312497"/>
                    <a:pt x="429868" y="308510"/>
                    <a:pt x="429405" y="304581"/>
                  </a:cubicBezTo>
                  <a:lnTo>
                    <a:pt x="439706" y="304581"/>
                  </a:lnTo>
                  <a:lnTo>
                    <a:pt x="439706" y="35826"/>
                  </a:lnTo>
                  <a:lnTo>
                    <a:pt x="72810" y="35826"/>
                  </a:lnTo>
                  <a:lnTo>
                    <a:pt x="72810" y="304581"/>
                  </a:lnTo>
                  <a:lnTo>
                    <a:pt x="220668" y="304581"/>
                  </a:lnTo>
                  <a:cubicBezTo>
                    <a:pt x="220263" y="308510"/>
                    <a:pt x="220031" y="312497"/>
                    <a:pt x="220031" y="316542"/>
                  </a:cubicBezTo>
                  <a:cubicBezTo>
                    <a:pt x="220031" y="324747"/>
                    <a:pt x="220957" y="332722"/>
                    <a:pt x="222751" y="340407"/>
                  </a:cubicBezTo>
                  <a:lnTo>
                    <a:pt x="68875" y="340407"/>
                  </a:lnTo>
                  <a:cubicBezTo>
                    <a:pt x="46826" y="340407"/>
                    <a:pt x="29002" y="322609"/>
                    <a:pt x="29002" y="300594"/>
                  </a:cubicBezTo>
                  <a:lnTo>
                    <a:pt x="29002" y="39813"/>
                  </a:lnTo>
                  <a:cubicBezTo>
                    <a:pt x="29002" y="17855"/>
                    <a:pt x="46826" y="0"/>
                    <a:pt x="68875" y="0"/>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9175" indent="-259175" algn="ctr">
                <a:buFont typeface="Wingdings" panose="05000000000000000000" charset="0"/>
                <a:buChar char="Ø"/>
              </a:pPr>
              <a:endParaRPr sz="2000" b="1">
                <a:solidFill>
                  <a:schemeClr val="tx2">
                    <a:lumMod val="75000"/>
                  </a:schemeClr>
                </a:solidFill>
                <a:latin typeface="+mj-ea"/>
                <a:ea typeface="+mj-ea"/>
              </a:endParaRPr>
            </a:p>
          </p:txBody>
        </p:sp>
      </p:grpSp>
      <p:sp>
        <p:nvSpPr>
          <p:cNvPr id="52" name="Text Placeholder 7"/>
          <p:cNvSpPr txBox="1"/>
          <p:nvPr/>
        </p:nvSpPr>
        <p:spPr>
          <a:xfrm>
            <a:off x="7144498" y="4353571"/>
            <a:ext cx="1749128" cy="333469"/>
          </a:xfrm>
          <a:prstGeom prst="rect">
            <a:avLst/>
          </a:prstGeom>
        </p:spPr>
        <p:txBody>
          <a:bodyPr vert="horz" lIns="0" tIns="65494" rIns="0" bIns="65494" anchor="ctr"/>
          <a:lstStyle>
            <a:lvl1pPr marL="0" indent="0" algn="r" defTabSz="914400" rtl="0" eaLnBrk="1" latinLnBrk="0" hangingPunct="1">
              <a:lnSpc>
                <a:spcPct val="100000"/>
              </a:lnSpc>
              <a:spcBef>
                <a:spcPts val="0"/>
              </a:spcBef>
              <a:spcAft>
                <a:spcPts val="0"/>
              </a:spcAft>
              <a:buFont typeface="Arial" panose="020B0604020202020204" pitchFamily="34" charset="0"/>
              <a:buNone/>
              <a:defRPr sz="2635" b="1" kern="1200" baseline="0">
                <a:solidFill>
                  <a:schemeClr val="accent1"/>
                </a:solidFill>
                <a:latin typeface="League Gothic Regular"/>
                <a:ea typeface="+mn-ea"/>
                <a:cs typeface="League Gothic Regular"/>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120000"/>
              </a:lnSpc>
            </a:pPr>
            <a:r>
              <a:rPr kumimoji="0" lang="zh-CN" altLang="en-US" sz="2000" i="0" u="none" strike="noStrike" kern="1200" cap="none" spc="0" normalizeH="0" baseline="0" noProof="0" dirty="0">
                <a:ln>
                  <a:noFill/>
                </a:ln>
                <a:solidFill>
                  <a:schemeClr val="tx2">
                    <a:lumMod val="75000"/>
                  </a:schemeClr>
                </a:solidFill>
                <a:effectLst/>
                <a:uLnTx/>
                <a:uFillTx/>
                <a:latin typeface="+mj-ea"/>
                <a:ea typeface="+mj-ea"/>
                <a:cs typeface="+mn-cs"/>
                <a:sym typeface="微软雅黑" panose="020B0503020204020204" pitchFamily="34" charset="-122"/>
              </a:rPr>
              <a:t>公司股权结构</a:t>
            </a:r>
            <a:endParaRPr lang="zh-CN" altLang="en-US" sz="2000" dirty="0">
              <a:solidFill>
                <a:schemeClr val="tx2">
                  <a:lumMod val="75000"/>
                </a:schemeClr>
              </a:solidFill>
              <a:latin typeface="+mj-ea"/>
              <a:ea typeface="+mj-ea"/>
              <a:sym typeface="+mn-ea"/>
            </a:endParaRPr>
          </a:p>
        </p:txBody>
      </p:sp>
      <p:sp>
        <p:nvSpPr>
          <p:cNvPr id="53" name="TextBox 2"/>
          <p:cNvSpPr txBox="1"/>
          <p:nvPr/>
        </p:nvSpPr>
        <p:spPr>
          <a:xfrm>
            <a:off x="5988263" y="4200407"/>
            <a:ext cx="891591" cy="650627"/>
          </a:xfrm>
          <a:prstGeom prst="rect">
            <a:avLst/>
          </a:prstGeom>
          <a:noFill/>
          <a:ln w="9525">
            <a:noFill/>
          </a:ln>
        </p:spPr>
        <p:txBody>
          <a:bodyPr wrap="none">
            <a:spAutoFit/>
          </a:bodyPr>
          <a:lstStyle/>
          <a:p>
            <a:pPr lvl="0" eaLnBrk="1" hangingPunct="1"/>
            <a:r>
              <a:rPr lang="en-US" sz="3628" b="1" dirty="0">
                <a:solidFill>
                  <a:schemeClr val="tx2">
                    <a:lumMod val="75000"/>
                  </a:schemeClr>
                </a:solidFill>
                <a:latin typeface="+mj-ea"/>
                <a:ea typeface="+mj-ea"/>
              </a:rPr>
              <a:t>1.3</a:t>
            </a:r>
          </a:p>
        </p:txBody>
      </p:sp>
      <p:cxnSp>
        <p:nvCxnSpPr>
          <p:cNvPr id="54" name="直接连接符 53"/>
          <p:cNvCxnSpPr/>
          <p:nvPr/>
        </p:nvCxnSpPr>
        <p:spPr>
          <a:xfrm>
            <a:off x="6849903" y="4655135"/>
            <a:ext cx="2278417" cy="0"/>
          </a:xfrm>
          <a:prstGeom prst="line">
            <a:avLst/>
          </a:prstGeom>
          <a:ln w="9525">
            <a:solidFill>
              <a:schemeClr val="bg1">
                <a:lumMod val="75000"/>
              </a:schemeClr>
            </a:solidFill>
            <a:headEnd type="oval"/>
          </a:ln>
          <a:effectLst/>
        </p:spPr>
        <p:style>
          <a:lnRef idx="2">
            <a:schemeClr val="accent1"/>
          </a:lnRef>
          <a:fillRef idx="0">
            <a:schemeClr val="accent1"/>
          </a:fillRef>
          <a:effectRef idx="1">
            <a:schemeClr val="accent1"/>
          </a:effectRef>
          <a:fontRef idx="minor">
            <a:schemeClr val="tx1"/>
          </a:fontRef>
        </p:style>
      </p:cxnSp>
      <p:grpSp>
        <p:nvGrpSpPr>
          <p:cNvPr id="55" name="组合 159"/>
          <p:cNvGrpSpPr/>
          <p:nvPr/>
        </p:nvGrpSpPr>
        <p:grpSpPr>
          <a:xfrm rot="5400000">
            <a:off x="8925015" y="4472747"/>
            <a:ext cx="307552" cy="310431"/>
            <a:chOff x="6128328" y="4909919"/>
            <a:chExt cx="2076235" cy="2095938"/>
          </a:xfrm>
          <a:solidFill>
            <a:srgbClr val="2F99BF"/>
          </a:solidFill>
        </p:grpSpPr>
        <p:sp>
          <p:nvSpPr>
            <p:cNvPr id="56" name="îṡlide"/>
            <p:cNvSpPr/>
            <p:nvPr/>
          </p:nvSpPr>
          <p:spPr>
            <a:xfrm>
              <a:off x="6128328" y="4909919"/>
              <a:ext cx="1044000" cy="1044000"/>
            </a:xfrm>
            <a:prstGeom prst="ellipse">
              <a:avLst/>
            </a:prstGeom>
            <a:grpFill/>
            <a:ln w="12700">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59175" indent="-259175" algn="ctr">
                <a:buFont typeface="Wingdings" panose="05000000000000000000" charset="0"/>
                <a:buChar char="Ø"/>
              </a:pPr>
              <a:endParaRPr sz="2000" b="1">
                <a:solidFill>
                  <a:schemeClr val="tx2">
                    <a:lumMod val="75000"/>
                  </a:schemeClr>
                </a:solidFill>
                <a:latin typeface="+mj-ea"/>
                <a:ea typeface="+mj-ea"/>
              </a:endParaRPr>
            </a:p>
          </p:txBody>
        </p:sp>
        <p:sp>
          <p:nvSpPr>
            <p:cNvPr id="57" name="išļíḍé"/>
            <p:cNvSpPr/>
            <p:nvPr/>
          </p:nvSpPr>
          <p:spPr bwMode="auto">
            <a:xfrm>
              <a:off x="7910036" y="6636451"/>
              <a:ext cx="294527" cy="369406"/>
            </a:xfrm>
            <a:custGeom>
              <a:avLst/>
              <a:gdLst>
                <a:gd name="connsiteX0" fmla="*/ 253338 w 483514"/>
                <a:gd name="connsiteY0" fmla="*/ 416124 h 606439"/>
                <a:gd name="connsiteX1" fmla="*/ 396788 w 483514"/>
                <a:gd name="connsiteY1" fmla="*/ 416124 h 606439"/>
                <a:gd name="connsiteX2" fmla="*/ 436657 w 483514"/>
                <a:gd name="connsiteY2" fmla="*/ 455944 h 606439"/>
                <a:gd name="connsiteX3" fmla="*/ 436657 w 483514"/>
                <a:gd name="connsiteY3" fmla="*/ 529284 h 606439"/>
                <a:gd name="connsiteX4" fmla="*/ 462697 w 483514"/>
                <a:gd name="connsiteY4" fmla="*/ 566619 h 606439"/>
                <a:gd name="connsiteX5" fmla="*/ 422769 w 483514"/>
                <a:gd name="connsiteY5" fmla="*/ 606439 h 606439"/>
                <a:gd name="connsiteX6" fmla="*/ 161736 w 483514"/>
                <a:gd name="connsiteY6" fmla="*/ 606439 h 606439"/>
                <a:gd name="connsiteX7" fmla="*/ 121866 w 483514"/>
                <a:gd name="connsiteY7" fmla="*/ 566619 h 606439"/>
                <a:gd name="connsiteX8" fmla="*/ 161736 w 483514"/>
                <a:gd name="connsiteY8" fmla="*/ 526799 h 606439"/>
                <a:gd name="connsiteX9" fmla="*/ 213468 w 483514"/>
                <a:gd name="connsiteY9" fmla="*/ 526799 h 606439"/>
                <a:gd name="connsiteX10" fmla="*/ 213468 w 483514"/>
                <a:gd name="connsiteY10" fmla="*/ 455944 h 606439"/>
                <a:gd name="connsiteX11" fmla="*/ 253338 w 483514"/>
                <a:gd name="connsiteY11" fmla="*/ 416124 h 606439"/>
                <a:gd name="connsiteX12" fmla="*/ 10995 w 483514"/>
                <a:gd name="connsiteY12" fmla="*/ 381265 h 606439"/>
                <a:gd name="connsiteX13" fmla="*/ 170134 w 483514"/>
                <a:gd name="connsiteY13" fmla="*/ 381265 h 606439"/>
                <a:gd name="connsiteX14" fmla="*/ 181071 w 483514"/>
                <a:gd name="connsiteY14" fmla="*/ 392188 h 606439"/>
                <a:gd name="connsiteX15" fmla="*/ 181071 w 483514"/>
                <a:gd name="connsiteY15" fmla="*/ 513502 h 606439"/>
                <a:gd name="connsiteX16" fmla="*/ 161743 w 483514"/>
                <a:gd name="connsiteY16" fmla="*/ 513502 h 606439"/>
                <a:gd name="connsiteX17" fmla="*/ 160354 w 483514"/>
                <a:gd name="connsiteY17" fmla="*/ 513560 h 606439"/>
                <a:gd name="connsiteX18" fmla="*/ 160354 w 483514"/>
                <a:gd name="connsiteY18" fmla="*/ 405308 h 606439"/>
                <a:gd name="connsiteX19" fmla="*/ 20775 w 483514"/>
                <a:gd name="connsiteY19" fmla="*/ 405308 h 606439"/>
                <a:gd name="connsiteX20" fmla="*/ 20775 w 483514"/>
                <a:gd name="connsiteY20" fmla="*/ 548064 h 606439"/>
                <a:gd name="connsiteX21" fmla="*/ 111976 w 483514"/>
                <a:gd name="connsiteY21" fmla="*/ 548064 h 606439"/>
                <a:gd name="connsiteX22" fmla="*/ 108619 w 483514"/>
                <a:gd name="connsiteY22" fmla="*/ 566616 h 606439"/>
                <a:gd name="connsiteX23" fmla="*/ 111339 w 483514"/>
                <a:gd name="connsiteY23" fmla="*/ 583435 h 606439"/>
                <a:gd name="connsiteX24" fmla="*/ 10995 w 483514"/>
                <a:gd name="connsiteY24" fmla="*/ 583435 h 606439"/>
                <a:gd name="connsiteX25" fmla="*/ 0 w 483514"/>
                <a:gd name="connsiteY25" fmla="*/ 572512 h 606439"/>
                <a:gd name="connsiteX26" fmla="*/ 0 w 483514"/>
                <a:gd name="connsiteY26" fmla="*/ 392188 h 606439"/>
                <a:gd name="connsiteX27" fmla="*/ 10995 w 483514"/>
                <a:gd name="connsiteY27" fmla="*/ 381265 h 606439"/>
                <a:gd name="connsiteX28" fmla="*/ 325060 w 483514"/>
                <a:gd name="connsiteY28" fmla="*/ 224892 h 606439"/>
                <a:gd name="connsiteX29" fmla="*/ 416831 w 483514"/>
                <a:gd name="connsiteY29" fmla="*/ 316521 h 606439"/>
                <a:gd name="connsiteX30" fmla="*/ 325060 w 483514"/>
                <a:gd name="connsiteY30" fmla="*/ 408150 h 606439"/>
                <a:gd name="connsiteX31" fmla="*/ 233289 w 483514"/>
                <a:gd name="connsiteY31" fmla="*/ 316521 h 606439"/>
                <a:gd name="connsiteX32" fmla="*/ 325060 w 483514"/>
                <a:gd name="connsiteY32" fmla="*/ 224892 h 606439"/>
                <a:gd name="connsiteX33" fmla="*/ 196031 w 483514"/>
                <a:gd name="connsiteY33" fmla="*/ 170204 h 606439"/>
                <a:gd name="connsiteX34" fmla="*/ 244015 w 483514"/>
                <a:gd name="connsiteY34" fmla="*/ 170204 h 606439"/>
                <a:gd name="connsiteX35" fmla="*/ 244015 w 483514"/>
                <a:gd name="connsiteY35" fmla="*/ 249703 h 606439"/>
                <a:gd name="connsiteX36" fmla="*/ 234812 w 483514"/>
                <a:gd name="connsiteY36" fmla="*/ 262645 h 606439"/>
                <a:gd name="connsiteX37" fmla="*/ 196031 w 483514"/>
                <a:gd name="connsiteY37" fmla="*/ 262645 h 606439"/>
                <a:gd name="connsiteX38" fmla="*/ 352897 w 483514"/>
                <a:gd name="connsiteY38" fmla="*/ 149316 h 606439"/>
                <a:gd name="connsiteX39" fmla="*/ 400881 w 483514"/>
                <a:gd name="connsiteY39" fmla="*/ 149316 h 606439"/>
                <a:gd name="connsiteX40" fmla="*/ 400881 w 483514"/>
                <a:gd name="connsiteY40" fmla="*/ 243944 h 606439"/>
                <a:gd name="connsiteX41" fmla="*/ 352897 w 483514"/>
                <a:gd name="connsiteY41" fmla="*/ 215348 h 606439"/>
                <a:gd name="connsiteX42" fmla="*/ 274429 w 483514"/>
                <a:gd name="connsiteY42" fmla="*/ 113469 h 606439"/>
                <a:gd name="connsiteX43" fmla="*/ 322413 w 483514"/>
                <a:gd name="connsiteY43" fmla="*/ 113469 h 606439"/>
                <a:gd name="connsiteX44" fmla="*/ 322413 w 483514"/>
                <a:gd name="connsiteY44" fmla="*/ 211675 h 606439"/>
                <a:gd name="connsiteX45" fmla="*/ 274429 w 483514"/>
                <a:gd name="connsiteY45" fmla="*/ 224680 h 606439"/>
                <a:gd name="connsiteX46" fmla="*/ 117632 w 483514"/>
                <a:gd name="connsiteY46" fmla="*/ 77692 h 606439"/>
                <a:gd name="connsiteX47" fmla="*/ 165616 w 483514"/>
                <a:gd name="connsiteY47" fmla="*/ 77692 h 606439"/>
                <a:gd name="connsiteX48" fmla="*/ 165616 w 483514"/>
                <a:gd name="connsiteY48" fmla="*/ 262644 h 606439"/>
                <a:gd name="connsiteX49" fmla="*/ 117632 w 483514"/>
                <a:gd name="connsiteY49" fmla="*/ 262644 h 606439"/>
                <a:gd name="connsiteX50" fmla="*/ 68875 w 483514"/>
                <a:gd name="connsiteY50" fmla="*/ 0 h 606439"/>
                <a:gd name="connsiteX51" fmla="*/ 443641 w 483514"/>
                <a:gd name="connsiteY51" fmla="*/ 0 h 606439"/>
                <a:gd name="connsiteX52" fmla="*/ 483514 w 483514"/>
                <a:gd name="connsiteY52" fmla="*/ 39813 h 606439"/>
                <a:gd name="connsiteX53" fmla="*/ 483514 w 483514"/>
                <a:gd name="connsiteY53" fmla="*/ 300594 h 606439"/>
                <a:gd name="connsiteX54" fmla="*/ 443641 w 483514"/>
                <a:gd name="connsiteY54" fmla="*/ 340407 h 606439"/>
                <a:gd name="connsiteX55" fmla="*/ 427322 w 483514"/>
                <a:gd name="connsiteY55" fmla="*/ 340407 h 606439"/>
                <a:gd name="connsiteX56" fmla="*/ 430100 w 483514"/>
                <a:gd name="connsiteY56" fmla="*/ 316542 h 606439"/>
                <a:gd name="connsiteX57" fmla="*/ 429405 w 483514"/>
                <a:gd name="connsiteY57" fmla="*/ 304581 h 606439"/>
                <a:gd name="connsiteX58" fmla="*/ 439706 w 483514"/>
                <a:gd name="connsiteY58" fmla="*/ 304581 h 606439"/>
                <a:gd name="connsiteX59" fmla="*/ 439706 w 483514"/>
                <a:gd name="connsiteY59" fmla="*/ 35826 h 606439"/>
                <a:gd name="connsiteX60" fmla="*/ 72810 w 483514"/>
                <a:gd name="connsiteY60" fmla="*/ 35826 h 606439"/>
                <a:gd name="connsiteX61" fmla="*/ 72810 w 483514"/>
                <a:gd name="connsiteY61" fmla="*/ 304581 h 606439"/>
                <a:gd name="connsiteX62" fmla="*/ 220668 w 483514"/>
                <a:gd name="connsiteY62" fmla="*/ 304581 h 606439"/>
                <a:gd name="connsiteX63" fmla="*/ 220031 w 483514"/>
                <a:gd name="connsiteY63" fmla="*/ 316542 h 606439"/>
                <a:gd name="connsiteX64" fmla="*/ 222751 w 483514"/>
                <a:gd name="connsiteY64" fmla="*/ 340407 h 606439"/>
                <a:gd name="connsiteX65" fmla="*/ 68875 w 483514"/>
                <a:gd name="connsiteY65" fmla="*/ 340407 h 606439"/>
                <a:gd name="connsiteX66" fmla="*/ 29002 w 483514"/>
                <a:gd name="connsiteY66" fmla="*/ 300594 h 606439"/>
                <a:gd name="connsiteX67" fmla="*/ 29002 w 483514"/>
                <a:gd name="connsiteY67" fmla="*/ 39813 h 606439"/>
                <a:gd name="connsiteX68" fmla="*/ 68875 w 483514"/>
                <a:gd name="connsiteY68" fmla="*/ 0 h 60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83514" h="606439">
                  <a:moveTo>
                    <a:pt x="253338" y="416124"/>
                  </a:moveTo>
                  <a:lnTo>
                    <a:pt x="396788" y="416124"/>
                  </a:lnTo>
                  <a:cubicBezTo>
                    <a:pt x="418835" y="416124"/>
                    <a:pt x="436657" y="433982"/>
                    <a:pt x="436657" y="455944"/>
                  </a:cubicBezTo>
                  <a:lnTo>
                    <a:pt x="436657" y="529284"/>
                  </a:lnTo>
                  <a:cubicBezTo>
                    <a:pt x="451876" y="534890"/>
                    <a:pt x="462697" y="549512"/>
                    <a:pt x="462697" y="566619"/>
                  </a:cubicBezTo>
                  <a:cubicBezTo>
                    <a:pt x="462697" y="588639"/>
                    <a:pt x="444816" y="606439"/>
                    <a:pt x="422769" y="606439"/>
                  </a:cubicBezTo>
                  <a:lnTo>
                    <a:pt x="161736" y="606439"/>
                  </a:lnTo>
                  <a:cubicBezTo>
                    <a:pt x="139747" y="606439"/>
                    <a:pt x="121866" y="588639"/>
                    <a:pt x="121866" y="566619"/>
                  </a:cubicBezTo>
                  <a:cubicBezTo>
                    <a:pt x="121866" y="544657"/>
                    <a:pt x="139747" y="526799"/>
                    <a:pt x="161736" y="526799"/>
                  </a:cubicBezTo>
                  <a:lnTo>
                    <a:pt x="213468" y="526799"/>
                  </a:lnTo>
                  <a:lnTo>
                    <a:pt x="213468" y="455944"/>
                  </a:lnTo>
                  <a:cubicBezTo>
                    <a:pt x="213468" y="433982"/>
                    <a:pt x="231291" y="416124"/>
                    <a:pt x="253338" y="416124"/>
                  </a:cubicBezTo>
                  <a:close/>
                  <a:moveTo>
                    <a:pt x="10995" y="381265"/>
                  </a:moveTo>
                  <a:lnTo>
                    <a:pt x="170134" y="381265"/>
                  </a:lnTo>
                  <a:cubicBezTo>
                    <a:pt x="176210" y="381265"/>
                    <a:pt x="181071" y="386120"/>
                    <a:pt x="181071" y="392188"/>
                  </a:cubicBezTo>
                  <a:lnTo>
                    <a:pt x="181071" y="513502"/>
                  </a:lnTo>
                  <a:lnTo>
                    <a:pt x="161743" y="513502"/>
                  </a:lnTo>
                  <a:cubicBezTo>
                    <a:pt x="161280" y="513502"/>
                    <a:pt x="160817" y="513560"/>
                    <a:pt x="160354" y="513560"/>
                  </a:cubicBezTo>
                  <a:lnTo>
                    <a:pt x="160354" y="405308"/>
                  </a:lnTo>
                  <a:lnTo>
                    <a:pt x="20775" y="405308"/>
                  </a:lnTo>
                  <a:lnTo>
                    <a:pt x="20775" y="548064"/>
                  </a:lnTo>
                  <a:lnTo>
                    <a:pt x="111976" y="548064"/>
                  </a:lnTo>
                  <a:cubicBezTo>
                    <a:pt x="109777" y="553843"/>
                    <a:pt x="108619" y="560085"/>
                    <a:pt x="108619" y="566616"/>
                  </a:cubicBezTo>
                  <a:cubicBezTo>
                    <a:pt x="108619" y="572512"/>
                    <a:pt x="109545" y="578176"/>
                    <a:pt x="111339" y="583435"/>
                  </a:cubicBezTo>
                  <a:lnTo>
                    <a:pt x="10995" y="583435"/>
                  </a:lnTo>
                  <a:cubicBezTo>
                    <a:pt x="4919" y="583435"/>
                    <a:pt x="0" y="578580"/>
                    <a:pt x="0" y="572512"/>
                  </a:cubicBezTo>
                  <a:lnTo>
                    <a:pt x="0" y="392188"/>
                  </a:lnTo>
                  <a:cubicBezTo>
                    <a:pt x="0" y="386120"/>
                    <a:pt x="4919" y="381265"/>
                    <a:pt x="10995" y="381265"/>
                  </a:cubicBezTo>
                  <a:close/>
                  <a:moveTo>
                    <a:pt x="325060" y="224892"/>
                  </a:moveTo>
                  <a:cubicBezTo>
                    <a:pt x="375744" y="224892"/>
                    <a:pt x="416831" y="265916"/>
                    <a:pt x="416831" y="316521"/>
                  </a:cubicBezTo>
                  <a:cubicBezTo>
                    <a:pt x="416831" y="367126"/>
                    <a:pt x="375744" y="408150"/>
                    <a:pt x="325060" y="408150"/>
                  </a:cubicBezTo>
                  <a:cubicBezTo>
                    <a:pt x="274376" y="408150"/>
                    <a:pt x="233289" y="367126"/>
                    <a:pt x="233289" y="316521"/>
                  </a:cubicBezTo>
                  <a:cubicBezTo>
                    <a:pt x="233289" y="265916"/>
                    <a:pt x="274376" y="224892"/>
                    <a:pt x="325060" y="224892"/>
                  </a:cubicBezTo>
                  <a:close/>
                  <a:moveTo>
                    <a:pt x="196031" y="170204"/>
                  </a:moveTo>
                  <a:lnTo>
                    <a:pt x="244015" y="170204"/>
                  </a:lnTo>
                  <a:lnTo>
                    <a:pt x="244015" y="249703"/>
                  </a:lnTo>
                  <a:cubicBezTo>
                    <a:pt x="240658" y="253748"/>
                    <a:pt x="237590" y="258081"/>
                    <a:pt x="234812" y="262645"/>
                  </a:cubicBezTo>
                  <a:lnTo>
                    <a:pt x="196031" y="262645"/>
                  </a:lnTo>
                  <a:close/>
                  <a:moveTo>
                    <a:pt x="352897" y="149316"/>
                  </a:moveTo>
                  <a:lnTo>
                    <a:pt x="400881" y="149316"/>
                  </a:lnTo>
                  <a:lnTo>
                    <a:pt x="400881" y="243944"/>
                  </a:lnTo>
                  <a:cubicBezTo>
                    <a:pt x="387915" y="230483"/>
                    <a:pt x="371419" y="220431"/>
                    <a:pt x="352897" y="215348"/>
                  </a:cubicBezTo>
                  <a:close/>
                  <a:moveTo>
                    <a:pt x="274429" y="113469"/>
                  </a:moveTo>
                  <a:lnTo>
                    <a:pt x="322413" y="113469"/>
                  </a:lnTo>
                  <a:lnTo>
                    <a:pt x="322413" y="211675"/>
                  </a:lnTo>
                  <a:cubicBezTo>
                    <a:pt x="305048" y="212137"/>
                    <a:pt x="288726" y="216761"/>
                    <a:pt x="274429" y="224680"/>
                  </a:cubicBezTo>
                  <a:close/>
                  <a:moveTo>
                    <a:pt x="117632" y="77692"/>
                  </a:moveTo>
                  <a:lnTo>
                    <a:pt x="165616" y="77692"/>
                  </a:lnTo>
                  <a:lnTo>
                    <a:pt x="165616" y="262644"/>
                  </a:lnTo>
                  <a:lnTo>
                    <a:pt x="117632" y="262644"/>
                  </a:lnTo>
                  <a:close/>
                  <a:moveTo>
                    <a:pt x="68875" y="0"/>
                  </a:moveTo>
                  <a:lnTo>
                    <a:pt x="443641" y="0"/>
                  </a:lnTo>
                  <a:cubicBezTo>
                    <a:pt x="465632" y="0"/>
                    <a:pt x="483514" y="17855"/>
                    <a:pt x="483514" y="39813"/>
                  </a:cubicBezTo>
                  <a:lnTo>
                    <a:pt x="483514" y="300594"/>
                  </a:lnTo>
                  <a:cubicBezTo>
                    <a:pt x="483514" y="322609"/>
                    <a:pt x="465632" y="340407"/>
                    <a:pt x="443641" y="340407"/>
                  </a:cubicBezTo>
                  <a:lnTo>
                    <a:pt x="427322" y="340407"/>
                  </a:lnTo>
                  <a:cubicBezTo>
                    <a:pt x="429116" y="332722"/>
                    <a:pt x="430100" y="324747"/>
                    <a:pt x="430100" y="316542"/>
                  </a:cubicBezTo>
                  <a:cubicBezTo>
                    <a:pt x="430100" y="312497"/>
                    <a:pt x="429868" y="308510"/>
                    <a:pt x="429405" y="304581"/>
                  </a:cubicBezTo>
                  <a:lnTo>
                    <a:pt x="439706" y="304581"/>
                  </a:lnTo>
                  <a:lnTo>
                    <a:pt x="439706" y="35826"/>
                  </a:lnTo>
                  <a:lnTo>
                    <a:pt x="72810" y="35826"/>
                  </a:lnTo>
                  <a:lnTo>
                    <a:pt x="72810" y="304581"/>
                  </a:lnTo>
                  <a:lnTo>
                    <a:pt x="220668" y="304581"/>
                  </a:lnTo>
                  <a:cubicBezTo>
                    <a:pt x="220263" y="308510"/>
                    <a:pt x="220031" y="312497"/>
                    <a:pt x="220031" y="316542"/>
                  </a:cubicBezTo>
                  <a:cubicBezTo>
                    <a:pt x="220031" y="324747"/>
                    <a:pt x="220957" y="332722"/>
                    <a:pt x="222751" y="340407"/>
                  </a:cubicBezTo>
                  <a:lnTo>
                    <a:pt x="68875" y="340407"/>
                  </a:lnTo>
                  <a:cubicBezTo>
                    <a:pt x="46826" y="340407"/>
                    <a:pt x="29002" y="322609"/>
                    <a:pt x="29002" y="300594"/>
                  </a:cubicBezTo>
                  <a:lnTo>
                    <a:pt x="29002" y="39813"/>
                  </a:lnTo>
                  <a:cubicBezTo>
                    <a:pt x="29002" y="17855"/>
                    <a:pt x="46826" y="0"/>
                    <a:pt x="68875" y="0"/>
                  </a:cubicBezTo>
                  <a:close/>
                </a:path>
              </a:pathLst>
            </a:custGeom>
            <a:grp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9175" indent="-259175" algn="ctr">
                <a:buFont typeface="Wingdings" panose="05000000000000000000" charset="0"/>
                <a:buChar char="Ø"/>
              </a:pPr>
              <a:endParaRPr sz="2000" b="1">
                <a:solidFill>
                  <a:schemeClr val="tx2">
                    <a:lumMod val="75000"/>
                  </a:schemeClr>
                </a:solidFill>
                <a:latin typeface="+mj-ea"/>
                <a:ea typeface="+mj-ea"/>
              </a:endParaRPr>
            </a:p>
          </p:txBody>
        </p:sp>
      </p:grpSp>
      <p:sp>
        <p:nvSpPr>
          <p:cNvPr id="60" name="TextBox 2"/>
          <p:cNvSpPr txBox="1"/>
          <p:nvPr/>
        </p:nvSpPr>
        <p:spPr>
          <a:xfrm>
            <a:off x="5973288" y="5104068"/>
            <a:ext cx="891591" cy="650627"/>
          </a:xfrm>
          <a:prstGeom prst="rect">
            <a:avLst/>
          </a:prstGeom>
          <a:noFill/>
          <a:ln w="9525">
            <a:noFill/>
          </a:ln>
        </p:spPr>
        <p:txBody>
          <a:bodyPr wrap="none">
            <a:spAutoFit/>
          </a:bodyPr>
          <a:lstStyle/>
          <a:p>
            <a:pPr lvl="0" eaLnBrk="1" hangingPunct="1"/>
            <a:r>
              <a:rPr lang="en-US" sz="3628" b="1" dirty="0">
                <a:solidFill>
                  <a:schemeClr val="tx2">
                    <a:lumMod val="75000"/>
                  </a:schemeClr>
                </a:solidFill>
                <a:latin typeface="+mj-ea"/>
                <a:ea typeface="+mj-ea"/>
              </a:rPr>
              <a:t>1.4</a:t>
            </a:r>
          </a:p>
        </p:txBody>
      </p:sp>
      <p:cxnSp>
        <p:nvCxnSpPr>
          <p:cNvPr id="61" name="直接连接符 60"/>
          <p:cNvCxnSpPr/>
          <p:nvPr/>
        </p:nvCxnSpPr>
        <p:spPr>
          <a:xfrm>
            <a:off x="6864879" y="5544257"/>
            <a:ext cx="2278417" cy="0"/>
          </a:xfrm>
          <a:prstGeom prst="line">
            <a:avLst/>
          </a:prstGeom>
          <a:ln w="9525">
            <a:solidFill>
              <a:schemeClr val="bg1">
                <a:lumMod val="75000"/>
              </a:schemeClr>
            </a:solidFill>
            <a:headEnd type="oval"/>
          </a:ln>
          <a:effectLst/>
        </p:spPr>
        <p:style>
          <a:lnRef idx="2">
            <a:schemeClr val="accent1"/>
          </a:lnRef>
          <a:fillRef idx="0">
            <a:schemeClr val="accent1"/>
          </a:fillRef>
          <a:effectRef idx="1">
            <a:schemeClr val="accent1"/>
          </a:effectRef>
          <a:fontRef idx="minor">
            <a:schemeClr val="tx1"/>
          </a:fontRef>
        </p:style>
      </p:cxnSp>
      <p:grpSp>
        <p:nvGrpSpPr>
          <p:cNvPr id="62" name="组合 159"/>
          <p:cNvGrpSpPr/>
          <p:nvPr/>
        </p:nvGrpSpPr>
        <p:grpSpPr>
          <a:xfrm rot="5400000">
            <a:off x="8910040" y="5303828"/>
            <a:ext cx="307552" cy="310431"/>
            <a:chOff x="6128328" y="4909919"/>
            <a:chExt cx="2076235" cy="2095938"/>
          </a:xfrm>
        </p:grpSpPr>
        <p:sp>
          <p:nvSpPr>
            <p:cNvPr id="63" name="îṡlide"/>
            <p:cNvSpPr/>
            <p:nvPr/>
          </p:nvSpPr>
          <p:spPr>
            <a:xfrm>
              <a:off x="6128328" y="4909919"/>
              <a:ext cx="1044000" cy="1044000"/>
            </a:xfrm>
            <a:prstGeom prst="ellipse">
              <a:avLst/>
            </a:prstGeom>
            <a:solidFill>
              <a:srgbClr val="2F99BF"/>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59175" indent="-259175" algn="ctr">
                <a:buFont typeface="Wingdings" panose="05000000000000000000" charset="0"/>
                <a:buChar char="Ø"/>
              </a:pPr>
              <a:endParaRPr sz="1088" b="1">
                <a:solidFill>
                  <a:schemeClr val="tx2">
                    <a:lumMod val="75000"/>
                  </a:schemeClr>
                </a:solidFill>
                <a:latin typeface="+mj-ea"/>
                <a:ea typeface="+mj-ea"/>
              </a:endParaRPr>
            </a:p>
          </p:txBody>
        </p:sp>
        <p:sp>
          <p:nvSpPr>
            <p:cNvPr id="64" name="išļíḍé"/>
            <p:cNvSpPr/>
            <p:nvPr/>
          </p:nvSpPr>
          <p:spPr bwMode="auto">
            <a:xfrm>
              <a:off x="7910036" y="6636451"/>
              <a:ext cx="294527" cy="369406"/>
            </a:xfrm>
            <a:custGeom>
              <a:avLst/>
              <a:gdLst>
                <a:gd name="connsiteX0" fmla="*/ 253338 w 483514"/>
                <a:gd name="connsiteY0" fmla="*/ 416124 h 606439"/>
                <a:gd name="connsiteX1" fmla="*/ 396788 w 483514"/>
                <a:gd name="connsiteY1" fmla="*/ 416124 h 606439"/>
                <a:gd name="connsiteX2" fmla="*/ 436657 w 483514"/>
                <a:gd name="connsiteY2" fmla="*/ 455944 h 606439"/>
                <a:gd name="connsiteX3" fmla="*/ 436657 w 483514"/>
                <a:gd name="connsiteY3" fmla="*/ 529284 h 606439"/>
                <a:gd name="connsiteX4" fmla="*/ 462697 w 483514"/>
                <a:gd name="connsiteY4" fmla="*/ 566619 h 606439"/>
                <a:gd name="connsiteX5" fmla="*/ 422769 w 483514"/>
                <a:gd name="connsiteY5" fmla="*/ 606439 h 606439"/>
                <a:gd name="connsiteX6" fmla="*/ 161736 w 483514"/>
                <a:gd name="connsiteY6" fmla="*/ 606439 h 606439"/>
                <a:gd name="connsiteX7" fmla="*/ 121866 w 483514"/>
                <a:gd name="connsiteY7" fmla="*/ 566619 h 606439"/>
                <a:gd name="connsiteX8" fmla="*/ 161736 w 483514"/>
                <a:gd name="connsiteY8" fmla="*/ 526799 h 606439"/>
                <a:gd name="connsiteX9" fmla="*/ 213468 w 483514"/>
                <a:gd name="connsiteY9" fmla="*/ 526799 h 606439"/>
                <a:gd name="connsiteX10" fmla="*/ 213468 w 483514"/>
                <a:gd name="connsiteY10" fmla="*/ 455944 h 606439"/>
                <a:gd name="connsiteX11" fmla="*/ 253338 w 483514"/>
                <a:gd name="connsiteY11" fmla="*/ 416124 h 606439"/>
                <a:gd name="connsiteX12" fmla="*/ 10995 w 483514"/>
                <a:gd name="connsiteY12" fmla="*/ 381265 h 606439"/>
                <a:gd name="connsiteX13" fmla="*/ 170134 w 483514"/>
                <a:gd name="connsiteY13" fmla="*/ 381265 h 606439"/>
                <a:gd name="connsiteX14" fmla="*/ 181071 w 483514"/>
                <a:gd name="connsiteY14" fmla="*/ 392188 h 606439"/>
                <a:gd name="connsiteX15" fmla="*/ 181071 w 483514"/>
                <a:gd name="connsiteY15" fmla="*/ 513502 h 606439"/>
                <a:gd name="connsiteX16" fmla="*/ 161743 w 483514"/>
                <a:gd name="connsiteY16" fmla="*/ 513502 h 606439"/>
                <a:gd name="connsiteX17" fmla="*/ 160354 w 483514"/>
                <a:gd name="connsiteY17" fmla="*/ 513560 h 606439"/>
                <a:gd name="connsiteX18" fmla="*/ 160354 w 483514"/>
                <a:gd name="connsiteY18" fmla="*/ 405308 h 606439"/>
                <a:gd name="connsiteX19" fmla="*/ 20775 w 483514"/>
                <a:gd name="connsiteY19" fmla="*/ 405308 h 606439"/>
                <a:gd name="connsiteX20" fmla="*/ 20775 w 483514"/>
                <a:gd name="connsiteY20" fmla="*/ 548064 h 606439"/>
                <a:gd name="connsiteX21" fmla="*/ 111976 w 483514"/>
                <a:gd name="connsiteY21" fmla="*/ 548064 h 606439"/>
                <a:gd name="connsiteX22" fmla="*/ 108619 w 483514"/>
                <a:gd name="connsiteY22" fmla="*/ 566616 h 606439"/>
                <a:gd name="connsiteX23" fmla="*/ 111339 w 483514"/>
                <a:gd name="connsiteY23" fmla="*/ 583435 h 606439"/>
                <a:gd name="connsiteX24" fmla="*/ 10995 w 483514"/>
                <a:gd name="connsiteY24" fmla="*/ 583435 h 606439"/>
                <a:gd name="connsiteX25" fmla="*/ 0 w 483514"/>
                <a:gd name="connsiteY25" fmla="*/ 572512 h 606439"/>
                <a:gd name="connsiteX26" fmla="*/ 0 w 483514"/>
                <a:gd name="connsiteY26" fmla="*/ 392188 h 606439"/>
                <a:gd name="connsiteX27" fmla="*/ 10995 w 483514"/>
                <a:gd name="connsiteY27" fmla="*/ 381265 h 606439"/>
                <a:gd name="connsiteX28" fmla="*/ 325060 w 483514"/>
                <a:gd name="connsiteY28" fmla="*/ 224892 h 606439"/>
                <a:gd name="connsiteX29" fmla="*/ 416831 w 483514"/>
                <a:gd name="connsiteY29" fmla="*/ 316521 h 606439"/>
                <a:gd name="connsiteX30" fmla="*/ 325060 w 483514"/>
                <a:gd name="connsiteY30" fmla="*/ 408150 h 606439"/>
                <a:gd name="connsiteX31" fmla="*/ 233289 w 483514"/>
                <a:gd name="connsiteY31" fmla="*/ 316521 h 606439"/>
                <a:gd name="connsiteX32" fmla="*/ 325060 w 483514"/>
                <a:gd name="connsiteY32" fmla="*/ 224892 h 606439"/>
                <a:gd name="connsiteX33" fmla="*/ 196031 w 483514"/>
                <a:gd name="connsiteY33" fmla="*/ 170204 h 606439"/>
                <a:gd name="connsiteX34" fmla="*/ 244015 w 483514"/>
                <a:gd name="connsiteY34" fmla="*/ 170204 h 606439"/>
                <a:gd name="connsiteX35" fmla="*/ 244015 w 483514"/>
                <a:gd name="connsiteY35" fmla="*/ 249703 h 606439"/>
                <a:gd name="connsiteX36" fmla="*/ 234812 w 483514"/>
                <a:gd name="connsiteY36" fmla="*/ 262645 h 606439"/>
                <a:gd name="connsiteX37" fmla="*/ 196031 w 483514"/>
                <a:gd name="connsiteY37" fmla="*/ 262645 h 606439"/>
                <a:gd name="connsiteX38" fmla="*/ 352897 w 483514"/>
                <a:gd name="connsiteY38" fmla="*/ 149316 h 606439"/>
                <a:gd name="connsiteX39" fmla="*/ 400881 w 483514"/>
                <a:gd name="connsiteY39" fmla="*/ 149316 h 606439"/>
                <a:gd name="connsiteX40" fmla="*/ 400881 w 483514"/>
                <a:gd name="connsiteY40" fmla="*/ 243944 h 606439"/>
                <a:gd name="connsiteX41" fmla="*/ 352897 w 483514"/>
                <a:gd name="connsiteY41" fmla="*/ 215348 h 606439"/>
                <a:gd name="connsiteX42" fmla="*/ 274429 w 483514"/>
                <a:gd name="connsiteY42" fmla="*/ 113469 h 606439"/>
                <a:gd name="connsiteX43" fmla="*/ 322413 w 483514"/>
                <a:gd name="connsiteY43" fmla="*/ 113469 h 606439"/>
                <a:gd name="connsiteX44" fmla="*/ 322413 w 483514"/>
                <a:gd name="connsiteY44" fmla="*/ 211675 h 606439"/>
                <a:gd name="connsiteX45" fmla="*/ 274429 w 483514"/>
                <a:gd name="connsiteY45" fmla="*/ 224680 h 606439"/>
                <a:gd name="connsiteX46" fmla="*/ 117632 w 483514"/>
                <a:gd name="connsiteY46" fmla="*/ 77692 h 606439"/>
                <a:gd name="connsiteX47" fmla="*/ 165616 w 483514"/>
                <a:gd name="connsiteY47" fmla="*/ 77692 h 606439"/>
                <a:gd name="connsiteX48" fmla="*/ 165616 w 483514"/>
                <a:gd name="connsiteY48" fmla="*/ 262644 h 606439"/>
                <a:gd name="connsiteX49" fmla="*/ 117632 w 483514"/>
                <a:gd name="connsiteY49" fmla="*/ 262644 h 606439"/>
                <a:gd name="connsiteX50" fmla="*/ 68875 w 483514"/>
                <a:gd name="connsiteY50" fmla="*/ 0 h 606439"/>
                <a:gd name="connsiteX51" fmla="*/ 443641 w 483514"/>
                <a:gd name="connsiteY51" fmla="*/ 0 h 606439"/>
                <a:gd name="connsiteX52" fmla="*/ 483514 w 483514"/>
                <a:gd name="connsiteY52" fmla="*/ 39813 h 606439"/>
                <a:gd name="connsiteX53" fmla="*/ 483514 w 483514"/>
                <a:gd name="connsiteY53" fmla="*/ 300594 h 606439"/>
                <a:gd name="connsiteX54" fmla="*/ 443641 w 483514"/>
                <a:gd name="connsiteY54" fmla="*/ 340407 h 606439"/>
                <a:gd name="connsiteX55" fmla="*/ 427322 w 483514"/>
                <a:gd name="connsiteY55" fmla="*/ 340407 h 606439"/>
                <a:gd name="connsiteX56" fmla="*/ 430100 w 483514"/>
                <a:gd name="connsiteY56" fmla="*/ 316542 h 606439"/>
                <a:gd name="connsiteX57" fmla="*/ 429405 w 483514"/>
                <a:gd name="connsiteY57" fmla="*/ 304581 h 606439"/>
                <a:gd name="connsiteX58" fmla="*/ 439706 w 483514"/>
                <a:gd name="connsiteY58" fmla="*/ 304581 h 606439"/>
                <a:gd name="connsiteX59" fmla="*/ 439706 w 483514"/>
                <a:gd name="connsiteY59" fmla="*/ 35826 h 606439"/>
                <a:gd name="connsiteX60" fmla="*/ 72810 w 483514"/>
                <a:gd name="connsiteY60" fmla="*/ 35826 h 606439"/>
                <a:gd name="connsiteX61" fmla="*/ 72810 w 483514"/>
                <a:gd name="connsiteY61" fmla="*/ 304581 h 606439"/>
                <a:gd name="connsiteX62" fmla="*/ 220668 w 483514"/>
                <a:gd name="connsiteY62" fmla="*/ 304581 h 606439"/>
                <a:gd name="connsiteX63" fmla="*/ 220031 w 483514"/>
                <a:gd name="connsiteY63" fmla="*/ 316542 h 606439"/>
                <a:gd name="connsiteX64" fmla="*/ 222751 w 483514"/>
                <a:gd name="connsiteY64" fmla="*/ 340407 h 606439"/>
                <a:gd name="connsiteX65" fmla="*/ 68875 w 483514"/>
                <a:gd name="connsiteY65" fmla="*/ 340407 h 606439"/>
                <a:gd name="connsiteX66" fmla="*/ 29002 w 483514"/>
                <a:gd name="connsiteY66" fmla="*/ 300594 h 606439"/>
                <a:gd name="connsiteX67" fmla="*/ 29002 w 483514"/>
                <a:gd name="connsiteY67" fmla="*/ 39813 h 606439"/>
                <a:gd name="connsiteX68" fmla="*/ 68875 w 483514"/>
                <a:gd name="connsiteY68" fmla="*/ 0 h 60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83514" h="606439">
                  <a:moveTo>
                    <a:pt x="253338" y="416124"/>
                  </a:moveTo>
                  <a:lnTo>
                    <a:pt x="396788" y="416124"/>
                  </a:lnTo>
                  <a:cubicBezTo>
                    <a:pt x="418835" y="416124"/>
                    <a:pt x="436657" y="433982"/>
                    <a:pt x="436657" y="455944"/>
                  </a:cubicBezTo>
                  <a:lnTo>
                    <a:pt x="436657" y="529284"/>
                  </a:lnTo>
                  <a:cubicBezTo>
                    <a:pt x="451876" y="534890"/>
                    <a:pt x="462697" y="549512"/>
                    <a:pt x="462697" y="566619"/>
                  </a:cubicBezTo>
                  <a:cubicBezTo>
                    <a:pt x="462697" y="588639"/>
                    <a:pt x="444816" y="606439"/>
                    <a:pt x="422769" y="606439"/>
                  </a:cubicBezTo>
                  <a:lnTo>
                    <a:pt x="161736" y="606439"/>
                  </a:lnTo>
                  <a:cubicBezTo>
                    <a:pt x="139747" y="606439"/>
                    <a:pt x="121866" y="588639"/>
                    <a:pt x="121866" y="566619"/>
                  </a:cubicBezTo>
                  <a:cubicBezTo>
                    <a:pt x="121866" y="544657"/>
                    <a:pt x="139747" y="526799"/>
                    <a:pt x="161736" y="526799"/>
                  </a:cubicBezTo>
                  <a:lnTo>
                    <a:pt x="213468" y="526799"/>
                  </a:lnTo>
                  <a:lnTo>
                    <a:pt x="213468" y="455944"/>
                  </a:lnTo>
                  <a:cubicBezTo>
                    <a:pt x="213468" y="433982"/>
                    <a:pt x="231291" y="416124"/>
                    <a:pt x="253338" y="416124"/>
                  </a:cubicBezTo>
                  <a:close/>
                  <a:moveTo>
                    <a:pt x="10995" y="381265"/>
                  </a:moveTo>
                  <a:lnTo>
                    <a:pt x="170134" y="381265"/>
                  </a:lnTo>
                  <a:cubicBezTo>
                    <a:pt x="176210" y="381265"/>
                    <a:pt x="181071" y="386120"/>
                    <a:pt x="181071" y="392188"/>
                  </a:cubicBezTo>
                  <a:lnTo>
                    <a:pt x="181071" y="513502"/>
                  </a:lnTo>
                  <a:lnTo>
                    <a:pt x="161743" y="513502"/>
                  </a:lnTo>
                  <a:cubicBezTo>
                    <a:pt x="161280" y="513502"/>
                    <a:pt x="160817" y="513560"/>
                    <a:pt x="160354" y="513560"/>
                  </a:cubicBezTo>
                  <a:lnTo>
                    <a:pt x="160354" y="405308"/>
                  </a:lnTo>
                  <a:lnTo>
                    <a:pt x="20775" y="405308"/>
                  </a:lnTo>
                  <a:lnTo>
                    <a:pt x="20775" y="548064"/>
                  </a:lnTo>
                  <a:lnTo>
                    <a:pt x="111976" y="548064"/>
                  </a:lnTo>
                  <a:cubicBezTo>
                    <a:pt x="109777" y="553843"/>
                    <a:pt x="108619" y="560085"/>
                    <a:pt x="108619" y="566616"/>
                  </a:cubicBezTo>
                  <a:cubicBezTo>
                    <a:pt x="108619" y="572512"/>
                    <a:pt x="109545" y="578176"/>
                    <a:pt x="111339" y="583435"/>
                  </a:cubicBezTo>
                  <a:lnTo>
                    <a:pt x="10995" y="583435"/>
                  </a:lnTo>
                  <a:cubicBezTo>
                    <a:pt x="4919" y="583435"/>
                    <a:pt x="0" y="578580"/>
                    <a:pt x="0" y="572512"/>
                  </a:cubicBezTo>
                  <a:lnTo>
                    <a:pt x="0" y="392188"/>
                  </a:lnTo>
                  <a:cubicBezTo>
                    <a:pt x="0" y="386120"/>
                    <a:pt x="4919" y="381265"/>
                    <a:pt x="10995" y="381265"/>
                  </a:cubicBezTo>
                  <a:close/>
                  <a:moveTo>
                    <a:pt x="325060" y="224892"/>
                  </a:moveTo>
                  <a:cubicBezTo>
                    <a:pt x="375744" y="224892"/>
                    <a:pt x="416831" y="265916"/>
                    <a:pt x="416831" y="316521"/>
                  </a:cubicBezTo>
                  <a:cubicBezTo>
                    <a:pt x="416831" y="367126"/>
                    <a:pt x="375744" y="408150"/>
                    <a:pt x="325060" y="408150"/>
                  </a:cubicBezTo>
                  <a:cubicBezTo>
                    <a:pt x="274376" y="408150"/>
                    <a:pt x="233289" y="367126"/>
                    <a:pt x="233289" y="316521"/>
                  </a:cubicBezTo>
                  <a:cubicBezTo>
                    <a:pt x="233289" y="265916"/>
                    <a:pt x="274376" y="224892"/>
                    <a:pt x="325060" y="224892"/>
                  </a:cubicBezTo>
                  <a:close/>
                  <a:moveTo>
                    <a:pt x="196031" y="170204"/>
                  </a:moveTo>
                  <a:lnTo>
                    <a:pt x="244015" y="170204"/>
                  </a:lnTo>
                  <a:lnTo>
                    <a:pt x="244015" y="249703"/>
                  </a:lnTo>
                  <a:cubicBezTo>
                    <a:pt x="240658" y="253748"/>
                    <a:pt x="237590" y="258081"/>
                    <a:pt x="234812" y="262645"/>
                  </a:cubicBezTo>
                  <a:lnTo>
                    <a:pt x="196031" y="262645"/>
                  </a:lnTo>
                  <a:close/>
                  <a:moveTo>
                    <a:pt x="352897" y="149316"/>
                  </a:moveTo>
                  <a:lnTo>
                    <a:pt x="400881" y="149316"/>
                  </a:lnTo>
                  <a:lnTo>
                    <a:pt x="400881" y="243944"/>
                  </a:lnTo>
                  <a:cubicBezTo>
                    <a:pt x="387915" y="230483"/>
                    <a:pt x="371419" y="220431"/>
                    <a:pt x="352897" y="215348"/>
                  </a:cubicBezTo>
                  <a:close/>
                  <a:moveTo>
                    <a:pt x="274429" y="113469"/>
                  </a:moveTo>
                  <a:lnTo>
                    <a:pt x="322413" y="113469"/>
                  </a:lnTo>
                  <a:lnTo>
                    <a:pt x="322413" y="211675"/>
                  </a:lnTo>
                  <a:cubicBezTo>
                    <a:pt x="305048" y="212137"/>
                    <a:pt x="288726" y="216761"/>
                    <a:pt x="274429" y="224680"/>
                  </a:cubicBezTo>
                  <a:close/>
                  <a:moveTo>
                    <a:pt x="117632" y="77692"/>
                  </a:moveTo>
                  <a:lnTo>
                    <a:pt x="165616" y="77692"/>
                  </a:lnTo>
                  <a:lnTo>
                    <a:pt x="165616" y="262644"/>
                  </a:lnTo>
                  <a:lnTo>
                    <a:pt x="117632" y="262644"/>
                  </a:lnTo>
                  <a:close/>
                  <a:moveTo>
                    <a:pt x="68875" y="0"/>
                  </a:moveTo>
                  <a:lnTo>
                    <a:pt x="443641" y="0"/>
                  </a:lnTo>
                  <a:cubicBezTo>
                    <a:pt x="465632" y="0"/>
                    <a:pt x="483514" y="17855"/>
                    <a:pt x="483514" y="39813"/>
                  </a:cubicBezTo>
                  <a:lnTo>
                    <a:pt x="483514" y="300594"/>
                  </a:lnTo>
                  <a:cubicBezTo>
                    <a:pt x="483514" y="322609"/>
                    <a:pt x="465632" y="340407"/>
                    <a:pt x="443641" y="340407"/>
                  </a:cubicBezTo>
                  <a:lnTo>
                    <a:pt x="427322" y="340407"/>
                  </a:lnTo>
                  <a:cubicBezTo>
                    <a:pt x="429116" y="332722"/>
                    <a:pt x="430100" y="324747"/>
                    <a:pt x="430100" y="316542"/>
                  </a:cubicBezTo>
                  <a:cubicBezTo>
                    <a:pt x="430100" y="312497"/>
                    <a:pt x="429868" y="308510"/>
                    <a:pt x="429405" y="304581"/>
                  </a:cubicBezTo>
                  <a:lnTo>
                    <a:pt x="439706" y="304581"/>
                  </a:lnTo>
                  <a:lnTo>
                    <a:pt x="439706" y="35826"/>
                  </a:lnTo>
                  <a:lnTo>
                    <a:pt x="72810" y="35826"/>
                  </a:lnTo>
                  <a:lnTo>
                    <a:pt x="72810" y="304581"/>
                  </a:lnTo>
                  <a:lnTo>
                    <a:pt x="220668" y="304581"/>
                  </a:lnTo>
                  <a:cubicBezTo>
                    <a:pt x="220263" y="308510"/>
                    <a:pt x="220031" y="312497"/>
                    <a:pt x="220031" y="316542"/>
                  </a:cubicBezTo>
                  <a:cubicBezTo>
                    <a:pt x="220031" y="324747"/>
                    <a:pt x="220957" y="332722"/>
                    <a:pt x="222751" y="340407"/>
                  </a:cubicBezTo>
                  <a:lnTo>
                    <a:pt x="68875" y="340407"/>
                  </a:lnTo>
                  <a:cubicBezTo>
                    <a:pt x="46826" y="340407"/>
                    <a:pt x="29002" y="322609"/>
                    <a:pt x="29002" y="300594"/>
                  </a:cubicBezTo>
                  <a:lnTo>
                    <a:pt x="29002" y="39813"/>
                  </a:lnTo>
                  <a:cubicBezTo>
                    <a:pt x="29002" y="17855"/>
                    <a:pt x="46826" y="0"/>
                    <a:pt x="68875" y="0"/>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9175" indent="-259175" algn="ctr">
                <a:buFont typeface="Wingdings" panose="05000000000000000000" charset="0"/>
                <a:buChar char="Ø"/>
              </a:pPr>
              <a:endParaRPr sz="1088" b="1">
                <a:solidFill>
                  <a:schemeClr val="tx2">
                    <a:lumMod val="75000"/>
                  </a:schemeClr>
                </a:solidFill>
                <a:latin typeface="+mj-ea"/>
                <a:ea typeface="+mj-ea"/>
              </a:endParaRPr>
            </a:p>
          </p:txBody>
        </p:sp>
      </p:grpSp>
      <p:sp>
        <p:nvSpPr>
          <p:cNvPr id="65" name="Text Placeholder 7"/>
          <p:cNvSpPr txBox="1"/>
          <p:nvPr/>
        </p:nvSpPr>
        <p:spPr>
          <a:xfrm>
            <a:off x="7085377" y="5185855"/>
            <a:ext cx="1749128" cy="333469"/>
          </a:xfrm>
          <a:prstGeom prst="rect">
            <a:avLst/>
          </a:prstGeom>
        </p:spPr>
        <p:txBody>
          <a:bodyPr vert="horz" lIns="0" tIns="65494" rIns="0" bIns="65494" anchor="ctr"/>
          <a:lstStyle>
            <a:lvl1pPr marL="0" indent="0" algn="r" defTabSz="914400" rtl="0" eaLnBrk="1" latinLnBrk="0" hangingPunct="1">
              <a:lnSpc>
                <a:spcPct val="100000"/>
              </a:lnSpc>
              <a:spcBef>
                <a:spcPts val="0"/>
              </a:spcBef>
              <a:spcAft>
                <a:spcPts val="0"/>
              </a:spcAft>
              <a:buFont typeface="Arial" panose="020B0604020202020204" pitchFamily="34" charset="0"/>
              <a:buNone/>
              <a:defRPr sz="2635" b="1" kern="1200" baseline="0">
                <a:solidFill>
                  <a:schemeClr val="accent1"/>
                </a:solidFill>
                <a:latin typeface="League Gothic Regular"/>
                <a:ea typeface="+mn-ea"/>
                <a:cs typeface="League Gothic Regular"/>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120000"/>
              </a:lnSpc>
            </a:pPr>
            <a:r>
              <a:rPr lang="zh-CN" altLang="en-US" sz="2000" dirty="0">
                <a:solidFill>
                  <a:schemeClr val="tx2">
                    <a:lumMod val="75000"/>
                  </a:schemeClr>
                </a:solidFill>
                <a:latin typeface="+mj-ea"/>
                <a:ea typeface="+mj-ea"/>
                <a:sym typeface="微软雅黑" panose="020B0503020204020204" pitchFamily="34" charset="-122"/>
              </a:rPr>
              <a:t> 公司经营情况</a:t>
            </a:r>
            <a:endParaRPr lang="zh-CN" altLang="en-US" sz="2000" dirty="0">
              <a:solidFill>
                <a:schemeClr val="tx2">
                  <a:lumMod val="75000"/>
                </a:schemeClr>
              </a:solidFill>
              <a:latin typeface="+mj-ea"/>
              <a:ea typeface="+mj-ea"/>
              <a:sym typeface="+mn-ea"/>
            </a:endParaRPr>
          </a:p>
        </p:txBody>
      </p:sp>
      <p:sp>
        <p:nvSpPr>
          <p:cNvPr id="5" name="矩形 4"/>
          <p:cNvSpPr/>
          <p:nvPr/>
        </p:nvSpPr>
        <p:spPr>
          <a:xfrm>
            <a:off x="1492886" y="1528247"/>
            <a:ext cx="2651688" cy="4893776"/>
          </a:xfrm>
          <a:prstGeom prst="rect">
            <a:avLst/>
          </a:prstGeom>
          <a:solidFill>
            <a:srgbClr val="2F99BF"/>
          </a:solidFill>
        </p:spPr>
        <p:txBody>
          <a:bodyPr wrap="none">
            <a:spAutoFit/>
          </a:bodyPr>
          <a:lstStyle/>
          <a:p>
            <a:r>
              <a:rPr lang="en-US" altLang="zh-CN" sz="31201" b="1" dirty="0">
                <a:solidFill>
                  <a:schemeClr val="bg1"/>
                </a:solidFill>
                <a:latin typeface="+mj-ea"/>
                <a:ea typeface="+mj-ea"/>
              </a:rPr>
              <a:t>1</a:t>
            </a:r>
            <a:endParaRPr lang="zh-CN" altLang="en-US" sz="31201" b="1" dirty="0">
              <a:solidFill>
                <a:schemeClr val="bg1"/>
              </a:solidFill>
              <a:latin typeface="+mj-ea"/>
              <a:ea typeface="+mj-ea"/>
            </a:endParaRPr>
          </a:p>
        </p:txBody>
      </p:sp>
      <p:sp>
        <p:nvSpPr>
          <p:cNvPr id="3" name="矩形 2"/>
          <p:cNvSpPr/>
          <p:nvPr/>
        </p:nvSpPr>
        <p:spPr>
          <a:xfrm>
            <a:off x="1631892" y="4139891"/>
            <a:ext cx="2737780" cy="427361"/>
          </a:xfrm>
          <a:prstGeom prst="rect">
            <a:avLst/>
          </a:prstGeom>
          <a:solidFill>
            <a:srgbClr val="2F99BF"/>
          </a:solidFill>
        </p:spPr>
        <p:txBody>
          <a:bodyPr wrap="square">
            <a:spAutoFit/>
          </a:bodyPr>
          <a:lstStyle/>
          <a:p>
            <a:pPr algn="ctr"/>
            <a:r>
              <a:rPr lang="en-US" altLang="zh-CN" sz="2177" dirty="0">
                <a:solidFill>
                  <a:schemeClr val="bg1"/>
                </a:solidFill>
                <a:latin typeface="+mj-ea"/>
                <a:ea typeface="+mj-ea"/>
              </a:rPr>
              <a:t>—PART 01—</a:t>
            </a:r>
            <a:endParaRPr lang="zh-CN" altLang="en-US" sz="2177" dirty="0">
              <a:solidFill>
                <a:schemeClr val="bg1"/>
              </a:solidFill>
              <a:latin typeface="+mj-ea"/>
              <a:ea typeface="+mj-ea"/>
            </a:endParaRPr>
          </a:p>
        </p:txBody>
      </p:sp>
      <p:sp>
        <p:nvSpPr>
          <p:cNvPr id="7" name="矩形 37">
            <a:extLst>
              <a:ext uri="{FF2B5EF4-FFF2-40B4-BE49-F238E27FC236}">
                <a16:creationId xmlns:a16="http://schemas.microsoft.com/office/drawing/2014/main" id="{DCFEDD38-A1C1-4A15-B17A-9C2C4471CD83}"/>
              </a:ext>
            </a:extLst>
          </p:cNvPr>
          <p:cNvSpPr>
            <a:spLocks noChangeArrowheads="1"/>
          </p:cNvSpPr>
          <p:nvPr/>
        </p:nvSpPr>
        <p:spPr bwMode="auto">
          <a:xfrm>
            <a:off x="339365" y="469354"/>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a:defRPr>
                <a:solidFill>
                  <a:schemeClr val="tx1"/>
                </a:solidFill>
                <a:latin typeface="Arial" panose="020B0604020202020204" pitchFamily="34" charset="0"/>
                <a:ea typeface="微软雅黑" panose="020B0503020204020204" pitchFamily="34" charset="-122"/>
              </a:defRPr>
            </a:lvl2pPr>
            <a:lvl3pPr>
              <a:defRPr>
                <a:solidFill>
                  <a:schemeClr val="tx1"/>
                </a:solidFill>
                <a:latin typeface="Arial" panose="020B0604020202020204" pitchFamily="34" charset="0"/>
                <a:ea typeface="微软雅黑" panose="020B0503020204020204" pitchFamily="34" charset="-122"/>
              </a:defRPr>
            </a:lvl3pPr>
            <a:lvl4pPr>
              <a:defRPr>
                <a:solidFill>
                  <a:schemeClr val="tx1"/>
                </a:solidFill>
                <a:latin typeface="Arial" panose="020B0604020202020204" pitchFamily="34" charset="0"/>
                <a:ea typeface="微软雅黑" panose="020B0503020204020204" pitchFamily="34" charset="-122"/>
              </a:defRPr>
            </a:lvl4pPr>
            <a:lvl5pPr>
              <a:defRPr>
                <a:solidFill>
                  <a:schemeClr val="tx1"/>
                </a:solidFill>
                <a:latin typeface="Arial" panose="020B0604020202020204" pitchFamily="34" charset="0"/>
                <a:ea typeface="微软雅黑" panose="020B0503020204020204" pitchFamily="34"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b="1" i="0" u="none" strike="noStrike" kern="1200" cap="none" spc="0" normalizeH="0" baseline="0" noProof="0" dirty="0">
                <a:ln>
                  <a:noFill/>
                </a:ln>
                <a:solidFill>
                  <a:schemeClr val="tx1">
                    <a:lumMod val="75000"/>
                    <a:lumOff val="25000"/>
                  </a:schemeClr>
                </a:solidFill>
                <a:effectLst/>
                <a:uLnTx/>
                <a:uFillTx/>
                <a:latin typeface="+mj-ea"/>
                <a:ea typeface="+mj-ea"/>
                <a:sym typeface="微软雅黑" panose="020B0503020204020204" pitchFamily="34" charset="-122"/>
              </a:rPr>
              <a:t>公司</a:t>
            </a:r>
            <a:r>
              <a:rPr lang="zh-CN" altLang="en-US" b="1" dirty="0">
                <a:solidFill>
                  <a:schemeClr val="tx1">
                    <a:lumMod val="75000"/>
                    <a:lumOff val="25000"/>
                  </a:schemeClr>
                </a:solidFill>
                <a:latin typeface="+mj-ea"/>
                <a:ea typeface="+mj-ea"/>
                <a:sym typeface="微软雅黑" panose="020B0503020204020204" pitchFamily="34" charset="-122"/>
              </a:rPr>
              <a:t>历程</a:t>
            </a:r>
            <a:endParaRPr kumimoji="0" lang="zh-CN" altLang="en-US" b="1" i="0" u="none" strike="noStrike" kern="1200" cap="none" spc="0" normalizeH="0" baseline="0" noProof="0" dirty="0">
              <a:ln>
                <a:noFill/>
              </a:ln>
              <a:solidFill>
                <a:schemeClr val="tx1">
                  <a:lumMod val="75000"/>
                  <a:lumOff val="25000"/>
                </a:schemeClr>
              </a:solidFill>
              <a:effectLst/>
              <a:uLnTx/>
              <a:uFillTx/>
              <a:latin typeface="+mj-ea"/>
              <a:ea typeface="+mj-ea"/>
              <a:sym typeface="微软雅黑" panose="020B0503020204020204" pitchFamily="34" charset="-122"/>
            </a:endParaRPr>
          </a:p>
        </p:txBody>
      </p:sp>
      <p:cxnSp>
        <p:nvCxnSpPr>
          <p:cNvPr id="40" name="直接连接符 39">
            <a:extLst>
              <a:ext uri="{FF2B5EF4-FFF2-40B4-BE49-F238E27FC236}">
                <a16:creationId xmlns:a16="http://schemas.microsoft.com/office/drawing/2014/main" id="{F458C433-DEDB-439E-961C-28BADEEA4AEF}"/>
              </a:ext>
            </a:extLst>
          </p:cNvPr>
          <p:cNvCxnSpPr>
            <a:cxnSpLocks/>
          </p:cNvCxnSpPr>
          <p:nvPr/>
        </p:nvCxnSpPr>
        <p:spPr>
          <a:xfrm flipV="1">
            <a:off x="0" y="869284"/>
            <a:ext cx="12192000" cy="19634"/>
          </a:xfrm>
          <a:prstGeom prst="line">
            <a:avLst/>
          </a:prstGeom>
          <a:ln w="25400">
            <a:solidFill>
              <a:srgbClr val="2F99BF"/>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7">
            <a:extLst>
              <a:ext uri="{FF2B5EF4-FFF2-40B4-BE49-F238E27FC236}">
                <a16:creationId xmlns:a16="http://schemas.microsoft.com/office/drawing/2014/main" id="{285507E0-E8A6-45E1-8994-689B426D84BC}"/>
              </a:ext>
            </a:extLst>
          </p:cNvPr>
          <p:cNvSpPr/>
          <p:nvPr/>
        </p:nvSpPr>
        <p:spPr>
          <a:xfrm>
            <a:off x="5319486" y="0"/>
            <a:ext cx="6872514" cy="6858000"/>
          </a:xfrm>
          <a:prstGeom prst="rect">
            <a:avLst/>
          </a:prstGeom>
          <a:blipFill>
            <a:blip r:embed="rId2" cstate="print"/>
            <a:stretch>
              <a:fillRect/>
            </a:stretch>
          </a:blipFill>
        </p:spPr>
        <p:txBody>
          <a:bodyPr wrap="square" lIns="0" tIns="0" rIns="0" bIns="0" rtlCol="0"/>
          <a:lstStyle/>
          <a:p>
            <a:endParaRPr/>
          </a:p>
        </p:txBody>
      </p:sp>
      <p:sp>
        <p:nvSpPr>
          <p:cNvPr id="60" name="Freeform: Shape 59"/>
          <p:cNvSpPr/>
          <p:nvPr/>
        </p:nvSpPr>
        <p:spPr>
          <a:xfrm rot="774318">
            <a:off x="-728662" y="-811212"/>
            <a:ext cx="6754813" cy="8185150"/>
          </a:xfrm>
          <a:custGeom>
            <a:avLst/>
            <a:gdLst>
              <a:gd name="connsiteX0" fmla="*/ 0 w 6755349"/>
              <a:gd name="connsiteY0" fmla="*/ 1500471 h 8185682"/>
              <a:gd name="connsiteX1" fmla="*/ 6548619 w 6755349"/>
              <a:gd name="connsiteY1" fmla="*/ 0 h 8185682"/>
              <a:gd name="connsiteX2" fmla="*/ 6552536 w 6755349"/>
              <a:gd name="connsiteY2" fmla="*/ 2126 h 8185682"/>
              <a:gd name="connsiteX3" fmla="*/ 6755349 w 6755349"/>
              <a:gd name="connsiteY3" fmla="*/ 383572 h 8185682"/>
              <a:gd name="connsiteX4" fmla="*/ 6755349 w 6755349"/>
              <a:gd name="connsiteY4" fmla="*/ 7036396 h 8185682"/>
              <a:gd name="connsiteX5" fmla="*/ 1739434 w 6755349"/>
              <a:gd name="connsiteY5" fmla="*/ 8185682 h 8185682"/>
              <a:gd name="connsiteX6" fmla="*/ 1531769 w 6755349"/>
              <a:gd name="connsiteY6" fmla="*/ 8185682 h 8185682"/>
              <a:gd name="connsiteX7" fmla="*/ 0 w 6755349"/>
              <a:gd name="connsiteY7" fmla="*/ 1500471 h 8185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55349" h="8185682">
                <a:moveTo>
                  <a:pt x="0" y="1500471"/>
                </a:moveTo>
                <a:lnTo>
                  <a:pt x="6548619" y="0"/>
                </a:lnTo>
                <a:lnTo>
                  <a:pt x="6552536" y="2126"/>
                </a:lnTo>
                <a:cubicBezTo>
                  <a:pt x="6674900" y="84792"/>
                  <a:pt x="6755349" y="224788"/>
                  <a:pt x="6755349" y="383572"/>
                </a:cubicBezTo>
                <a:lnTo>
                  <a:pt x="6755349" y="7036396"/>
                </a:lnTo>
                <a:lnTo>
                  <a:pt x="1739434" y="8185682"/>
                </a:lnTo>
                <a:lnTo>
                  <a:pt x="1531769" y="8185682"/>
                </a:lnTo>
                <a:lnTo>
                  <a:pt x="0" y="1500471"/>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4" name="Freeform: Shape 63"/>
          <p:cNvSpPr/>
          <p:nvPr/>
        </p:nvSpPr>
        <p:spPr>
          <a:xfrm rot="774318">
            <a:off x="-474461" y="-584200"/>
            <a:ext cx="6124575" cy="7991475"/>
          </a:xfrm>
          <a:custGeom>
            <a:avLst/>
            <a:gdLst>
              <a:gd name="connsiteX0" fmla="*/ 5705728 w 6124806"/>
              <a:gd name="connsiteY0" fmla="*/ 0 h 7992113"/>
              <a:gd name="connsiteX1" fmla="*/ 5757506 w 6124806"/>
              <a:gd name="connsiteY1" fmla="*/ 5219 h 7992113"/>
              <a:gd name="connsiteX2" fmla="*/ 6124806 w 6124806"/>
              <a:gd name="connsiteY2" fmla="*/ 455882 h 7992113"/>
              <a:gd name="connsiteX3" fmla="*/ 6124806 w 6124806"/>
              <a:gd name="connsiteY3" fmla="*/ 6939697 h 7992113"/>
              <a:gd name="connsiteX4" fmla="*/ 1531668 w 6124806"/>
              <a:gd name="connsiteY4" fmla="*/ 7992113 h 7992113"/>
              <a:gd name="connsiteX5" fmla="*/ 0 w 6124806"/>
              <a:gd name="connsiteY5" fmla="*/ 1307342 h 7992113"/>
              <a:gd name="connsiteX6" fmla="*/ 5705728 w 6124806"/>
              <a:gd name="connsiteY6" fmla="*/ 0 h 799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4806" h="7992113">
                <a:moveTo>
                  <a:pt x="5705728" y="0"/>
                </a:moveTo>
                <a:lnTo>
                  <a:pt x="5757506" y="5219"/>
                </a:lnTo>
                <a:cubicBezTo>
                  <a:pt x="5967123" y="48114"/>
                  <a:pt x="6124806" y="233584"/>
                  <a:pt x="6124806" y="455882"/>
                </a:cubicBezTo>
                <a:lnTo>
                  <a:pt x="6124806" y="6939697"/>
                </a:lnTo>
                <a:lnTo>
                  <a:pt x="1531668" y="7992113"/>
                </a:lnTo>
                <a:lnTo>
                  <a:pt x="0" y="1307342"/>
                </a:lnTo>
                <a:lnTo>
                  <a:pt x="5705728" y="0"/>
                </a:lnTo>
                <a:close/>
              </a:path>
            </a:pathLst>
          </a:custGeom>
          <a:solidFill>
            <a:srgbClr val="B8DA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9" name="Freeform: Shape 68"/>
          <p:cNvSpPr/>
          <p:nvPr/>
        </p:nvSpPr>
        <p:spPr>
          <a:xfrm rot="774318">
            <a:off x="-827087" y="-458787"/>
            <a:ext cx="5578475" cy="7740650"/>
          </a:xfrm>
          <a:custGeom>
            <a:avLst/>
            <a:gdLst>
              <a:gd name="connsiteX0" fmla="*/ 4207443 w 5508350"/>
              <a:gd name="connsiteY0" fmla="*/ 1 h 7643818"/>
              <a:gd name="connsiteX1" fmla="*/ 5065744 w 5508350"/>
              <a:gd name="connsiteY1" fmla="*/ 0 h 7643818"/>
              <a:gd name="connsiteX2" fmla="*/ 5508350 w 5508350"/>
              <a:gd name="connsiteY2" fmla="*/ 452017 h 7643818"/>
              <a:gd name="connsiteX3" fmla="*/ 5508350 w 5508350"/>
              <a:gd name="connsiteY3" fmla="*/ 6731311 h 7643818"/>
              <a:gd name="connsiteX4" fmla="*/ 1525826 w 5508350"/>
              <a:gd name="connsiteY4" fmla="*/ 7643818 h 7643818"/>
              <a:gd name="connsiteX5" fmla="*/ 0 w 5508350"/>
              <a:gd name="connsiteY5" fmla="*/ 984541 h 7643818"/>
              <a:gd name="connsiteX6" fmla="*/ 4207443 w 5508350"/>
              <a:gd name="connsiteY6" fmla="*/ 1 h 7643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8350" h="7643818">
                <a:moveTo>
                  <a:pt x="4207443" y="1"/>
                </a:moveTo>
                <a:lnTo>
                  <a:pt x="5065744" y="0"/>
                </a:lnTo>
                <a:cubicBezTo>
                  <a:pt x="5310189" y="1"/>
                  <a:pt x="5508350" y="202375"/>
                  <a:pt x="5508350" y="452017"/>
                </a:cubicBezTo>
                <a:lnTo>
                  <a:pt x="5508350" y="6731311"/>
                </a:lnTo>
                <a:lnTo>
                  <a:pt x="1525826" y="7643818"/>
                </a:lnTo>
                <a:lnTo>
                  <a:pt x="0" y="984541"/>
                </a:lnTo>
                <a:lnTo>
                  <a:pt x="4207443"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6" name="TextBox 15"/>
          <p:cNvSpPr txBox="1">
            <a:spLocks noChangeArrowheads="1"/>
          </p:cNvSpPr>
          <p:nvPr/>
        </p:nvSpPr>
        <p:spPr bwMode="auto">
          <a:xfrm>
            <a:off x="698046" y="2071203"/>
            <a:ext cx="3394983" cy="3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lvl="0" eaLnBrk="1" hangingPunct="1">
              <a:lnSpc>
                <a:spcPct val="150000"/>
              </a:lnSpc>
              <a:defRPr/>
            </a:pPr>
            <a:r>
              <a:rPr lang="zh-CN" altLang="en-US" sz="1200" dirty="0">
                <a:solidFill>
                  <a:schemeClr val="tx2">
                    <a:lumMod val="75000"/>
                  </a:schemeClr>
                </a:solidFill>
              </a:rPr>
              <a:t>公司是国内中高端香料主要生成企业之一，自成立以来一直从事香料的研发、生产和销售。经过多年的发展，公司已成功开发天然香料、合成香料和凉味剂三大系列共计逾</a:t>
            </a:r>
            <a:r>
              <a:rPr lang="en-US" altLang="zh-CN" sz="1200" dirty="0">
                <a:solidFill>
                  <a:schemeClr val="tx2">
                    <a:lumMod val="75000"/>
                  </a:schemeClr>
                </a:solidFill>
              </a:rPr>
              <a:t>160</a:t>
            </a:r>
            <a:r>
              <a:rPr lang="zh-CN" altLang="en-US" sz="1200" dirty="0">
                <a:solidFill>
                  <a:schemeClr val="tx2">
                    <a:lumMod val="75000"/>
                  </a:schemeClr>
                </a:solidFill>
              </a:rPr>
              <a:t>种产品。天然香料主要包括丁香酚香兰素、阿魏酸香兰素、</a:t>
            </a:r>
            <a:r>
              <a:rPr lang="zh-CN" altLang="zh-CN" sz="1200" dirty="0">
                <a:solidFill>
                  <a:schemeClr val="tx2">
                    <a:lumMod val="75000"/>
                  </a:schemeClr>
                </a:solidFill>
              </a:rPr>
              <a:t>天然桂酸甲酯、天然覆盆子酮等产品，合成香料主要包括女贞醛、格蓬酯、苹果酯等产品，凉味剂主要包括WS-23、WS-3等产品</a:t>
            </a:r>
            <a:r>
              <a:rPr lang="zh-CN" altLang="en-US" sz="1200" dirty="0">
                <a:solidFill>
                  <a:schemeClr val="tx2">
                    <a:lumMod val="75000"/>
                  </a:schemeClr>
                </a:solidFill>
              </a:rPr>
              <a:t>。</a:t>
            </a:r>
            <a:r>
              <a:rPr lang="zh-CN" altLang="zh-CN" sz="1200" dirty="0">
                <a:solidFill>
                  <a:schemeClr val="tx2">
                    <a:lumMod val="75000"/>
                  </a:schemeClr>
                </a:solidFill>
              </a:rPr>
              <a:t>主要作为配制香精的原料或直接作为食品添加剂，终端产品主要应用于食品饮料、日化等行业，公司产品具有广泛的下游应用领域和发展空间。</a:t>
            </a:r>
            <a:endParaRPr lang="en-US" altLang="zh-CN" sz="1200" dirty="0">
              <a:solidFill>
                <a:schemeClr val="tx2">
                  <a:lumMod val="75000"/>
                </a:schemeClr>
              </a:solidFill>
            </a:endParaRPr>
          </a:p>
        </p:txBody>
      </p:sp>
      <p:sp>
        <p:nvSpPr>
          <p:cNvPr id="11273" name="文本框 13"/>
          <p:cNvSpPr txBox="1"/>
          <p:nvPr/>
        </p:nvSpPr>
        <p:spPr>
          <a:xfrm>
            <a:off x="815181" y="1124231"/>
            <a:ext cx="3329758" cy="707886"/>
          </a:xfrm>
          <a:prstGeom prst="rect">
            <a:avLst/>
          </a:prstGeom>
          <a:noFill/>
          <a:ln w="9525">
            <a:noFill/>
          </a:ln>
        </p:spPr>
        <p:txBody>
          <a:bodyPr wrap="square">
            <a:spAutoFit/>
          </a:bodyPr>
          <a:lstStyle/>
          <a:p>
            <a:pPr eaLnBrk="1" hangingPunct="1"/>
            <a:r>
              <a:rPr lang="en-US" altLang="zh-CN" sz="2000" b="1" dirty="0">
                <a:solidFill>
                  <a:srgbClr val="2F99BF"/>
                </a:solidFill>
                <a:latin typeface="微软雅黑" panose="020B0503020204020204" pitchFamily="34" charset="-122"/>
              </a:rPr>
              <a:t>About Asia Aroma</a:t>
            </a:r>
          </a:p>
          <a:p>
            <a:pPr eaLnBrk="1" hangingPunct="1"/>
            <a:r>
              <a:rPr lang="zh-CN" altLang="en-US" sz="2000" dirty="0">
                <a:latin typeface="微软雅黑" panose="020B0503020204020204" pitchFamily="34" charset="-122"/>
              </a:rPr>
              <a:t>公司概况</a:t>
            </a:r>
            <a:r>
              <a:rPr lang="en-US" altLang="zh-CN" sz="2000" b="1" dirty="0">
                <a:latin typeface="微软雅黑" panose="020B0503020204020204" pitchFamily="34" charset="-122"/>
              </a:rPr>
              <a:t>-</a:t>
            </a:r>
            <a:r>
              <a:rPr kumimoji="0" lang="zh-CN" altLang="en-US" sz="2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关于亚香股份</a:t>
            </a:r>
            <a:endParaRPr kumimoji="0" lang="zh-CN" altLang="zh-CN" sz="2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7710771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矩形 36"/>
          <p:cNvSpPr/>
          <p:nvPr/>
        </p:nvSpPr>
        <p:spPr>
          <a:xfrm>
            <a:off x="800177" y="1437384"/>
            <a:ext cx="5190001" cy="4655505"/>
          </a:xfrm>
          <a:prstGeom prst="rect">
            <a:avLst/>
          </a:prstGeom>
          <a:noFill/>
          <a:ln w="9525">
            <a:noFill/>
          </a:ln>
        </p:spPr>
        <p:txBody>
          <a:bodyPr wrap="square">
            <a:spAutoFit/>
          </a:bodyPr>
          <a:lstStyle/>
          <a:p>
            <a:pPr indent="304800" algn="just">
              <a:lnSpc>
                <a:spcPct val="150000"/>
              </a:lnSpc>
              <a:spcBef>
                <a:spcPts val="300"/>
              </a:spcBef>
            </a:pPr>
            <a:r>
              <a:rPr lang="zh-CN" altLang="en-US" sz="1400" kern="100" dirty="0">
                <a:latin typeface="+mn-ea"/>
                <a:ea typeface="+mn-ea"/>
              </a:rPr>
              <a:t>公司是是国内中高端香料主要生产企业之一，是</a:t>
            </a:r>
            <a:r>
              <a:rPr lang="zh-CN" altLang="zh-CN" sz="1400" kern="100" dirty="0">
                <a:latin typeface="+mn-ea"/>
                <a:ea typeface="+mn-ea"/>
              </a:rPr>
              <a:t>江苏省科技厅、江苏省财政厅、国家税务总局江苏省税务局联合认定的高新技术企业</a:t>
            </a:r>
            <a:r>
              <a:rPr lang="zh-CN" altLang="en-US" sz="1400" kern="100" dirty="0">
                <a:latin typeface="+mn-ea"/>
                <a:ea typeface="+mn-ea"/>
              </a:rPr>
              <a:t>。公司的       是</a:t>
            </a:r>
            <a:r>
              <a:rPr lang="en-US" altLang="zh-CN" sz="1400" kern="100" dirty="0">
                <a:latin typeface="+mn-ea"/>
                <a:ea typeface="+mn-ea"/>
              </a:rPr>
              <a:t>2017</a:t>
            </a:r>
            <a:r>
              <a:rPr lang="zh-CN" altLang="en-US" sz="1400" kern="100" dirty="0">
                <a:latin typeface="+mn-ea"/>
                <a:ea typeface="+mn-ea"/>
              </a:rPr>
              <a:t>年</a:t>
            </a:r>
            <a:r>
              <a:rPr lang="en-US" altLang="zh-CN" sz="1400" kern="100" dirty="0">
                <a:latin typeface="+mn-ea"/>
                <a:ea typeface="+mn-ea"/>
              </a:rPr>
              <a:t>-2020</a:t>
            </a:r>
            <a:r>
              <a:rPr lang="zh-CN" altLang="en-US" sz="1400" kern="100" dirty="0">
                <a:latin typeface="+mn-ea"/>
                <a:ea typeface="+mn-ea"/>
              </a:rPr>
              <a:t>年苏州是出口名牌。</a:t>
            </a:r>
            <a:r>
              <a:rPr lang="en-US" altLang="zh-CN" sz="1400" kern="100" dirty="0">
                <a:latin typeface="+mn-ea"/>
                <a:ea typeface="+mn-ea"/>
              </a:rPr>
              <a:t>2019</a:t>
            </a:r>
            <a:r>
              <a:rPr lang="zh-CN" altLang="zh-CN" sz="1400" kern="100" dirty="0">
                <a:latin typeface="+mn-ea"/>
                <a:ea typeface="+mn-ea"/>
              </a:rPr>
              <a:t>年，公司技术中心被江苏省工业和信息化厅等部门联合认定为</a:t>
            </a:r>
            <a:r>
              <a:rPr lang="en-US" altLang="zh-CN" sz="1400" kern="100" dirty="0">
                <a:latin typeface="+mn-ea"/>
                <a:ea typeface="+mn-ea"/>
              </a:rPr>
              <a:t>2019</a:t>
            </a:r>
            <a:r>
              <a:rPr lang="zh-CN" altLang="zh-CN" sz="1400" kern="100" dirty="0">
                <a:latin typeface="+mn-ea"/>
                <a:ea typeface="+mn-ea"/>
              </a:rPr>
              <a:t>年省级工业企业技术中心。凭借严格的质量控制体系，公司通过了</a:t>
            </a:r>
            <a:r>
              <a:rPr lang="zh-CN" altLang="en-US" sz="1400" kern="100" dirty="0">
                <a:latin typeface="+mn-ea"/>
                <a:ea typeface="+mn-ea"/>
              </a:rPr>
              <a:t>各项</a:t>
            </a:r>
            <a:r>
              <a:rPr lang="zh-CN" altLang="zh-CN" sz="1400" kern="100" dirty="0">
                <a:latin typeface="+mn-ea"/>
                <a:ea typeface="+mn-ea"/>
              </a:rPr>
              <a:t>相关食品安全管理体系认证以及</a:t>
            </a:r>
            <a:r>
              <a:rPr lang="zh-CN" altLang="en-US" sz="1400" kern="100" dirty="0">
                <a:latin typeface="+mn-ea"/>
                <a:ea typeface="+mn-ea"/>
              </a:rPr>
              <a:t>相关</a:t>
            </a:r>
            <a:r>
              <a:rPr lang="zh-CN" altLang="zh-CN" sz="1400" kern="100" dirty="0">
                <a:latin typeface="+mn-ea"/>
                <a:ea typeface="+mn-ea"/>
              </a:rPr>
              <a:t>社会责任认证。</a:t>
            </a:r>
            <a:endParaRPr lang="en-US" altLang="zh-CN" sz="1400" kern="100" dirty="0">
              <a:latin typeface="+mn-ea"/>
              <a:ea typeface="+mn-ea"/>
            </a:endParaRPr>
          </a:p>
          <a:p>
            <a:pPr indent="304800" algn="just">
              <a:lnSpc>
                <a:spcPct val="150000"/>
              </a:lnSpc>
              <a:spcBef>
                <a:spcPts val="300"/>
              </a:spcBef>
            </a:pPr>
            <a:r>
              <a:rPr lang="zh-CN" altLang="zh-CN" sz="1400" kern="100" dirty="0">
                <a:latin typeface="+mn-ea"/>
                <a:ea typeface="+mn-ea"/>
              </a:rPr>
              <a:t>凭借规模化的生产优势、丰富的产品品类、严格的质量控制和较强的研发能力，公司积累了优质、稳定的客户渠道和资源，与国际香料香精、奇华顿、芬美意、</a:t>
            </a:r>
            <a:r>
              <a:rPr lang="en-US" altLang="zh-CN" sz="1400" kern="100" dirty="0">
                <a:latin typeface="+mn-ea"/>
                <a:ea typeface="+mn-ea"/>
              </a:rPr>
              <a:t>ABT</a:t>
            </a:r>
            <a:r>
              <a:rPr lang="zh-CN" altLang="zh-CN" sz="1400" kern="100" dirty="0">
                <a:latin typeface="+mn-ea"/>
                <a:ea typeface="+mn-ea"/>
              </a:rPr>
              <a:t>等香精香料行业国际知名公司以及玛氏箭牌、亿滋国际、高露洁等快速消费品行业的知名公司建立了长期稳定的合作关系</a:t>
            </a:r>
            <a:r>
              <a:rPr lang="zh-CN" altLang="en-US" sz="1400" kern="100" dirty="0">
                <a:latin typeface="+mn-ea"/>
                <a:ea typeface="+mn-ea"/>
              </a:rPr>
              <a:t>。</a:t>
            </a:r>
            <a:endParaRPr lang="en-US" altLang="zh-CN" sz="1400" kern="100" dirty="0">
              <a:latin typeface="+mn-ea"/>
              <a:ea typeface="+mn-ea"/>
            </a:endParaRPr>
          </a:p>
          <a:p>
            <a:pPr indent="304800" algn="just">
              <a:lnSpc>
                <a:spcPct val="150000"/>
              </a:lnSpc>
              <a:spcBef>
                <a:spcPts val="300"/>
              </a:spcBef>
            </a:pPr>
            <a:r>
              <a:rPr lang="zh-CN" altLang="en-US" sz="1400" kern="100" dirty="0">
                <a:latin typeface="+mn-ea"/>
                <a:ea typeface="+mn-ea"/>
              </a:rPr>
              <a:t>公司现有南通亚香、江西亚香和武穴坤悦三处子公司作为生产基地。上述三处生产基地均位与省级或国家级化工园区内。</a:t>
            </a:r>
            <a:endParaRPr lang="en-US" altLang="zh-CN" sz="2000" b="1" dirty="0">
              <a:solidFill>
                <a:srgbClr val="AD8C6D"/>
              </a:solidFill>
              <a:latin typeface="微软雅黑" panose="020B0503020204020204" pitchFamily="34" charset="-122"/>
              <a:sym typeface="微软雅黑" panose="020B0503020204020204" pitchFamily="34" charset="-122"/>
            </a:endParaRPr>
          </a:p>
        </p:txBody>
      </p:sp>
      <p:sp>
        <p:nvSpPr>
          <p:cNvPr id="9" name="矩形 37"/>
          <p:cNvSpPr>
            <a:spLocks noChangeArrowheads="1"/>
          </p:cNvSpPr>
          <p:nvPr/>
        </p:nvSpPr>
        <p:spPr bwMode="auto">
          <a:xfrm>
            <a:off x="1732233" y="1799464"/>
            <a:ext cx="75659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a:defRPr>
                <a:solidFill>
                  <a:schemeClr val="tx1"/>
                </a:solidFill>
                <a:latin typeface="Arial" panose="020B0604020202020204" pitchFamily="34" charset="0"/>
                <a:ea typeface="微软雅黑" panose="020B0503020204020204" pitchFamily="34" charset="-122"/>
              </a:defRPr>
            </a:lvl2pPr>
            <a:lvl3pPr>
              <a:defRPr>
                <a:solidFill>
                  <a:schemeClr val="tx1"/>
                </a:solidFill>
                <a:latin typeface="Arial" panose="020B0604020202020204" pitchFamily="34" charset="0"/>
                <a:ea typeface="微软雅黑" panose="020B0503020204020204" pitchFamily="34" charset="-122"/>
              </a:defRPr>
            </a:lvl3pPr>
            <a:lvl4pPr>
              <a:defRPr>
                <a:solidFill>
                  <a:schemeClr val="tx1"/>
                </a:solidFill>
                <a:latin typeface="Arial" panose="020B0604020202020204" pitchFamily="34" charset="0"/>
                <a:ea typeface="微软雅黑" panose="020B0503020204020204" pitchFamily="34" charset="-122"/>
              </a:defRPr>
            </a:lvl4pPr>
            <a:lvl5pPr>
              <a:defRPr>
                <a:solidFill>
                  <a:schemeClr val="tx1"/>
                </a:solidFill>
                <a:latin typeface="Arial" panose="020B0604020202020204" pitchFamily="34" charset="0"/>
                <a:ea typeface="微软雅黑" panose="020B0503020204020204" pitchFamily="34"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 name="文本框 13">
            <a:extLst>
              <a:ext uri="{FF2B5EF4-FFF2-40B4-BE49-F238E27FC236}">
                <a16:creationId xmlns:a16="http://schemas.microsoft.com/office/drawing/2014/main" id="{563BF596-DD9F-4F23-978B-6906DF71C455}"/>
              </a:ext>
            </a:extLst>
          </p:cNvPr>
          <p:cNvSpPr txBox="1"/>
          <p:nvPr/>
        </p:nvSpPr>
        <p:spPr>
          <a:xfrm>
            <a:off x="423816" y="123427"/>
            <a:ext cx="3619965" cy="707886"/>
          </a:xfrm>
          <a:prstGeom prst="rect">
            <a:avLst/>
          </a:prstGeom>
          <a:noFill/>
          <a:ln w="9525">
            <a:noFill/>
          </a:ln>
        </p:spPr>
        <p:txBody>
          <a:bodyPr wrap="none">
            <a:spAutoFit/>
          </a:bodyPr>
          <a:lstStyle/>
          <a:p>
            <a:pPr eaLnBrk="1" hangingPunct="1"/>
            <a:r>
              <a:rPr lang="en-US" altLang="zh-CN" sz="2000" b="1" dirty="0">
                <a:solidFill>
                  <a:srgbClr val="2F99BF"/>
                </a:solidFill>
                <a:latin typeface="微软雅黑" panose="020B0503020204020204" pitchFamily="34" charset="-122"/>
              </a:rPr>
              <a:t>About Asia Aroma-Factory</a:t>
            </a:r>
          </a:p>
          <a:p>
            <a:pPr eaLnBrk="1" hangingPunct="1">
              <a:buFont typeface="Arial" panose="020B0604020202020204" pitchFamily="34" charset="0"/>
            </a:pPr>
            <a:r>
              <a:rPr lang="zh-CN" altLang="en-US" sz="2000" dirty="0">
                <a:latin typeface="微软雅黑" panose="020B0503020204020204" pitchFamily="34" charset="-122"/>
              </a:rPr>
              <a:t>公司概况</a:t>
            </a:r>
            <a:r>
              <a:rPr lang="en-US" altLang="zh-CN" sz="2000" dirty="0">
                <a:latin typeface="微软雅黑" panose="020B0503020204020204" pitchFamily="34" charset="-122"/>
              </a:rPr>
              <a:t>——</a:t>
            </a:r>
            <a:r>
              <a:rPr lang="zh-CN" altLang="en-US" sz="2000" dirty="0">
                <a:latin typeface="微软雅黑" panose="020B0503020204020204" pitchFamily="34" charset="-122"/>
              </a:rPr>
              <a:t>生产基地</a:t>
            </a:r>
          </a:p>
        </p:txBody>
      </p:sp>
      <p:cxnSp>
        <p:nvCxnSpPr>
          <p:cNvPr id="7" name="直接连接符 6">
            <a:extLst>
              <a:ext uri="{FF2B5EF4-FFF2-40B4-BE49-F238E27FC236}">
                <a16:creationId xmlns:a16="http://schemas.microsoft.com/office/drawing/2014/main" id="{066FD542-44B8-43BD-B337-F88550250292}"/>
              </a:ext>
            </a:extLst>
          </p:cNvPr>
          <p:cNvCxnSpPr>
            <a:cxnSpLocks/>
          </p:cNvCxnSpPr>
          <p:nvPr/>
        </p:nvCxnSpPr>
        <p:spPr>
          <a:xfrm flipV="1">
            <a:off x="203200" y="895377"/>
            <a:ext cx="7989113" cy="19634"/>
          </a:xfrm>
          <a:prstGeom prst="line">
            <a:avLst/>
          </a:prstGeom>
          <a:ln w="25400">
            <a:solidFill>
              <a:srgbClr val="2F99BF"/>
            </a:solidFill>
          </a:ln>
        </p:spPr>
        <p:style>
          <a:lnRef idx="1">
            <a:schemeClr val="accent1"/>
          </a:lnRef>
          <a:fillRef idx="0">
            <a:schemeClr val="accent1"/>
          </a:fillRef>
          <a:effectRef idx="0">
            <a:schemeClr val="accent1"/>
          </a:effectRef>
          <a:fontRef idx="minor">
            <a:schemeClr val="tx1"/>
          </a:fontRef>
        </p:style>
      </p:cxnSp>
      <p:pic>
        <p:nvPicPr>
          <p:cNvPr id="20" name="图片 19">
            <a:extLst>
              <a:ext uri="{FF2B5EF4-FFF2-40B4-BE49-F238E27FC236}">
                <a16:creationId xmlns:a16="http://schemas.microsoft.com/office/drawing/2014/main" id="{B8A55D28-C6F4-4065-A2AF-E95D37D8DB1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a:xfrm>
            <a:off x="2388868" y="2182735"/>
            <a:ext cx="386488" cy="242324"/>
          </a:xfrm>
          <a:prstGeom prst="rect">
            <a:avLst/>
          </a:prstGeom>
          <a:noFill/>
          <a:ln>
            <a:noFill/>
          </a:ln>
        </p:spPr>
      </p:pic>
      <p:sp>
        <p:nvSpPr>
          <p:cNvPr id="21" name="object 2">
            <a:extLst>
              <a:ext uri="{FF2B5EF4-FFF2-40B4-BE49-F238E27FC236}">
                <a16:creationId xmlns:a16="http://schemas.microsoft.com/office/drawing/2014/main" id="{ADA6A401-1BDB-4769-9C54-7691B53E8D02}"/>
              </a:ext>
            </a:extLst>
          </p:cNvPr>
          <p:cNvSpPr/>
          <p:nvPr/>
        </p:nvSpPr>
        <p:spPr>
          <a:xfrm>
            <a:off x="6255657" y="1295208"/>
            <a:ext cx="5732914" cy="1892815"/>
          </a:xfrm>
          <a:prstGeom prst="rect">
            <a:avLst/>
          </a:prstGeom>
          <a:blipFill>
            <a:blip r:embed="rId3" cstate="print"/>
            <a:stretch>
              <a:fillRect/>
            </a:stretch>
          </a:blipFill>
        </p:spPr>
        <p:txBody>
          <a:bodyPr wrap="square" lIns="0" tIns="0" rIns="0" bIns="0" rtlCol="0"/>
          <a:lstStyle/>
          <a:p>
            <a:endParaRPr dirty="0"/>
          </a:p>
        </p:txBody>
      </p:sp>
      <p:sp>
        <p:nvSpPr>
          <p:cNvPr id="22" name="object 5">
            <a:extLst>
              <a:ext uri="{FF2B5EF4-FFF2-40B4-BE49-F238E27FC236}">
                <a16:creationId xmlns:a16="http://schemas.microsoft.com/office/drawing/2014/main" id="{B419CDAE-A22A-49BE-844C-4A710FDA97FF}"/>
              </a:ext>
            </a:extLst>
          </p:cNvPr>
          <p:cNvSpPr/>
          <p:nvPr/>
        </p:nvSpPr>
        <p:spPr>
          <a:xfrm>
            <a:off x="5442858" y="3022470"/>
            <a:ext cx="7137516" cy="1977701"/>
          </a:xfrm>
          <a:prstGeom prst="rect">
            <a:avLst/>
          </a:prstGeom>
          <a:blipFill>
            <a:blip r:embed="rId4" cstate="print"/>
            <a:stretch>
              <a:fillRect/>
            </a:stretch>
          </a:blipFill>
        </p:spPr>
        <p:txBody>
          <a:bodyPr wrap="square" lIns="0" tIns="0" rIns="0" bIns="0" rtlCol="0"/>
          <a:lstStyle/>
          <a:p>
            <a:endParaRPr dirty="0"/>
          </a:p>
        </p:txBody>
      </p:sp>
      <p:sp>
        <p:nvSpPr>
          <p:cNvPr id="23" name="object 2">
            <a:extLst>
              <a:ext uri="{FF2B5EF4-FFF2-40B4-BE49-F238E27FC236}">
                <a16:creationId xmlns:a16="http://schemas.microsoft.com/office/drawing/2014/main" id="{41478FA2-7EF1-4B8F-A555-BB9E1563E5BE}"/>
              </a:ext>
            </a:extLst>
          </p:cNvPr>
          <p:cNvSpPr/>
          <p:nvPr/>
        </p:nvSpPr>
        <p:spPr>
          <a:xfrm>
            <a:off x="6255656" y="5079032"/>
            <a:ext cx="5732915" cy="1648401"/>
          </a:xfrm>
          <a:prstGeom prst="rect">
            <a:avLst/>
          </a:prstGeom>
          <a:blipFill>
            <a:blip r:embed="rId5" cstate="print"/>
            <a:stretch>
              <a:fillRect/>
            </a:stretch>
          </a:blipFill>
        </p:spPr>
        <p:txBody>
          <a:bodyPr wrap="square" lIns="0" tIns="0" rIns="0" bIns="0" rtlCol="0"/>
          <a:lstStyle/>
          <a:p>
            <a:endParaRPr/>
          </a:p>
        </p:txBody>
      </p:sp>
      <p:sp>
        <p:nvSpPr>
          <p:cNvPr id="27" name="object 8">
            <a:extLst>
              <a:ext uri="{FF2B5EF4-FFF2-40B4-BE49-F238E27FC236}">
                <a16:creationId xmlns:a16="http://schemas.microsoft.com/office/drawing/2014/main" id="{6EE39C9D-60CD-4F3F-9666-C55C41259BEB}"/>
              </a:ext>
            </a:extLst>
          </p:cNvPr>
          <p:cNvSpPr/>
          <p:nvPr/>
        </p:nvSpPr>
        <p:spPr>
          <a:xfrm>
            <a:off x="6505975" y="5279632"/>
            <a:ext cx="1465706" cy="230400"/>
          </a:xfrm>
          <a:custGeom>
            <a:avLst/>
            <a:gdLst/>
            <a:ahLst/>
            <a:cxnLst/>
            <a:rect l="l" t="t" r="r" b="b"/>
            <a:pathLst>
              <a:path w="1576705" h="241935">
                <a:moveTo>
                  <a:pt x="1369961" y="18745"/>
                </a:moveTo>
                <a:lnTo>
                  <a:pt x="1362659" y="18745"/>
                </a:lnTo>
                <a:lnTo>
                  <a:pt x="1362659" y="126060"/>
                </a:lnTo>
                <a:lnTo>
                  <a:pt x="1360901" y="157053"/>
                </a:lnTo>
                <a:lnTo>
                  <a:pt x="1355629" y="184403"/>
                </a:lnTo>
                <a:lnTo>
                  <a:pt x="1346842" y="208106"/>
                </a:lnTo>
                <a:lnTo>
                  <a:pt x="1334541" y="228155"/>
                </a:lnTo>
                <a:lnTo>
                  <a:pt x="1338008" y="232321"/>
                </a:lnTo>
                <a:lnTo>
                  <a:pt x="1341831" y="236829"/>
                </a:lnTo>
                <a:lnTo>
                  <a:pt x="1345996" y="241693"/>
                </a:lnTo>
                <a:lnTo>
                  <a:pt x="1359672" y="218057"/>
                </a:lnTo>
                <a:lnTo>
                  <a:pt x="1369439" y="190906"/>
                </a:lnTo>
                <a:lnTo>
                  <a:pt x="1375298" y="160240"/>
                </a:lnTo>
                <a:lnTo>
                  <a:pt x="1377251" y="126060"/>
                </a:lnTo>
                <a:lnTo>
                  <a:pt x="1377251" y="32283"/>
                </a:lnTo>
                <a:lnTo>
                  <a:pt x="1369961" y="32283"/>
                </a:lnTo>
                <a:lnTo>
                  <a:pt x="1369961" y="18745"/>
                </a:lnTo>
                <a:close/>
              </a:path>
              <a:path w="1576705" h="241935">
                <a:moveTo>
                  <a:pt x="1377251" y="18745"/>
                </a:moveTo>
                <a:lnTo>
                  <a:pt x="1369961" y="18745"/>
                </a:lnTo>
                <a:lnTo>
                  <a:pt x="1369961" y="32283"/>
                </a:lnTo>
                <a:lnTo>
                  <a:pt x="1377251" y="32283"/>
                </a:lnTo>
                <a:lnTo>
                  <a:pt x="1377251" y="18745"/>
                </a:lnTo>
                <a:close/>
              </a:path>
              <a:path w="1576705" h="241935">
                <a:moveTo>
                  <a:pt x="1576235" y="18745"/>
                </a:moveTo>
                <a:lnTo>
                  <a:pt x="1377251" y="18745"/>
                </a:lnTo>
                <a:lnTo>
                  <a:pt x="1377251" y="32283"/>
                </a:lnTo>
                <a:lnTo>
                  <a:pt x="1576235" y="32283"/>
                </a:lnTo>
                <a:lnTo>
                  <a:pt x="1576235" y="18745"/>
                </a:lnTo>
                <a:close/>
              </a:path>
              <a:path w="1576705" h="241935">
                <a:moveTo>
                  <a:pt x="1181392" y="209397"/>
                </a:moveTo>
                <a:lnTo>
                  <a:pt x="1069924" y="209397"/>
                </a:lnTo>
                <a:lnTo>
                  <a:pt x="1069924" y="225018"/>
                </a:lnTo>
                <a:lnTo>
                  <a:pt x="1308493" y="225018"/>
                </a:lnTo>
                <a:lnTo>
                  <a:pt x="1308493" y="217741"/>
                </a:lnTo>
                <a:lnTo>
                  <a:pt x="1181392" y="217741"/>
                </a:lnTo>
                <a:lnTo>
                  <a:pt x="1181392" y="209397"/>
                </a:lnTo>
                <a:close/>
              </a:path>
              <a:path w="1576705" h="241935">
                <a:moveTo>
                  <a:pt x="1198054" y="32296"/>
                </a:moveTo>
                <a:lnTo>
                  <a:pt x="1181392" y="32296"/>
                </a:lnTo>
                <a:lnTo>
                  <a:pt x="1181392" y="217741"/>
                </a:lnTo>
                <a:lnTo>
                  <a:pt x="1198054" y="217741"/>
                </a:lnTo>
                <a:lnTo>
                  <a:pt x="1198054" y="32296"/>
                </a:lnTo>
                <a:close/>
              </a:path>
              <a:path w="1576705" h="241935">
                <a:moveTo>
                  <a:pt x="1308493" y="209397"/>
                </a:moveTo>
                <a:lnTo>
                  <a:pt x="1198054" y="209397"/>
                </a:lnTo>
                <a:lnTo>
                  <a:pt x="1198054" y="217741"/>
                </a:lnTo>
                <a:lnTo>
                  <a:pt x="1308493" y="217741"/>
                </a:lnTo>
                <a:lnTo>
                  <a:pt x="1308493" y="209397"/>
                </a:lnTo>
                <a:close/>
              </a:path>
              <a:path w="1576705" h="241935">
                <a:moveTo>
                  <a:pt x="1294942" y="21882"/>
                </a:moveTo>
                <a:lnTo>
                  <a:pt x="1084503" y="21882"/>
                </a:lnTo>
                <a:lnTo>
                  <a:pt x="1084503" y="37503"/>
                </a:lnTo>
                <a:lnTo>
                  <a:pt x="1181392" y="37503"/>
                </a:lnTo>
                <a:lnTo>
                  <a:pt x="1181392" y="32296"/>
                </a:lnTo>
                <a:lnTo>
                  <a:pt x="1294942" y="32296"/>
                </a:lnTo>
                <a:lnTo>
                  <a:pt x="1294942" y="21882"/>
                </a:lnTo>
                <a:close/>
              </a:path>
              <a:path w="1576705" h="241935">
                <a:moveTo>
                  <a:pt x="1294942" y="32296"/>
                </a:moveTo>
                <a:lnTo>
                  <a:pt x="1198054" y="32296"/>
                </a:lnTo>
                <a:lnTo>
                  <a:pt x="1198054" y="37503"/>
                </a:lnTo>
                <a:lnTo>
                  <a:pt x="1294942" y="37503"/>
                </a:lnTo>
                <a:lnTo>
                  <a:pt x="1294942" y="32296"/>
                </a:lnTo>
                <a:close/>
              </a:path>
              <a:path w="1576705" h="241935">
                <a:moveTo>
                  <a:pt x="879271" y="96888"/>
                </a:moveTo>
                <a:lnTo>
                  <a:pt x="870544" y="137781"/>
                </a:lnTo>
                <a:lnTo>
                  <a:pt x="854786" y="172943"/>
                </a:lnTo>
                <a:lnTo>
                  <a:pt x="831998" y="202374"/>
                </a:lnTo>
                <a:lnTo>
                  <a:pt x="802182" y="226072"/>
                </a:lnTo>
                <a:lnTo>
                  <a:pt x="805649" y="230924"/>
                </a:lnTo>
                <a:lnTo>
                  <a:pt x="809472" y="235788"/>
                </a:lnTo>
                <a:lnTo>
                  <a:pt x="813638" y="240652"/>
                </a:lnTo>
                <a:lnTo>
                  <a:pt x="845284" y="214549"/>
                </a:lnTo>
                <a:lnTo>
                  <a:pt x="869376" y="182059"/>
                </a:lnTo>
                <a:lnTo>
                  <a:pt x="885913" y="143184"/>
                </a:lnTo>
                <a:lnTo>
                  <a:pt x="894892" y="97929"/>
                </a:lnTo>
                <a:lnTo>
                  <a:pt x="879271" y="96888"/>
                </a:lnTo>
                <a:close/>
              </a:path>
              <a:path w="1576705" h="241935">
                <a:moveTo>
                  <a:pt x="959485" y="86474"/>
                </a:moveTo>
                <a:lnTo>
                  <a:pt x="945946" y="89598"/>
                </a:lnTo>
                <a:lnTo>
                  <a:pt x="957274" y="134982"/>
                </a:lnTo>
                <a:lnTo>
                  <a:pt x="975636" y="174245"/>
                </a:lnTo>
                <a:lnTo>
                  <a:pt x="1001032" y="207386"/>
                </a:lnTo>
                <a:lnTo>
                  <a:pt x="1033462" y="234403"/>
                </a:lnTo>
                <a:lnTo>
                  <a:pt x="1036218" y="230238"/>
                </a:lnTo>
                <a:lnTo>
                  <a:pt x="1039710" y="225374"/>
                </a:lnTo>
                <a:lnTo>
                  <a:pt x="1043876" y="219824"/>
                </a:lnTo>
                <a:lnTo>
                  <a:pt x="1013598" y="195471"/>
                </a:lnTo>
                <a:lnTo>
                  <a:pt x="989441" y="165126"/>
                </a:lnTo>
                <a:lnTo>
                  <a:pt x="971403" y="128793"/>
                </a:lnTo>
                <a:lnTo>
                  <a:pt x="959485" y="86474"/>
                </a:lnTo>
                <a:close/>
              </a:path>
              <a:path w="1576705" h="241935">
                <a:moveTo>
                  <a:pt x="823010" y="40627"/>
                </a:moveTo>
                <a:lnTo>
                  <a:pt x="813638" y="40627"/>
                </a:lnTo>
                <a:lnTo>
                  <a:pt x="813638" y="87502"/>
                </a:lnTo>
                <a:lnTo>
                  <a:pt x="829259" y="87502"/>
                </a:lnTo>
                <a:lnTo>
                  <a:pt x="829259" y="55206"/>
                </a:lnTo>
                <a:lnTo>
                  <a:pt x="823010" y="55206"/>
                </a:lnTo>
                <a:lnTo>
                  <a:pt x="823010" y="40627"/>
                </a:lnTo>
                <a:close/>
              </a:path>
              <a:path w="1576705" h="241935">
                <a:moveTo>
                  <a:pt x="1026160" y="40627"/>
                </a:moveTo>
                <a:lnTo>
                  <a:pt x="1018870" y="40627"/>
                </a:lnTo>
                <a:lnTo>
                  <a:pt x="1018870" y="87502"/>
                </a:lnTo>
                <a:lnTo>
                  <a:pt x="1033449" y="87502"/>
                </a:lnTo>
                <a:lnTo>
                  <a:pt x="1033449" y="55206"/>
                </a:lnTo>
                <a:lnTo>
                  <a:pt x="1026160" y="55206"/>
                </a:lnTo>
                <a:lnTo>
                  <a:pt x="1026160" y="40627"/>
                </a:lnTo>
                <a:close/>
              </a:path>
              <a:path w="1576705" h="241935">
                <a:moveTo>
                  <a:pt x="829259" y="40627"/>
                </a:moveTo>
                <a:lnTo>
                  <a:pt x="823010" y="40627"/>
                </a:lnTo>
                <a:lnTo>
                  <a:pt x="823010" y="55206"/>
                </a:lnTo>
                <a:lnTo>
                  <a:pt x="829259" y="55206"/>
                </a:lnTo>
                <a:lnTo>
                  <a:pt x="829259" y="40627"/>
                </a:lnTo>
                <a:close/>
              </a:path>
              <a:path w="1576705" h="241935">
                <a:moveTo>
                  <a:pt x="1018870" y="40627"/>
                </a:moveTo>
                <a:lnTo>
                  <a:pt x="829259" y="40627"/>
                </a:lnTo>
                <a:lnTo>
                  <a:pt x="829259" y="55206"/>
                </a:lnTo>
                <a:lnTo>
                  <a:pt x="1018870" y="55206"/>
                </a:lnTo>
                <a:lnTo>
                  <a:pt x="1018870" y="40627"/>
                </a:lnTo>
                <a:close/>
              </a:path>
              <a:path w="1576705" h="241935">
                <a:moveTo>
                  <a:pt x="1033449" y="40627"/>
                </a:moveTo>
                <a:lnTo>
                  <a:pt x="1026160" y="40627"/>
                </a:lnTo>
                <a:lnTo>
                  <a:pt x="1026160" y="55206"/>
                </a:lnTo>
                <a:lnTo>
                  <a:pt x="1033449" y="55206"/>
                </a:lnTo>
                <a:lnTo>
                  <a:pt x="1033449" y="40627"/>
                </a:lnTo>
                <a:close/>
              </a:path>
              <a:path w="1576705" h="241935">
                <a:moveTo>
                  <a:pt x="921981" y="0"/>
                </a:moveTo>
                <a:lnTo>
                  <a:pt x="908443" y="4165"/>
                </a:lnTo>
                <a:lnTo>
                  <a:pt x="913386" y="14200"/>
                </a:lnTo>
                <a:lnTo>
                  <a:pt x="917813" y="23447"/>
                </a:lnTo>
                <a:lnTo>
                  <a:pt x="921720" y="31908"/>
                </a:lnTo>
                <a:lnTo>
                  <a:pt x="925106" y="39585"/>
                </a:lnTo>
                <a:lnTo>
                  <a:pt x="939698" y="33337"/>
                </a:lnTo>
                <a:lnTo>
                  <a:pt x="935456" y="25010"/>
                </a:lnTo>
                <a:lnTo>
                  <a:pt x="931092" y="16678"/>
                </a:lnTo>
                <a:lnTo>
                  <a:pt x="926602" y="8341"/>
                </a:lnTo>
                <a:lnTo>
                  <a:pt x="921981" y="0"/>
                </a:lnTo>
                <a:close/>
              </a:path>
              <a:path w="1576705" h="241935">
                <a:moveTo>
                  <a:pt x="698004" y="3124"/>
                </a:moveTo>
                <a:lnTo>
                  <a:pt x="684453" y="3124"/>
                </a:lnTo>
                <a:lnTo>
                  <a:pt x="684630" y="28783"/>
                </a:lnTo>
                <a:lnTo>
                  <a:pt x="686536" y="84378"/>
                </a:lnTo>
                <a:lnTo>
                  <a:pt x="691742" y="134920"/>
                </a:lnTo>
                <a:lnTo>
                  <a:pt x="701128" y="176060"/>
                </a:lnTo>
                <a:lnTo>
                  <a:pt x="722024" y="218261"/>
                </a:lnTo>
                <a:lnTo>
                  <a:pt x="746264" y="238569"/>
                </a:lnTo>
                <a:lnTo>
                  <a:pt x="753211" y="238569"/>
                </a:lnTo>
                <a:lnTo>
                  <a:pt x="759918" y="237266"/>
                </a:lnTo>
                <a:lnTo>
                  <a:pt x="765449" y="233359"/>
                </a:lnTo>
                <a:lnTo>
                  <a:pt x="769811" y="226846"/>
                </a:lnTo>
                <a:lnTo>
                  <a:pt x="771179" y="222948"/>
                </a:lnTo>
                <a:lnTo>
                  <a:pt x="748868" y="222948"/>
                </a:lnTo>
                <a:lnTo>
                  <a:pt x="744524" y="220865"/>
                </a:lnTo>
                <a:lnTo>
                  <a:pt x="717008" y="181931"/>
                </a:lnTo>
                <a:lnTo>
                  <a:pt x="704773" y="131529"/>
                </a:lnTo>
                <a:lnTo>
                  <a:pt x="700087" y="82295"/>
                </a:lnTo>
                <a:lnTo>
                  <a:pt x="698517" y="42195"/>
                </a:lnTo>
                <a:lnTo>
                  <a:pt x="698131" y="22531"/>
                </a:lnTo>
                <a:lnTo>
                  <a:pt x="698004" y="3124"/>
                </a:lnTo>
                <a:close/>
              </a:path>
              <a:path w="1576705" h="241935">
                <a:moveTo>
                  <a:pt x="561517" y="210420"/>
                </a:moveTo>
                <a:lnTo>
                  <a:pt x="536524" y="212521"/>
                </a:lnTo>
                <a:lnTo>
                  <a:pt x="539648" y="228155"/>
                </a:lnTo>
                <a:lnTo>
                  <a:pt x="660821" y="215645"/>
                </a:lnTo>
                <a:lnTo>
                  <a:pt x="561517" y="215645"/>
                </a:lnTo>
                <a:lnTo>
                  <a:pt x="561517" y="210420"/>
                </a:lnTo>
                <a:close/>
              </a:path>
              <a:path w="1576705" h="241935">
                <a:moveTo>
                  <a:pt x="766762" y="173977"/>
                </a:moveTo>
                <a:lnTo>
                  <a:pt x="765578" y="184595"/>
                </a:lnTo>
                <a:lnTo>
                  <a:pt x="764141" y="194559"/>
                </a:lnTo>
                <a:lnTo>
                  <a:pt x="762449" y="203868"/>
                </a:lnTo>
                <a:lnTo>
                  <a:pt x="760501" y="212521"/>
                </a:lnTo>
                <a:lnTo>
                  <a:pt x="759104" y="219455"/>
                </a:lnTo>
                <a:lnTo>
                  <a:pt x="756500" y="222948"/>
                </a:lnTo>
                <a:lnTo>
                  <a:pt x="771179" y="222948"/>
                </a:lnTo>
                <a:lnTo>
                  <a:pt x="780300" y="180225"/>
                </a:lnTo>
                <a:lnTo>
                  <a:pt x="774738" y="178854"/>
                </a:lnTo>
                <a:lnTo>
                  <a:pt x="770229" y="176771"/>
                </a:lnTo>
                <a:lnTo>
                  <a:pt x="766762" y="173977"/>
                </a:lnTo>
                <a:close/>
              </a:path>
              <a:path w="1576705" h="241935">
                <a:moveTo>
                  <a:pt x="576097" y="209158"/>
                </a:moveTo>
                <a:lnTo>
                  <a:pt x="561517" y="210420"/>
                </a:lnTo>
                <a:lnTo>
                  <a:pt x="561517" y="215645"/>
                </a:lnTo>
                <a:lnTo>
                  <a:pt x="576097" y="215645"/>
                </a:lnTo>
                <a:lnTo>
                  <a:pt x="576097" y="209158"/>
                </a:lnTo>
                <a:close/>
              </a:path>
              <a:path w="1576705" h="241935">
                <a:moveTo>
                  <a:pt x="614654" y="205630"/>
                </a:moveTo>
                <a:lnTo>
                  <a:pt x="576097" y="209158"/>
                </a:lnTo>
                <a:lnTo>
                  <a:pt x="576097" y="215645"/>
                </a:lnTo>
                <a:lnTo>
                  <a:pt x="660821" y="215645"/>
                </a:lnTo>
                <a:lnTo>
                  <a:pt x="692785" y="212521"/>
                </a:lnTo>
                <a:lnTo>
                  <a:pt x="692785" y="209397"/>
                </a:lnTo>
                <a:lnTo>
                  <a:pt x="614654" y="209397"/>
                </a:lnTo>
                <a:lnTo>
                  <a:pt x="614654" y="205630"/>
                </a:lnTo>
                <a:close/>
              </a:path>
              <a:path w="1576705" h="241935">
                <a:moveTo>
                  <a:pt x="576097" y="115633"/>
                </a:moveTo>
                <a:lnTo>
                  <a:pt x="561517" y="115633"/>
                </a:lnTo>
                <a:lnTo>
                  <a:pt x="561517" y="210420"/>
                </a:lnTo>
                <a:lnTo>
                  <a:pt x="576097" y="209158"/>
                </a:lnTo>
                <a:lnTo>
                  <a:pt x="576097" y="115633"/>
                </a:lnTo>
                <a:close/>
              </a:path>
              <a:path w="1576705" h="241935">
                <a:moveTo>
                  <a:pt x="629234" y="204231"/>
                </a:moveTo>
                <a:lnTo>
                  <a:pt x="614654" y="205630"/>
                </a:lnTo>
                <a:lnTo>
                  <a:pt x="614654" y="209397"/>
                </a:lnTo>
                <a:lnTo>
                  <a:pt x="629234" y="209397"/>
                </a:lnTo>
                <a:lnTo>
                  <a:pt x="629234" y="204231"/>
                </a:lnTo>
                <a:close/>
              </a:path>
              <a:path w="1576705" h="241935">
                <a:moveTo>
                  <a:pt x="692785" y="197942"/>
                </a:moveTo>
                <a:lnTo>
                  <a:pt x="629234" y="204231"/>
                </a:lnTo>
                <a:lnTo>
                  <a:pt x="629234" y="209397"/>
                </a:lnTo>
                <a:lnTo>
                  <a:pt x="692785" y="209397"/>
                </a:lnTo>
                <a:lnTo>
                  <a:pt x="692785" y="197942"/>
                </a:lnTo>
                <a:close/>
              </a:path>
              <a:path w="1576705" h="241935">
                <a:moveTo>
                  <a:pt x="629234" y="98971"/>
                </a:moveTo>
                <a:lnTo>
                  <a:pt x="614654" y="98971"/>
                </a:lnTo>
                <a:lnTo>
                  <a:pt x="614654" y="205630"/>
                </a:lnTo>
                <a:lnTo>
                  <a:pt x="629234" y="204231"/>
                </a:lnTo>
                <a:lnTo>
                  <a:pt x="629234" y="150012"/>
                </a:lnTo>
                <a:lnTo>
                  <a:pt x="625068" y="150012"/>
                </a:lnTo>
                <a:lnTo>
                  <a:pt x="625068" y="137515"/>
                </a:lnTo>
                <a:lnTo>
                  <a:pt x="629234" y="137515"/>
                </a:lnTo>
                <a:lnTo>
                  <a:pt x="629234" y="98971"/>
                </a:lnTo>
                <a:close/>
              </a:path>
              <a:path w="1576705" h="241935">
                <a:moveTo>
                  <a:pt x="629234" y="137515"/>
                </a:moveTo>
                <a:lnTo>
                  <a:pt x="625068" y="137515"/>
                </a:lnTo>
                <a:lnTo>
                  <a:pt x="625068" y="150012"/>
                </a:lnTo>
                <a:lnTo>
                  <a:pt x="629234" y="150012"/>
                </a:lnTo>
                <a:lnTo>
                  <a:pt x="629234" y="137515"/>
                </a:lnTo>
                <a:close/>
              </a:path>
              <a:path w="1576705" h="241935">
                <a:moveTo>
                  <a:pt x="676122" y="137515"/>
                </a:moveTo>
                <a:lnTo>
                  <a:pt x="629234" y="137515"/>
                </a:lnTo>
                <a:lnTo>
                  <a:pt x="629234" y="150012"/>
                </a:lnTo>
                <a:lnTo>
                  <a:pt x="676122" y="150012"/>
                </a:lnTo>
                <a:lnTo>
                  <a:pt x="676122" y="137515"/>
                </a:lnTo>
                <a:close/>
              </a:path>
              <a:path w="1576705" h="241935">
                <a:moveTo>
                  <a:pt x="686102" y="76047"/>
                </a:moveTo>
                <a:lnTo>
                  <a:pt x="535482" y="76047"/>
                </a:lnTo>
                <a:lnTo>
                  <a:pt x="535482" y="89585"/>
                </a:lnTo>
                <a:lnTo>
                  <a:pt x="686946" y="89585"/>
                </a:lnTo>
                <a:lnTo>
                  <a:pt x="686536" y="84378"/>
                </a:lnTo>
                <a:lnTo>
                  <a:pt x="686102" y="76047"/>
                </a:lnTo>
                <a:close/>
              </a:path>
              <a:path w="1576705" h="241935">
                <a:moveTo>
                  <a:pt x="778217" y="76047"/>
                </a:moveTo>
                <a:lnTo>
                  <a:pt x="699802" y="76047"/>
                </a:lnTo>
                <a:lnTo>
                  <a:pt x="700087" y="82295"/>
                </a:lnTo>
                <a:lnTo>
                  <a:pt x="700632" y="89585"/>
                </a:lnTo>
                <a:lnTo>
                  <a:pt x="778217" y="89585"/>
                </a:lnTo>
                <a:lnTo>
                  <a:pt x="778217" y="76047"/>
                </a:lnTo>
                <a:close/>
              </a:path>
              <a:path w="1576705" h="241935">
                <a:moveTo>
                  <a:pt x="728205" y="12496"/>
                </a:moveTo>
                <a:lnTo>
                  <a:pt x="717791" y="20840"/>
                </a:lnTo>
                <a:lnTo>
                  <a:pt x="726647" y="28783"/>
                </a:lnTo>
                <a:lnTo>
                  <a:pt x="735501" y="36990"/>
                </a:lnTo>
                <a:lnTo>
                  <a:pt x="744355" y="45456"/>
                </a:lnTo>
                <a:lnTo>
                  <a:pt x="753211" y="54178"/>
                </a:lnTo>
                <a:lnTo>
                  <a:pt x="764679" y="42710"/>
                </a:lnTo>
                <a:lnTo>
                  <a:pt x="728205" y="12496"/>
                </a:lnTo>
                <a:close/>
              </a:path>
              <a:path w="1576705" h="241935">
                <a:moveTo>
                  <a:pt x="664654" y="22923"/>
                </a:moveTo>
                <a:lnTo>
                  <a:pt x="557352" y="22923"/>
                </a:lnTo>
                <a:lnTo>
                  <a:pt x="557352" y="35420"/>
                </a:lnTo>
                <a:lnTo>
                  <a:pt x="664654" y="35420"/>
                </a:lnTo>
                <a:lnTo>
                  <a:pt x="664654" y="22923"/>
                </a:lnTo>
                <a:close/>
              </a:path>
              <a:path w="1576705" h="241935">
                <a:moveTo>
                  <a:pt x="430263" y="1041"/>
                </a:moveTo>
                <a:lnTo>
                  <a:pt x="414629" y="1041"/>
                </a:lnTo>
                <a:lnTo>
                  <a:pt x="414629" y="200024"/>
                </a:lnTo>
                <a:lnTo>
                  <a:pt x="416516" y="214610"/>
                </a:lnTo>
                <a:lnTo>
                  <a:pt x="422178" y="225028"/>
                </a:lnTo>
                <a:lnTo>
                  <a:pt x="431619" y="231278"/>
                </a:lnTo>
                <a:lnTo>
                  <a:pt x="444842" y="233362"/>
                </a:lnTo>
                <a:lnTo>
                  <a:pt x="476097" y="233362"/>
                </a:lnTo>
                <a:lnTo>
                  <a:pt x="487808" y="231604"/>
                </a:lnTo>
                <a:lnTo>
                  <a:pt x="496920" y="226331"/>
                </a:lnTo>
                <a:lnTo>
                  <a:pt x="503295" y="217728"/>
                </a:lnTo>
                <a:lnTo>
                  <a:pt x="446925" y="217728"/>
                </a:lnTo>
                <a:lnTo>
                  <a:pt x="439634" y="216494"/>
                </a:lnTo>
                <a:lnTo>
                  <a:pt x="434427" y="212788"/>
                </a:lnTo>
                <a:lnTo>
                  <a:pt x="431304" y="206605"/>
                </a:lnTo>
                <a:lnTo>
                  <a:pt x="430388" y="198983"/>
                </a:lnTo>
                <a:lnTo>
                  <a:pt x="430263" y="110426"/>
                </a:lnTo>
                <a:lnTo>
                  <a:pt x="420878" y="110426"/>
                </a:lnTo>
                <a:lnTo>
                  <a:pt x="420878" y="95846"/>
                </a:lnTo>
                <a:lnTo>
                  <a:pt x="430263" y="90866"/>
                </a:lnTo>
                <a:lnTo>
                  <a:pt x="430263" y="1041"/>
                </a:lnTo>
                <a:close/>
              </a:path>
              <a:path w="1576705" h="241935">
                <a:moveTo>
                  <a:pt x="495884" y="159397"/>
                </a:moveTo>
                <a:lnTo>
                  <a:pt x="491718" y="198983"/>
                </a:lnTo>
                <a:lnTo>
                  <a:pt x="474014" y="217728"/>
                </a:lnTo>
                <a:lnTo>
                  <a:pt x="503295" y="217728"/>
                </a:lnTo>
                <a:lnTo>
                  <a:pt x="511449" y="176323"/>
                </a:lnTo>
                <a:lnTo>
                  <a:pt x="512559" y="165646"/>
                </a:lnTo>
                <a:lnTo>
                  <a:pt x="495884" y="159397"/>
                </a:lnTo>
                <a:close/>
              </a:path>
              <a:path w="1576705" h="241935">
                <a:moveTo>
                  <a:pt x="430263" y="90866"/>
                </a:moveTo>
                <a:lnTo>
                  <a:pt x="420878" y="95846"/>
                </a:lnTo>
                <a:lnTo>
                  <a:pt x="420878" y="110426"/>
                </a:lnTo>
                <a:lnTo>
                  <a:pt x="430263" y="105878"/>
                </a:lnTo>
                <a:lnTo>
                  <a:pt x="430263" y="90866"/>
                </a:lnTo>
                <a:close/>
              </a:path>
              <a:path w="1576705" h="241935">
                <a:moveTo>
                  <a:pt x="430263" y="105878"/>
                </a:moveTo>
                <a:lnTo>
                  <a:pt x="420878" y="110426"/>
                </a:lnTo>
                <a:lnTo>
                  <a:pt x="430263" y="110426"/>
                </a:lnTo>
                <a:lnTo>
                  <a:pt x="430263" y="105878"/>
                </a:lnTo>
                <a:close/>
              </a:path>
              <a:path w="1576705" h="241935">
                <a:moveTo>
                  <a:pt x="496938" y="51041"/>
                </a:moveTo>
                <a:lnTo>
                  <a:pt x="478897" y="62835"/>
                </a:lnTo>
                <a:lnTo>
                  <a:pt x="460208" y="74234"/>
                </a:lnTo>
                <a:lnTo>
                  <a:pt x="440868" y="85238"/>
                </a:lnTo>
                <a:lnTo>
                  <a:pt x="430263" y="90866"/>
                </a:lnTo>
                <a:lnTo>
                  <a:pt x="430263" y="105878"/>
                </a:lnTo>
                <a:lnTo>
                  <a:pt x="446924" y="97803"/>
                </a:lnTo>
                <a:lnTo>
                  <a:pt x="469842" y="85956"/>
                </a:lnTo>
                <a:lnTo>
                  <a:pt x="489636" y="74886"/>
                </a:lnTo>
                <a:lnTo>
                  <a:pt x="506310" y="64592"/>
                </a:lnTo>
                <a:lnTo>
                  <a:pt x="496938" y="51041"/>
                </a:lnTo>
                <a:close/>
              </a:path>
              <a:path w="1576705" h="241935">
                <a:moveTo>
                  <a:pt x="359409" y="166687"/>
                </a:moveTo>
                <a:lnTo>
                  <a:pt x="354203" y="166687"/>
                </a:lnTo>
                <a:lnTo>
                  <a:pt x="357327" y="182308"/>
                </a:lnTo>
                <a:lnTo>
                  <a:pt x="343851" y="187592"/>
                </a:lnTo>
                <a:lnTo>
                  <a:pt x="343788" y="240652"/>
                </a:lnTo>
                <a:lnTo>
                  <a:pt x="359409" y="240652"/>
                </a:lnTo>
                <a:lnTo>
                  <a:pt x="359409" y="166687"/>
                </a:lnTo>
                <a:close/>
              </a:path>
              <a:path w="1576705" h="241935">
                <a:moveTo>
                  <a:pt x="343788" y="170987"/>
                </a:moveTo>
                <a:lnTo>
                  <a:pt x="329132" y="177038"/>
                </a:lnTo>
                <a:lnTo>
                  <a:pt x="306020" y="186220"/>
                </a:lnTo>
                <a:lnTo>
                  <a:pt x="284863" y="194230"/>
                </a:lnTo>
                <a:lnTo>
                  <a:pt x="265658" y="201066"/>
                </a:lnTo>
                <a:lnTo>
                  <a:pt x="272948" y="216687"/>
                </a:lnTo>
                <a:lnTo>
                  <a:pt x="343788" y="187618"/>
                </a:lnTo>
                <a:lnTo>
                  <a:pt x="343788" y="170987"/>
                </a:lnTo>
                <a:close/>
              </a:path>
              <a:path w="1576705" h="241935">
                <a:moveTo>
                  <a:pt x="354203" y="166687"/>
                </a:moveTo>
                <a:lnTo>
                  <a:pt x="343788" y="170987"/>
                </a:lnTo>
                <a:lnTo>
                  <a:pt x="343788" y="187618"/>
                </a:lnTo>
                <a:lnTo>
                  <a:pt x="357327" y="182308"/>
                </a:lnTo>
                <a:lnTo>
                  <a:pt x="354203" y="166687"/>
                </a:lnTo>
                <a:close/>
              </a:path>
              <a:path w="1576705" h="241935">
                <a:moveTo>
                  <a:pt x="359409" y="2082"/>
                </a:moveTo>
                <a:lnTo>
                  <a:pt x="343788" y="2082"/>
                </a:lnTo>
                <a:lnTo>
                  <a:pt x="343788" y="170987"/>
                </a:lnTo>
                <a:lnTo>
                  <a:pt x="354203" y="166687"/>
                </a:lnTo>
                <a:lnTo>
                  <a:pt x="359409" y="166687"/>
                </a:lnTo>
                <a:lnTo>
                  <a:pt x="359409" y="88544"/>
                </a:lnTo>
                <a:lnTo>
                  <a:pt x="353161" y="88544"/>
                </a:lnTo>
                <a:lnTo>
                  <a:pt x="353161" y="73964"/>
                </a:lnTo>
                <a:lnTo>
                  <a:pt x="359409" y="73964"/>
                </a:lnTo>
                <a:lnTo>
                  <a:pt x="359409" y="2082"/>
                </a:lnTo>
                <a:close/>
              </a:path>
              <a:path w="1576705" h="241935">
                <a:moveTo>
                  <a:pt x="343788" y="73964"/>
                </a:moveTo>
                <a:lnTo>
                  <a:pt x="269824" y="73964"/>
                </a:lnTo>
                <a:lnTo>
                  <a:pt x="269824" y="88544"/>
                </a:lnTo>
                <a:lnTo>
                  <a:pt x="343788" y="88544"/>
                </a:lnTo>
                <a:lnTo>
                  <a:pt x="343788" y="73964"/>
                </a:lnTo>
                <a:close/>
              </a:path>
              <a:path w="1576705" h="241935">
                <a:moveTo>
                  <a:pt x="359409" y="73964"/>
                </a:moveTo>
                <a:lnTo>
                  <a:pt x="353161" y="73964"/>
                </a:lnTo>
                <a:lnTo>
                  <a:pt x="353161" y="88544"/>
                </a:lnTo>
                <a:lnTo>
                  <a:pt x="359409" y="88544"/>
                </a:lnTo>
                <a:lnTo>
                  <a:pt x="359409" y="73964"/>
                </a:lnTo>
                <a:close/>
              </a:path>
              <a:path w="1576705" h="241935">
                <a:moveTo>
                  <a:pt x="162521" y="10413"/>
                </a:moveTo>
                <a:lnTo>
                  <a:pt x="156260" y="10413"/>
                </a:lnTo>
                <a:lnTo>
                  <a:pt x="156260" y="97929"/>
                </a:lnTo>
                <a:lnTo>
                  <a:pt x="155741" y="123652"/>
                </a:lnTo>
                <a:lnTo>
                  <a:pt x="151578" y="163757"/>
                </a:lnTo>
                <a:lnTo>
                  <a:pt x="135940" y="203933"/>
                </a:lnTo>
                <a:lnTo>
                  <a:pt x="116674" y="227114"/>
                </a:lnTo>
                <a:lnTo>
                  <a:pt x="120154" y="231279"/>
                </a:lnTo>
                <a:lnTo>
                  <a:pt x="123609" y="236131"/>
                </a:lnTo>
                <a:lnTo>
                  <a:pt x="127088" y="241693"/>
                </a:lnTo>
                <a:lnTo>
                  <a:pt x="139460" y="228079"/>
                </a:lnTo>
                <a:lnTo>
                  <a:pt x="162521" y="186486"/>
                </a:lnTo>
                <a:lnTo>
                  <a:pt x="168272" y="154177"/>
                </a:lnTo>
                <a:lnTo>
                  <a:pt x="162521" y="154177"/>
                </a:lnTo>
                <a:lnTo>
                  <a:pt x="162521" y="141681"/>
                </a:lnTo>
                <a:lnTo>
                  <a:pt x="169308" y="141681"/>
                </a:lnTo>
                <a:lnTo>
                  <a:pt x="170331" y="125350"/>
                </a:lnTo>
                <a:lnTo>
                  <a:pt x="170816" y="97929"/>
                </a:lnTo>
                <a:lnTo>
                  <a:pt x="170853" y="88544"/>
                </a:lnTo>
                <a:lnTo>
                  <a:pt x="163563" y="88544"/>
                </a:lnTo>
                <a:lnTo>
                  <a:pt x="163563" y="75006"/>
                </a:lnTo>
                <a:lnTo>
                  <a:pt x="170853" y="75006"/>
                </a:lnTo>
                <a:lnTo>
                  <a:pt x="170853" y="22910"/>
                </a:lnTo>
                <a:lnTo>
                  <a:pt x="162521" y="22910"/>
                </a:lnTo>
                <a:lnTo>
                  <a:pt x="162521" y="10413"/>
                </a:lnTo>
                <a:close/>
              </a:path>
              <a:path w="1576705" h="241935">
                <a:moveTo>
                  <a:pt x="170853" y="223989"/>
                </a:moveTo>
                <a:lnTo>
                  <a:pt x="172237" y="228828"/>
                </a:lnTo>
                <a:lnTo>
                  <a:pt x="173278" y="233705"/>
                </a:lnTo>
                <a:lnTo>
                  <a:pt x="173977" y="238569"/>
                </a:lnTo>
                <a:lnTo>
                  <a:pt x="201066" y="238569"/>
                </a:lnTo>
                <a:lnTo>
                  <a:pt x="213369" y="237071"/>
                </a:lnTo>
                <a:lnTo>
                  <a:pt x="222161" y="232578"/>
                </a:lnTo>
                <a:lnTo>
                  <a:pt x="227437" y="225089"/>
                </a:lnTo>
                <a:lnTo>
                  <a:pt x="210083" y="225031"/>
                </a:lnTo>
                <a:lnTo>
                  <a:pt x="195268" y="224963"/>
                </a:lnTo>
                <a:lnTo>
                  <a:pt x="188298" y="224763"/>
                </a:lnTo>
                <a:lnTo>
                  <a:pt x="170853" y="223989"/>
                </a:lnTo>
                <a:close/>
              </a:path>
              <a:path w="1576705" h="241935">
                <a:moveTo>
                  <a:pt x="219824" y="10413"/>
                </a:moveTo>
                <a:lnTo>
                  <a:pt x="214604" y="10413"/>
                </a:lnTo>
                <a:lnTo>
                  <a:pt x="214604" y="220865"/>
                </a:lnTo>
                <a:lnTo>
                  <a:pt x="210083" y="225031"/>
                </a:lnTo>
                <a:lnTo>
                  <a:pt x="227447" y="225031"/>
                </a:lnTo>
                <a:lnTo>
                  <a:pt x="229196" y="214604"/>
                </a:lnTo>
                <a:lnTo>
                  <a:pt x="229196" y="154177"/>
                </a:lnTo>
                <a:lnTo>
                  <a:pt x="219824" y="154177"/>
                </a:lnTo>
                <a:lnTo>
                  <a:pt x="219824" y="141681"/>
                </a:lnTo>
                <a:lnTo>
                  <a:pt x="229196" y="141681"/>
                </a:lnTo>
                <a:lnTo>
                  <a:pt x="229196" y="88544"/>
                </a:lnTo>
                <a:lnTo>
                  <a:pt x="220865" y="88544"/>
                </a:lnTo>
                <a:lnTo>
                  <a:pt x="220865" y="75006"/>
                </a:lnTo>
                <a:lnTo>
                  <a:pt x="229196" y="75006"/>
                </a:lnTo>
                <a:lnTo>
                  <a:pt x="229196" y="22910"/>
                </a:lnTo>
                <a:lnTo>
                  <a:pt x="219824" y="22910"/>
                </a:lnTo>
                <a:lnTo>
                  <a:pt x="219824" y="10413"/>
                </a:lnTo>
                <a:close/>
              </a:path>
              <a:path w="1576705" h="241935">
                <a:moveTo>
                  <a:pt x="72923" y="110426"/>
                </a:moveTo>
                <a:lnTo>
                  <a:pt x="66675" y="110426"/>
                </a:lnTo>
                <a:lnTo>
                  <a:pt x="66675" y="213563"/>
                </a:lnTo>
                <a:lnTo>
                  <a:pt x="80213" y="213563"/>
                </a:lnTo>
                <a:lnTo>
                  <a:pt x="80213" y="200024"/>
                </a:lnTo>
                <a:lnTo>
                  <a:pt x="73964" y="200024"/>
                </a:lnTo>
                <a:lnTo>
                  <a:pt x="73964" y="187528"/>
                </a:lnTo>
                <a:lnTo>
                  <a:pt x="80213" y="187528"/>
                </a:lnTo>
                <a:lnTo>
                  <a:pt x="80213" y="122923"/>
                </a:lnTo>
                <a:lnTo>
                  <a:pt x="72923" y="122923"/>
                </a:lnTo>
                <a:lnTo>
                  <a:pt x="72923" y="110426"/>
                </a:lnTo>
                <a:close/>
              </a:path>
              <a:path w="1576705" h="241935">
                <a:moveTo>
                  <a:pt x="80213" y="187528"/>
                </a:moveTo>
                <a:lnTo>
                  <a:pt x="73964" y="187528"/>
                </a:lnTo>
                <a:lnTo>
                  <a:pt x="73964" y="200024"/>
                </a:lnTo>
                <a:lnTo>
                  <a:pt x="80213" y="200024"/>
                </a:lnTo>
                <a:lnTo>
                  <a:pt x="80213" y="187528"/>
                </a:lnTo>
                <a:close/>
              </a:path>
              <a:path w="1576705" h="241935">
                <a:moveTo>
                  <a:pt x="118757" y="187528"/>
                </a:moveTo>
                <a:lnTo>
                  <a:pt x="80213" y="187528"/>
                </a:lnTo>
                <a:lnTo>
                  <a:pt x="80213" y="200024"/>
                </a:lnTo>
                <a:lnTo>
                  <a:pt x="118757" y="200024"/>
                </a:lnTo>
                <a:lnTo>
                  <a:pt x="118757" y="187528"/>
                </a:lnTo>
                <a:close/>
              </a:path>
              <a:path w="1576705" h="241935">
                <a:moveTo>
                  <a:pt x="126060" y="110426"/>
                </a:moveTo>
                <a:lnTo>
                  <a:pt x="118757" y="110426"/>
                </a:lnTo>
                <a:lnTo>
                  <a:pt x="118757" y="200024"/>
                </a:lnTo>
                <a:lnTo>
                  <a:pt x="127101" y="200024"/>
                </a:lnTo>
                <a:lnTo>
                  <a:pt x="127101" y="187528"/>
                </a:lnTo>
                <a:lnTo>
                  <a:pt x="133337" y="187528"/>
                </a:lnTo>
                <a:lnTo>
                  <a:pt x="133337" y="122923"/>
                </a:lnTo>
                <a:lnTo>
                  <a:pt x="126060" y="122923"/>
                </a:lnTo>
                <a:lnTo>
                  <a:pt x="126060" y="110426"/>
                </a:lnTo>
                <a:close/>
              </a:path>
              <a:path w="1576705" h="241935">
                <a:moveTo>
                  <a:pt x="133337" y="187528"/>
                </a:moveTo>
                <a:lnTo>
                  <a:pt x="127101" y="187528"/>
                </a:lnTo>
                <a:lnTo>
                  <a:pt x="127101" y="200024"/>
                </a:lnTo>
                <a:lnTo>
                  <a:pt x="133337" y="200024"/>
                </a:lnTo>
                <a:lnTo>
                  <a:pt x="133337" y="187528"/>
                </a:lnTo>
                <a:close/>
              </a:path>
              <a:path w="1576705" h="241935">
                <a:moveTo>
                  <a:pt x="169308" y="141681"/>
                </a:moveTo>
                <a:lnTo>
                  <a:pt x="162521" y="141681"/>
                </a:lnTo>
                <a:lnTo>
                  <a:pt x="162521" y="154177"/>
                </a:lnTo>
                <a:lnTo>
                  <a:pt x="168272" y="154177"/>
                </a:lnTo>
                <a:lnTo>
                  <a:pt x="168768" y="150291"/>
                </a:lnTo>
                <a:lnTo>
                  <a:pt x="169308" y="141681"/>
                </a:lnTo>
                <a:close/>
              </a:path>
              <a:path w="1576705" h="241935">
                <a:moveTo>
                  <a:pt x="214604" y="141681"/>
                </a:moveTo>
                <a:lnTo>
                  <a:pt x="169308" y="141681"/>
                </a:lnTo>
                <a:lnTo>
                  <a:pt x="168768" y="150291"/>
                </a:lnTo>
                <a:lnTo>
                  <a:pt x="168272" y="154177"/>
                </a:lnTo>
                <a:lnTo>
                  <a:pt x="214604" y="154177"/>
                </a:lnTo>
                <a:lnTo>
                  <a:pt x="214604" y="141681"/>
                </a:lnTo>
                <a:close/>
              </a:path>
              <a:path w="1576705" h="241935">
                <a:moveTo>
                  <a:pt x="229196" y="141681"/>
                </a:moveTo>
                <a:lnTo>
                  <a:pt x="219824" y="141681"/>
                </a:lnTo>
                <a:lnTo>
                  <a:pt x="219824" y="154177"/>
                </a:lnTo>
                <a:lnTo>
                  <a:pt x="229196" y="154177"/>
                </a:lnTo>
                <a:lnTo>
                  <a:pt x="229196" y="141681"/>
                </a:lnTo>
                <a:close/>
              </a:path>
              <a:path w="1576705" h="241935">
                <a:moveTo>
                  <a:pt x="80213" y="110426"/>
                </a:moveTo>
                <a:lnTo>
                  <a:pt x="72923" y="110426"/>
                </a:lnTo>
                <a:lnTo>
                  <a:pt x="72923" y="122923"/>
                </a:lnTo>
                <a:lnTo>
                  <a:pt x="80213" y="122923"/>
                </a:lnTo>
                <a:lnTo>
                  <a:pt x="80213" y="110426"/>
                </a:lnTo>
                <a:close/>
              </a:path>
              <a:path w="1576705" h="241935">
                <a:moveTo>
                  <a:pt x="92710" y="110426"/>
                </a:moveTo>
                <a:lnTo>
                  <a:pt x="80213" y="110426"/>
                </a:lnTo>
                <a:lnTo>
                  <a:pt x="80213" y="122923"/>
                </a:lnTo>
                <a:lnTo>
                  <a:pt x="118757" y="122923"/>
                </a:lnTo>
                <a:lnTo>
                  <a:pt x="118757" y="116674"/>
                </a:lnTo>
                <a:lnTo>
                  <a:pt x="92710" y="116674"/>
                </a:lnTo>
                <a:lnTo>
                  <a:pt x="92710" y="110426"/>
                </a:lnTo>
                <a:close/>
              </a:path>
              <a:path w="1576705" h="241935">
                <a:moveTo>
                  <a:pt x="133337" y="110426"/>
                </a:moveTo>
                <a:lnTo>
                  <a:pt x="126060" y="110426"/>
                </a:lnTo>
                <a:lnTo>
                  <a:pt x="126060" y="122923"/>
                </a:lnTo>
                <a:lnTo>
                  <a:pt x="133337" y="122923"/>
                </a:lnTo>
                <a:lnTo>
                  <a:pt x="133337" y="110426"/>
                </a:lnTo>
                <a:close/>
              </a:path>
              <a:path w="1576705" h="241935">
                <a:moveTo>
                  <a:pt x="106248" y="1041"/>
                </a:moveTo>
                <a:lnTo>
                  <a:pt x="92710" y="1041"/>
                </a:lnTo>
                <a:lnTo>
                  <a:pt x="92710" y="116674"/>
                </a:lnTo>
                <a:lnTo>
                  <a:pt x="106248" y="116674"/>
                </a:lnTo>
                <a:lnTo>
                  <a:pt x="106248" y="1041"/>
                </a:lnTo>
                <a:close/>
              </a:path>
              <a:path w="1576705" h="241935">
                <a:moveTo>
                  <a:pt x="118757" y="110426"/>
                </a:moveTo>
                <a:lnTo>
                  <a:pt x="106248" y="110426"/>
                </a:lnTo>
                <a:lnTo>
                  <a:pt x="106248" y="116674"/>
                </a:lnTo>
                <a:lnTo>
                  <a:pt x="118757" y="116674"/>
                </a:lnTo>
                <a:lnTo>
                  <a:pt x="118757" y="110426"/>
                </a:lnTo>
                <a:close/>
              </a:path>
              <a:path w="1576705" h="241935">
                <a:moveTo>
                  <a:pt x="170853" y="75006"/>
                </a:moveTo>
                <a:lnTo>
                  <a:pt x="163563" y="75006"/>
                </a:lnTo>
                <a:lnTo>
                  <a:pt x="163563" y="88544"/>
                </a:lnTo>
                <a:lnTo>
                  <a:pt x="170853" y="88544"/>
                </a:lnTo>
                <a:lnTo>
                  <a:pt x="170853" y="75006"/>
                </a:lnTo>
                <a:close/>
              </a:path>
              <a:path w="1576705" h="241935">
                <a:moveTo>
                  <a:pt x="214604" y="75006"/>
                </a:moveTo>
                <a:lnTo>
                  <a:pt x="170853" y="75006"/>
                </a:lnTo>
                <a:lnTo>
                  <a:pt x="170853" y="88544"/>
                </a:lnTo>
                <a:lnTo>
                  <a:pt x="214604" y="88544"/>
                </a:lnTo>
                <a:lnTo>
                  <a:pt x="214604" y="75006"/>
                </a:lnTo>
                <a:close/>
              </a:path>
              <a:path w="1576705" h="241935">
                <a:moveTo>
                  <a:pt x="229196" y="75006"/>
                </a:moveTo>
                <a:lnTo>
                  <a:pt x="220865" y="75006"/>
                </a:lnTo>
                <a:lnTo>
                  <a:pt x="220865" y="88544"/>
                </a:lnTo>
                <a:lnTo>
                  <a:pt x="229196" y="88544"/>
                </a:lnTo>
                <a:lnTo>
                  <a:pt x="229196" y="75006"/>
                </a:lnTo>
                <a:close/>
              </a:path>
              <a:path w="1576705" h="241935">
                <a:moveTo>
                  <a:pt x="92710" y="51041"/>
                </a:moveTo>
                <a:lnTo>
                  <a:pt x="59372" y="51041"/>
                </a:lnTo>
                <a:lnTo>
                  <a:pt x="59372" y="64579"/>
                </a:lnTo>
                <a:lnTo>
                  <a:pt x="92710" y="64579"/>
                </a:lnTo>
                <a:lnTo>
                  <a:pt x="92710" y="51041"/>
                </a:lnTo>
                <a:close/>
              </a:path>
              <a:path w="1576705" h="241935">
                <a:moveTo>
                  <a:pt x="139585" y="51041"/>
                </a:moveTo>
                <a:lnTo>
                  <a:pt x="106248" y="51041"/>
                </a:lnTo>
                <a:lnTo>
                  <a:pt x="106248" y="64579"/>
                </a:lnTo>
                <a:lnTo>
                  <a:pt x="139585" y="64579"/>
                </a:lnTo>
                <a:lnTo>
                  <a:pt x="139585" y="51041"/>
                </a:lnTo>
                <a:close/>
              </a:path>
              <a:path w="1576705" h="241935">
                <a:moveTo>
                  <a:pt x="170853" y="10413"/>
                </a:moveTo>
                <a:lnTo>
                  <a:pt x="162521" y="10413"/>
                </a:lnTo>
                <a:lnTo>
                  <a:pt x="162521" y="22910"/>
                </a:lnTo>
                <a:lnTo>
                  <a:pt x="170853" y="22910"/>
                </a:lnTo>
                <a:lnTo>
                  <a:pt x="170853" y="10413"/>
                </a:lnTo>
                <a:close/>
              </a:path>
              <a:path w="1576705" h="241935">
                <a:moveTo>
                  <a:pt x="214604" y="10413"/>
                </a:moveTo>
                <a:lnTo>
                  <a:pt x="170853" y="10413"/>
                </a:lnTo>
                <a:lnTo>
                  <a:pt x="170853" y="22910"/>
                </a:lnTo>
                <a:lnTo>
                  <a:pt x="214604" y="22910"/>
                </a:lnTo>
                <a:lnTo>
                  <a:pt x="214604" y="10413"/>
                </a:lnTo>
                <a:close/>
              </a:path>
              <a:path w="1576705" h="241935">
                <a:moveTo>
                  <a:pt x="229196" y="10413"/>
                </a:moveTo>
                <a:lnTo>
                  <a:pt x="219824" y="10413"/>
                </a:lnTo>
                <a:lnTo>
                  <a:pt x="219824" y="22910"/>
                </a:lnTo>
                <a:lnTo>
                  <a:pt x="229196" y="22910"/>
                </a:lnTo>
                <a:lnTo>
                  <a:pt x="229196" y="10413"/>
                </a:lnTo>
                <a:close/>
              </a:path>
              <a:path w="1576705" h="241935">
                <a:moveTo>
                  <a:pt x="19786" y="4165"/>
                </a:moveTo>
                <a:lnTo>
                  <a:pt x="10414" y="13538"/>
                </a:lnTo>
                <a:lnTo>
                  <a:pt x="45834" y="46875"/>
                </a:lnTo>
                <a:lnTo>
                  <a:pt x="56248" y="36461"/>
                </a:lnTo>
                <a:lnTo>
                  <a:pt x="29482" y="12833"/>
                </a:lnTo>
                <a:lnTo>
                  <a:pt x="19786" y="4165"/>
                </a:lnTo>
                <a:close/>
              </a:path>
              <a:path w="1576705" h="241935">
                <a:moveTo>
                  <a:pt x="36461" y="141681"/>
                </a:moveTo>
                <a:lnTo>
                  <a:pt x="29363" y="164607"/>
                </a:lnTo>
                <a:lnTo>
                  <a:pt x="21613" y="187531"/>
                </a:lnTo>
                <a:lnTo>
                  <a:pt x="13214" y="210450"/>
                </a:lnTo>
                <a:lnTo>
                  <a:pt x="4165" y="233362"/>
                </a:lnTo>
                <a:lnTo>
                  <a:pt x="17703" y="239610"/>
                </a:lnTo>
                <a:lnTo>
                  <a:pt x="27536" y="212850"/>
                </a:lnTo>
                <a:lnTo>
                  <a:pt x="36195" y="188823"/>
                </a:lnTo>
                <a:lnTo>
                  <a:pt x="43682" y="167530"/>
                </a:lnTo>
                <a:lnTo>
                  <a:pt x="49999" y="148970"/>
                </a:lnTo>
                <a:lnTo>
                  <a:pt x="46520" y="147599"/>
                </a:lnTo>
                <a:lnTo>
                  <a:pt x="42011" y="145173"/>
                </a:lnTo>
                <a:lnTo>
                  <a:pt x="36461" y="141681"/>
                </a:lnTo>
                <a:close/>
              </a:path>
              <a:path w="1576705" h="241935">
                <a:moveTo>
                  <a:pt x="8331" y="69799"/>
                </a:moveTo>
                <a:lnTo>
                  <a:pt x="0" y="79171"/>
                </a:lnTo>
                <a:lnTo>
                  <a:pt x="9306" y="86989"/>
                </a:lnTo>
                <a:lnTo>
                  <a:pt x="18483" y="94803"/>
                </a:lnTo>
                <a:lnTo>
                  <a:pt x="27533" y="102615"/>
                </a:lnTo>
                <a:lnTo>
                  <a:pt x="36461" y="110426"/>
                </a:lnTo>
                <a:lnTo>
                  <a:pt x="46875" y="98971"/>
                </a:lnTo>
                <a:lnTo>
                  <a:pt x="38215" y="92073"/>
                </a:lnTo>
                <a:lnTo>
                  <a:pt x="28903" y="84909"/>
                </a:lnTo>
                <a:lnTo>
                  <a:pt x="18941" y="77482"/>
                </a:lnTo>
                <a:lnTo>
                  <a:pt x="8331" y="69799"/>
                </a:lnTo>
                <a:close/>
              </a:path>
            </a:pathLst>
          </a:custGeom>
          <a:solidFill>
            <a:srgbClr val="FFFFFF"/>
          </a:solidFill>
        </p:spPr>
        <p:txBody>
          <a:bodyPr wrap="square" lIns="0" tIns="0" rIns="0" bIns="0" rtlCol="0"/>
          <a:lstStyle/>
          <a:p>
            <a:endParaRPr/>
          </a:p>
        </p:txBody>
      </p:sp>
      <p:sp>
        <p:nvSpPr>
          <p:cNvPr id="28" name="object 8">
            <a:extLst>
              <a:ext uri="{FF2B5EF4-FFF2-40B4-BE49-F238E27FC236}">
                <a16:creationId xmlns:a16="http://schemas.microsoft.com/office/drawing/2014/main" id="{5DB1BD87-995D-42CA-97D0-207129B823D6}"/>
              </a:ext>
            </a:extLst>
          </p:cNvPr>
          <p:cNvSpPr/>
          <p:nvPr/>
        </p:nvSpPr>
        <p:spPr>
          <a:xfrm>
            <a:off x="6401326" y="3321206"/>
            <a:ext cx="1481687" cy="228898"/>
          </a:xfrm>
          <a:custGeom>
            <a:avLst/>
            <a:gdLst/>
            <a:ahLst/>
            <a:cxnLst/>
            <a:rect l="l" t="t" r="r" b="b"/>
            <a:pathLst>
              <a:path w="1570355" h="247014">
                <a:moveTo>
                  <a:pt x="1363713" y="21869"/>
                </a:moveTo>
                <a:lnTo>
                  <a:pt x="1356423" y="21869"/>
                </a:lnTo>
                <a:lnTo>
                  <a:pt x="1356423" y="129184"/>
                </a:lnTo>
                <a:lnTo>
                  <a:pt x="1354665" y="160177"/>
                </a:lnTo>
                <a:lnTo>
                  <a:pt x="1349392" y="187528"/>
                </a:lnTo>
                <a:lnTo>
                  <a:pt x="1340601" y="211230"/>
                </a:lnTo>
                <a:lnTo>
                  <a:pt x="1328292" y="231279"/>
                </a:lnTo>
                <a:lnTo>
                  <a:pt x="1331772" y="235445"/>
                </a:lnTo>
                <a:lnTo>
                  <a:pt x="1335582" y="239953"/>
                </a:lnTo>
                <a:lnTo>
                  <a:pt x="1339748" y="244817"/>
                </a:lnTo>
                <a:lnTo>
                  <a:pt x="1353424" y="221181"/>
                </a:lnTo>
                <a:lnTo>
                  <a:pt x="1363191" y="194030"/>
                </a:lnTo>
                <a:lnTo>
                  <a:pt x="1369050" y="163364"/>
                </a:lnTo>
                <a:lnTo>
                  <a:pt x="1371003" y="129184"/>
                </a:lnTo>
                <a:lnTo>
                  <a:pt x="1371003" y="35407"/>
                </a:lnTo>
                <a:lnTo>
                  <a:pt x="1363713" y="35407"/>
                </a:lnTo>
                <a:lnTo>
                  <a:pt x="1363713" y="21869"/>
                </a:lnTo>
                <a:close/>
              </a:path>
              <a:path w="1570355" h="247014">
                <a:moveTo>
                  <a:pt x="1371003" y="21869"/>
                </a:moveTo>
                <a:lnTo>
                  <a:pt x="1363713" y="21869"/>
                </a:lnTo>
                <a:lnTo>
                  <a:pt x="1363713" y="35407"/>
                </a:lnTo>
                <a:lnTo>
                  <a:pt x="1371003" y="35407"/>
                </a:lnTo>
                <a:lnTo>
                  <a:pt x="1371003" y="21869"/>
                </a:lnTo>
                <a:close/>
              </a:path>
              <a:path w="1570355" h="247014">
                <a:moveTo>
                  <a:pt x="1569986" y="21869"/>
                </a:moveTo>
                <a:lnTo>
                  <a:pt x="1371003" y="21869"/>
                </a:lnTo>
                <a:lnTo>
                  <a:pt x="1371003" y="35407"/>
                </a:lnTo>
                <a:lnTo>
                  <a:pt x="1569986" y="35407"/>
                </a:lnTo>
                <a:lnTo>
                  <a:pt x="1569986" y="21869"/>
                </a:lnTo>
                <a:close/>
              </a:path>
              <a:path w="1570355" h="247014">
                <a:moveTo>
                  <a:pt x="1175156" y="212521"/>
                </a:moveTo>
                <a:lnTo>
                  <a:pt x="1063675" y="212521"/>
                </a:lnTo>
                <a:lnTo>
                  <a:pt x="1063675" y="228142"/>
                </a:lnTo>
                <a:lnTo>
                  <a:pt x="1302245" y="228142"/>
                </a:lnTo>
                <a:lnTo>
                  <a:pt x="1302245" y="220865"/>
                </a:lnTo>
                <a:lnTo>
                  <a:pt x="1175156" y="220865"/>
                </a:lnTo>
                <a:lnTo>
                  <a:pt x="1175156" y="212521"/>
                </a:lnTo>
                <a:close/>
              </a:path>
              <a:path w="1570355" h="247014">
                <a:moveTo>
                  <a:pt x="1191818" y="35420"/>
                </a:moveTo>
                <a:lnTo>
                  <a:pt x="1175156" y="35420"/>
                </a:lnTo>
                <a:lnTo>
                  <a:pt x="1175156" y="220865"/>
                </a:lnTo>
                <a:lnTo>
                  <a:pt x="1191818" y="220865"/>
                </a:lnTo>
                <a:lnTo>
                  <a:pt x="1191818" y="35420"/>
                </a:lnTo>
                <a:close/>
              </a:path>
              <a:path w="1570355" h="247014">
                <a:moveTo>
                  <a:pt x="1302245" y="212521"/>
                </a:moveTo>
                <a:lnTo>
                  <a:pt x="1191818" y="212521"/>
                </a:lnTo>
                <a:lnTo>
                  <a:pt x="1191818" y="220865"/>
                </a:lnTo>
                <a:lnTo>
                  <a:pt x="1302245" y="220865"/>
                </a:lnTo>
                <a:lnTo>
                  <a:pt x="1302245" y="212521"/>
                </a:lnTo>
                <a:close/>
              </a:path>
              <a:path w="1570355" h="247014">
                <a:moveTo>
                  <a:pt x="1288707" y="25006"/>
                </a:moveTo>
                <a:lnTo>
                  <a:pt x="1078268" y="25006"/>
                </a:lnTo>
                <a:lnTo>
                  <a:pt x="1078268" y="40627"/>
                </a:lnTo>
                <a:lnTo>
                  <a:pt x="1175156" y="40627"/>
                </a:lnTo>
                <a:lnTo>
                  <a:pt x="1175156" y="35420"/>
                </a:lnTo>
                <a:lnTo>
                  <a:pt x="1288707" y="35420"/>
                </a:lnTo>
                <a:lnTo>
                  <a:pt x="1288707" y="25006"/>
                </a:lnTo>
                <a:close/>
              </a:path>
              <a:path w="1570355" h="247014">
                <a:moveTo>
                  <a:pt x="1288707" y="35420"/>
                </a:moveTo>
                <a:lnTo>
                  <a:pt x="1191818" y="35420"/>
                </a:lnTo>
                <a:lnTo>
                  <a:pt x="1191818" y="40627"/>
                </a:lnTo>
                <a:lnTo>
                  <a:pt x="1288707" y="40627"/>
                </a:lnTo>
                <a:lnTo>
                  <a:pt x="1288707" y="35420"/>
                </a:lnTo>
                <a:close/>
              </a:path>
              <a:path w="1570355" h="247014">
                <a:moveTo>
                  <a:pt x="952164" y="150535"/>
                </a:moveTo>
                <a:lnTo>
                  <a:pt x="938576" y="151014"/>
                </a:lnTo>
                <a:lnTo>
                  <a:pt x="937228" y="167733"/>
                </a:lnTo>
                <a:lnTo>
                  <a:pt x="933973" y="182322"/>
                </a:lnTo>
                <a:lnTo>
                  <a:pt x="892303" y="218000"/>
                </a:lnTo>
                <a:lnTo>
                  <a:pt x="844905" y="232321"/>
                </a:lnTo>
                <a:lnTo>
                  <a:pt x="847674" y="236486"/>
                </a:lnTo>
                <a:lnTo>
                  <a:pt x="850112" y="241338"/>
                </a:lnTo>
                <a:lnTo>
                  <a:pt x="852195" y="246900"/>
                </a:lnTo>
                <a:lnTo>
                  <a:pt x="877781" y="239736"/>
                </a:lnTo>
                <a:lnTo>
                  <a:pt x="916848" y="223063"/>
                </a:lnTo>
                <a:lnTo>
                  <a:pt x="944523" y="192398"/>
                </a:lnTo>
                <a:lnTo>
                  <a:pt x="939698" y="185432"/>
                </a:lnTo>
                <a:lnTo>
                  <a:pt x="947031" y="185432"/>
                </a:lnTo>
                <a:lnTo>
                  <a:pt x="950447" y="171186"/>
                </a:lnTo>
                <a:lnTo>
                  <a:pt x="952164" y="150535"/>
                </a:lnTo>
                <a:close/>
              </a:path>
              <a:path w="1570355" h="247014">
                <a:moveTo>
                  <a:pt x="1037640" y="176060"/>
                </a:moveTo>
                <a:lnTo>
                  <a:pt x="949279" y="176060"/>
                </a:lnTo>
                <a:lnTo>
                  <a:pt x="946215" y="188836"/>
                </a:lnTo>
                <a:lnTo>
                  <a:pt x="944523" y="192398"/>
                </a:lnTo>
                <a:lnTo>
                  <a:pt x="955259" y="207897"/>
                </a:lnTo>
                <a:lnTo>
                  <a:pt x="975901" y="225283"/>
                </a:lnTo>
                <a:lnTo>
                  <a:pt x="1001622" y="237591"/>
                </a:lnTo>
                <a:lnTo>
                  <a:pt x="1032421" y="244817"/>
                </a:lnTo>
                <a:lnTo>
                  <a:pt x="1035189" y="239255"/>
                </a:lnTo>
                <a:lnTo>
                  <a:pt x="1037983" y="234403"/>
                </a:lnTo>
                <a:lnTo>
                  <a:pt x="1040752" y="230238"/>
                </a:lnTo>
                <a:lnTo>
                  <a:pt x="1011522" y="225096"/>
                </a:lnTo>
                <a:lnTo>
                  <a:pt x="987367" y="215917"/>
                </a:lnTo>
                <a:lnTo>
                  <a:pt x="968289" y="202697"/>
                </a:lnTo>
                <a:lnTo>
                  <a:pt x="954290" y="185432"/>
                </a:lnTo>
                <a:lnTo>
                  <a:pt x="1037640" y="185432"/>
                </a:lnTo>
                <a:lnTo>
                  <a:pt x="1037640" y="176060"/>
                </a:lnTo>
                <a:close/>
              </a:path>
              <a:path w="1570355" h="247014">
                <a:moveTo>
                  <a:pt x="828230" y="144805"/>
                </a:moveTo>
                <a:lnTo>
                  <a:pt x="821393" y="170013"/>
                </a:lnTo>
                <a:lnTo>
                  <a:pt x="814342" y="193780"/>
                </a:lnTo>
                <a:lnTo>
                  <a:pt x="807329" y="215330"/>
                </a:lnTo>
                <a:lnTo>
                  <a:pt x="800100" y="235445"/>
                </a:lnTo>
                <a:lnTo>
                  <a:pt x="816775" y="242735"/>
                </a:lnTo>
                <a:lnTo>
                  <a:pt x="822451" y="223063"/>
                </a:lnTo>
                <a:lnTo>
                  <a:pt x="828752" y="201595"/>
                </a:lnTo>
                <a:lnTo>
                  <a:pt x="835918" y="177500"/>
                </a:lnTo>
                <a:lnTo>
                  <a:pt x="843864" y="151053"/>
                </a:lnTo>
                <a:lnTo>
                  <a:pt x="839685" y="149682"/>
                </a:lnTo>
                <a:lnTo>
                  <a:pt x="834478" y="147599"/>
                </a:lnTo>
                <a:lnTo>
                  <a:pt x="828230" y="144805"/>
                </a:lnTo>
                <a:close/>
              </a:path>
              <a:path w="1570355" h="247014">
                <a:moveTo>
                  <a:pt x="947031" y="185432"/>
                </a:moveTo>
                <a:lnTo>
                  <a:pt x="939698" y="185432"/>
                </a:lnTo>
                <a:lnTo>
                  <a:pt x="944523" y="192398"/>
                </a:lnTo>
                <a:lnTo>
                  <a:pt x="946215" y="188836"/>
                </a:lnTo>
                <a:lnTo>
                  <a:pt x="947031" y="185432"/>
                </a:lnTo>
                <a:close/>
              </a:path>
              <a:path w="1570355" h="247014">
                <a:moveTo>
                  <a:pt x="935371" y="176060"/>
                </a:moveTo>
                <a:lnTo>
                  <a:pt x="851154" y="176060"/>
                </a:lnTo>
                <a:lnTo>
                  <a:pt x="851154" y="189598"/>
                </a:lnTo>
                <a:lnTo>
                  <a:pt x="930748" y="189598"/>
                </a:lnTo>
                <a:lnTo>
                  <a:pt x="933973" y="182322"/>
                </a:lnTo>
                <a:lnTo>
                  <a:pt x="935371" y="176060"/>
                </a:lnTo>
                <a:close/>
              </a:path>
              <a:path w="1570355" h="247014">
                <a:moveTo>
                  <a:pt x="1037640" y="185432"/>
                </a:moveTo>
                <a:lnTo>
                  <a:pt x="954290" y="185432"/>
                </a:lnTo>
                <a:lnTo>
                  <a:pt x="957668" y="189598"/>
                </a:lnTo>
                <a:lnTo>
                  <a:pt x="1037640" y="189598"/>
                </a:lnTo>
                <a:lnTo>
                  <a:pt x="1037640" y="185432"/>
                </a:lnTo>
                <a:close/>
              </a:path>
              <a:path w="1570355" h="247014">
                <a:moveTo>
                  <a:pt x="1017133" y="137515"/>
                </a:moveTo>
                <a:lnTo>
                  <a:pt x="1005332" y="137515"/>
                </a:lnTo>
                <a:lnTo>
                  <a:pt x="1012634" y="148971"/>
                </a:lnTo>
                <a:lnTo>
                  <a:pt x="1008299" y="149074"/>
                </a:lnTo>
                <a:lnTo>
                  <a:pt x="1011586" y="152237"/>
                </a:lnTo>
                <a:lnTo>
                  <a:pt x="1022007" y="162521"/>
                </a:lnTo>
                <a:lnTo>
                  <a:pt x="1032421" y="151053"/>
                </a:lnTo>
                <a:lnTo>
                  <a:pt x="1021484" y="141295"/>
                </a:lnTo>
                <a:lnTo>
                  <a:pt x="1017133" y="137515"/>
                </a:lnTo>
                <a:close/>
              </a:path>
              <a:path w="1570355" h="247014">
                <a:moveTo>
                  <a:pt x="988642" y="97929"/>
                </a:moveTo>
                <a:lnTo>
                  <a:pt x="963663" y="97929"/>
                </a:lnTo>
                <a:lnTo>
                  <a:pt x="959497" y="108343"/>
                </a:lnTo>
                <a:lnTo>
                  <a:pt x="941291" y="108705"/>
                </a:lnTo>
                <a:lnTo>
                  <a:pt x="887615" y="133350"/>
                </a:lnTo>
                <a:lnTo>
                  <a:pt x="861567" y="140639"/>
                </a:lnTo>
                <a:lnTo>
                  <a:pt x="867816" y="155219"/>
                </a:lnTo>
                <a:lnTo>
                  <a:pt x="890540" y="153278"/>
                </a:lnTo>
                <a:lnTo>
                  <a:pt x="922251" y="151590"/>
                </a:lnTo>
                <a:lnTo>
                  <a:pt x="938576" y="151014"/>
                </a:lnTo>
                <a:lnTo>
                  <a:pt x="938657" y="150012"/>
                </a:lnTo>
                <a:lnTo>
                  <a:pt x="968914" y="150012"/>
                </a:lnTo>
                <a:lnTo>
                  <a:pt x="1008299" y="149074"/>
                </a:lnTo>
                <a:lnTo>
                  <a:pt x="1001167" y="142209"/>
                </a:lnTo>
                <a:lnTo>
                  <a:pt x="999493" y="140639"/>
                </a:lnTo>
                <a:lnTo>
                  <a:pt x="900112" y="140639"/>
                </a:lnTo>
                <a:lnTo>
                  <a:pt x="925958" y="129511"/>
                </a:lnTo>
                <a:lnTo>
                  <a:pt x="952458" y="116947"/>
                </a:lnTo>
                <a:lnTo>
                  <a:pt x="979611" y="102945"/>
                </a:lnTo>
                <a:lnTo>
                  <a:pt x="988642" y="97929"/>
                </a:lnTo>
                <a:close/>
              </a:path>
              <a:path w="1570355" h="247014">
                <a:moveTo>
                  <a:pt x="952207" y="150012"/>
                </a:moveTo>
                <a:lnTo>
                  <a:pt x="938657" y="150012"/>
                </a:lnTo>
                <a:lnTo>
                  <a:pt x="938576" y="151014"/>
                </a:lnTo>
                <a:lnTo>
                  <a:pt x="952164" y="150535"/>
                </a:lnTo>
                <a:lnTo>
                  <a:pt x="952207" y="150012"/>
                </a:lnTo>
                <a:close/>
              </a:path>
              <a:path w="1570355" h="247014">
                <a:moveTo>
                  <a:pt x="968914" y="150012"/>
                </a:moveTo>
                <a:lnTo>
                  <a:pt x="952207" y="150012"/>
                </a:lnTo>
                <a:lnTo>
                  <a:pt x="952164" y="150535"/>
                </a:lnTo>
                <a:lnTo>
                  <a:pt x="962949" y="150154"/>
                </a:lnTo>
                <a:lnTo>
                  <a:pt x="968914" y="150012"/>
                </a:lnTo>
                <a:close/>
              </a:path>
              <a:path w="1570355" h="247014">
                <a:moveTo>
                  <a:pt x="1005332" y="137515"/>
                </a:moveTo>
                <a:lnTo>
                  <a:pt x="996367" y="137708"/>
                </a:lnTo>
                <a:lnTo>
                  <a:pt x="1001167" y="142209"/>
                </a:lnTo>
                <a:lnTo>
                  <a:pt x="1008299" y="149074"/>
                </a:lnTo>
                <a:lnTo>
                  <a:pt x="1012634" y="148971"/>
                </a:lnTo>
                <a:lnTo>
                  <a:pt x="1005332" y="137515"/>
                </a:lnTo>
                <a:close/>
              </a:path>
              <a:path w="1570355" h="247014">
                <a:moveTo>
                  <a:pt x="996367" y="137708"/>
                </a:moveTo>
                <a:lnTo>
                  <a:pt x="977661" y="138110"/>
                </a:lnTo>
                <a:lnTo>
                  <a:pt x="900112" y="140639"/>
                </a:lnTo>
                <a:lnTo>
                  <a:pt x="999493" y="140639"/>
                </a:lnTo>
                <a:lnTo>
                  <a:pt x="996367" y="137708"/>
                </a:lnTo>
                <a:close/>
              </a:path>
              <a:path w="1570355" h="247014">
                <a:moveTo>
                  <a:pt x="988669" y="113550"/>
                </a:moveTo>
                <a:lnTo>
                  <a:pt x="980338" y="122936"/>
                </a:lnTo>
                <a:lnTo>
                  <a:pt x="990751" y="132441"/>
                </a:lnTo>
                <a:lnTo>
                  <a:pt x="996367" y="137708"/>
                </a:lnTo>
                <a:lnTo>
                  <a:pt x="1005332" y="137515"/>
                </a:lnTo>
                <a:lnTo>
                  <a:pt x="1017133" y="137515"/>
                </a:lnTo>
                <a:lnTo>
                  <a:pt x="1010545" y="131792"/>
                </a:lnTo>
                <a:lnTo>
                  <a:pt x="999606" y="122544"/>
                </a:lnTo>
                <a:lnTo>
                  <a:pt x="988669" y="113550"/>
                </a:lnTo>
                <a:close/>
              </a:path>
              <a:path w="1570355" h="247014">
                <a:moveTo>
                  <a:pt x="805307" y="72923"/>
                </a:moveTo>
                <a:lnTo>
                  <a:pt x="794892" y="84378"/>
                </a:lnTo>
                <a:lnTo>
                  <a:pt x="804789" y="91939"/>
                </a:lnTo>
                <a:lnTo>
                  <a:pt x="814685" y="100014"/>
                </a:lnTo>
                <a:lnTo>
                  <a:pt x="824691" y="108705"/>
                </a:lnTo>
                <a:lnTo>
                  <a:pt x="834478" y="117716"/>
                </a:lnTo>
                <a:lnTo>
                  <a:pt x="845947" y="105219"/>
                </a:lnTo>
                <a:lnTo>
                  <a:pt x="835200" y="96172"/>
                </a:lnTo>
                <a:lnTo>
                  <a:pt x="824845" y="87776"/>
                </a:lnTo>
                <a:lnTo>
                  <a:pt x="814882" y="80027"/>
                </a:lnTo>
                <a:lnTo>
                  <a:pt x="805307" y="72923"/>
                </a:lnTo>
                <a:close/>
              </a:path>
              <a:path w="1570355" h="247014">
                <a:moveTo>
                  <a:pt x="921994" y="61468"/>
                </a:moveTo>
                <a:lnTo>
                  <a:pt x="881367" y="93421"/>
                </a:lnTo>
                <a:lnTo>
                  <a:pt x="868857" y="97929"/>
                </a:lnTo>
                <a:lnTo>
                  <a:pt x="874064" y="111467"/>
                </a:lnTo>
                <a:lnTo>
                  <a:pt x="886827" y="110501"/>
                </a:lnTo>
                <a:lnTo>
                  <a:pt x="905322" y="109658"/>
                </a:lnTo>
                <a:lnTo>
                  <a:pt x="941291" y="108705"/>
                </a:lnTo>
                <a:lnTo>
                  <a:pt x="944129" y="107310"/>
                </a:lnTo>
                <a:lnTo>
                  <a:pt x="959053" y="98971"/>
                </a:lnTo>
                <a:lnTo>
                  <a:pt x="894905" y="98971"/>
                </a:lnTo>
                <a:lnTo>
                  <a:pt x="917825" y="82564"/>
                </a:lnTo>
                <a:lnTo>
                  <a:pt x="927720" y="75334"/>
                </a:lnTo>
                <a:lnTo>
                  <a:pt x="936574" y="68757"/>
                </a:lnTo>
                <a:lnTo>
                  <a:pt x="921994" y="61468"/>
                </a:lnTo>
                <a:close/>
              </a:path>
              <a:path w="1570355" h="247014">
                <a:moveTo>
                  <a:pt x="963663" y="97929"/>
                </a:moveTo>
                <a:lnTo>
                  <a:pt x="960901" y="97938"/>
                </a:lnTo>
                <a:lnTo>
                  <a:pt x="944129" y="107310"/>
                </a:lnTo>
                <a:lnTo>
                  <a:pt x="941291" y="108705"/>
                </a:lnTo>
                <a:lnTo>
                  <a:pt x="959497" y="108343"/>
                </a:lnTo>
                <a:lnTo>
                  <a:pt x="963663" y="97929"/>
                </a:lnTo>
                <a:close/>
              </a:path>
              <a:path w="1570355" h="247014">
                <a:moveTo>
                  <a:pt x="960901" y="97938"/>
                </a:moveTo>
                <a:lnTo>
                  <a:pt x="942957" y="97995"/>
                </a:lnTo>
                <a:lnTo>
                  <a:pt x="908581" y="98519"/>
                </a:lnTo>
                <a:lnTo>
                  <a:pt x="894905" y="98971"/>
                </a:lnTo>
                <a:lnTo>
                  <a:pt x="959053" y="98971"/>
                </a:lnTo>
                <a:lnTo>
                  <a:pt x="960901" y="97938"/>
                </a:lnTo>
                <a:close/>
              </a:path>
              <a:path w="1570355" h="247014">
                <a:moveTo>
                  <a:pt x="994917" y="77089"/>
                </a:moveTo>
                <a:lnTo>
                  <a:pt x="970238" y="92721"/>
                </a:lnTo>
                <a:lnTo>
                  <a:pt x="960901" y="97938"/>
                </a:lnTo>
                <a:lnTo>
                  <a:pt x="988642" y="97929"/>
                </a:lnTo>
                <a:lnTo>
                  <a:pt x="1007414" y="87503"/>
                </a:lnTo>
                <a:lnTo>
                  <a:pt x="994917" y="77089"/>
                </a:lnTo>
                <a:close/>
              </a:path>
              <a:path w="1570355" h="247014">
                <a:moveTo>
                  <a:pt x="879284" y="37503"/>
                </a:moveTo>
                <a:lnTo>
                  <a:pt x="868857" y="43751"/>
                </a:lnTo>
                <a:lnTo>
                  <a:pt x="874460" y="51499"/>
                </a:lnTo>
                <a:lnTo>
                  <a:pt x="879802" y="59120"/>
                </a:lnTo>
                <a:lnTo>
                  <a:pt x="884923" y="66675"/>
                </a:lnTo>
                <a:lnTo>
                  <a:pt x="889698" y="73964"/>
                </a:lnTo>
                <a:lnTo>
                  <a:pt x="900112" y="66675"/>
                </a:lnTo>
                <a:lnTo>
                  <a:pt x="895682" y="59777"/>
                </a:lnTo>
                <a:lnTo>
                  <a:pt x="890736" y="52612"/>
                </a:lnTo>
                <a:lnTo>
                  <a:pt x="885271" y="45186"/>
                </a:lnTo>
                <a:lnTo>
                  <a:pt x="879284" y="37503"/>
                </a:lnTo>
                <a:close/>
              </a:path>
              <a:path w="1570355" h="247014">
                <a:moveTo>
                  <a:pt x="1013675" y="29171"/>
                </a:moveTo>
                <a:lnTo>
                  <a:pt x="1007616" y="37513"/>
                </a:lnTo>
                <a:lnTo>
                  <a:pt x="1000906" y="45850"/>
                </a:lnTo>
                <a:lnTo>
                  <a:pt x="993548" y="54182"/>
                </a:lnTo>
                <a:lnTo>
                  <a:pt x="985545" y="62509"/>
                </a:lnTo>
                <a:lnTo>
                  <a:pt x="995959" y="69799"/>
                </a:lnTo>
                <a:lnTo>
                  <a:pt x="1004098" y="61014"/>
                </a:lnTo>
                <a:lnTo>
                  <a:pt x="1011847" y="52357"/>
                </a:lnTo>
                <a:lnTo>
                  <a:pt x="1019267" y="43751"/>
                </a:lnTo>
                <a:lnTo>
                  <a:pt x="1026172" y="35420"/>
                </a:lnTo>
                <a:lnTo>
                  <a:pt x="1013675" y="29171"/>
                </a:lnTo>
                <a:close/>
              </a:path>
              <a:path w="1570355" h="247014">
                <a:moveTo>
                  <a:pt x="944918" y="32296"/>
                </a:moveTo>
                <a:lnTo>
                  <a:pt x="933450" y="37503"/>
                </a:lnTo>
                <a:lnTo>
                  <a:pt x="937876" y="45583"/>
                </a:lnTo>
                <a:lnTo>
                  <a:pt x="941784" y="53136"/>
                </a:lnTo>
                <a:lnTo>
                  <a:pt x="945172" y="60166"/>
                </a:lnTo>
                <a:lnTo>
                  <a:pt x="948042" y="66675"/>
                </a:lnTo>
                <a:lnTo>
                  <a:pt x="960539" y="62509"/>
                </a:lnTo>
                <a:lnTo>
                  <a:pt x="956826" y="54757"/>
                </a:lnTo>
                <a:lnTo>
                  <a:pt x="952985" y="47140"/>
                </a:lnTo>
                <a:lnTo>
                  <a:pt x="949016" y="39654"/>
                </a:lnTo>
                <a:lnTo>
                  <a:pt x="944918" y="32296"/>
                </a:lnTo>
                <a:close/>
              </a:path>
              <a:path w="1570355" h="247014">
                <a:moveTo>
                  <a:pt x="813650" y="6248"/>
                </a:moveTo>
                <a:lnTo>
                  <a:pt x="803224" y="17703"/>
                </a:lnTo>
                <a:lnTo>
                  <a:pt x="813513" y="26111"/>
                </a:lnTo>
                <a:lnTo>
                  <a:pt x="823542" y="34645"/>
                </a:lnTo>
                <a:lnTo>
                  <a:pt x="833311" y="43303"/>
                </a:lnTo>
                <a:lnTo>
                  <a:pt x="842822" y="52082"/>
                </a:lnTo>
                <a:lnTo>
                  <a:pt x="854278" y="40627"/>
                </a:lnTo>
                <a:lnTo>
                  <a:pt x="845094" y="32619"/>
                </a:lnTo>
                <a:lnTo>
                  <a:pt x="835259" y="24218"/>
                </a:lnTo>
                <a:lnTo>
                  <a:pt x="824778" y="15427"/>
                </a:lnTo>
                <a:lnTo>
                  <a:pt x="813650" y="6248"/>
                </a:lnTo>
                <a:close/>
              </a:path>
              <a:path w="1570355" h="247014">
                <a:moveTo>
                  <a:pt x="1022007" y="10414"/>
                </a:moveTo>
                <a:lnTo>
                  <a:pt x="941530" y="15108"/>
                </a:lnTo>
                <a:lnTo>
                  <a:pt x="858443" y="18745"/>
                </a:lnTo>
                <a:lnTo>
                  <a:pt x="861212" y="23622"/>
                </a:lnTo>
                <a:lnTo>
                  <a:pt x="863295" y="28130"/>
                </a:lnTo>
                <a:lnTo>
                  <a:pt x="864692" y="32296"/>
                </a:lnTo>
                <a:lnTo>
                  <a:pt x="1028255" y="22923"/>
                </a:lnTo>
                <a:lnTo>
                  <a:pt x="1022007" y="10414"/>
                </a:lnTo>
                <a:close/>
              </a:path>
              <a:path w="1570355" h="247014">
                <a:moveTo>
                  <a:pt x="719886" y="164604"/>
                </a:moveTo>
                <a:lnTo>
                  <a:pt x="713245" y="174110"/>
                </a:lnTo>
                <a:lnTo>
                  <a:pt x="705821" y="183878"/>
                </a:lnTo>
                <a:lnTo>
                  <a:pt x="697616" y="193906"/>
                </a:lnTo>
                <a:lnTo>
                  <a:pt x="688632" y="204190"/>
                </a:lnTo>
                <a:lnTo>
                  <a:pt x="701128" y="212521"/>
                </a:lnTo>
                <a:lnTo>
                  <a:pt x="709789" y="202175"/>
                </a:lnTo>
                <a:lnTo>
                  <a:pt x="718058" y="191955"/>
                </a:lnTo>
                <a:lnTo>
                  <a:pt x="725935" y="181862"/>
                </a:lnTo>
                <a:lnTo>
                  <a:pt x="733425" y="171894"/>
                </a:lnTo>
                <a:lnTo>
                  <a:pt x="719886" y="164604"/>
                </a:lnTo>
                <a:close/>
              </a:path>
              <a:path w="1570355" h="247014">
                <a:moveTo>
                  <a:pt x="641756" y="221894"/>
                </a:moveTo>
                <a:lnTo>
                  <a:pt x="535482" y="221894"/>
                </a:lnTo>
                <a:lnTo>
                  <a:pt x="535482" y="235432"/>
                </a:lnTo>
                <a:lnTo>
                  <a:pt x="765721" y="235432"/>
                </a:lnTo>
                <a:lnTo>
                  <a:pt x="765721" y="229196"/>
                </a:lnTo>
                <a:lnTo>
                  <a:pt x="641756" y="229196"/>
                </a:lnTo>
                <a:lnTo>
                  <a:pt x="641756" y="221894"/>
                </a:lnTo>
                <a:close/>
              </a:path>
              <a:path w="1570355" h="247014">
                <a:moveTo>
                  <a:pt x="657377" y="95846"/>
                </a:moveTo>
                <a:lnTo>
                  <a:pt x="641756" y="95846"/>
                </a:lnTo>
                <a:lnTo>
                  <a:pt x="641756" y="229196"/>
                </a:lnTo>
                <a:lnTo>
                  <a:pt x="657377" y="229196"/>
                </a:lnTo>
                <a:lnTo>
                  <a:pt x="657377" y="95846"/>
                </a:lnTo>
                <a:close/>
              </a:path>
              <a:path w="1570355" h="247014">
                <a:moveTo>
                  <a:pt x="765721" y="221894"/>
                </a:moveTo>
                <a:lnTo>
                  <a:pt x="657377" y="221894"/>
                </a:lnTo>
                <a:lnTo>
                  <a:pt x="657377" y="229196"/>
                </a:lnTo>
                <a:lnTo>
                  <a:pt x="765721" y="229196"/>
                </a:lnTo>
                <a:lnTo>
                  <a:pt x="765721" y="221894"/>
                </a:lnTo>
                <a:close/>
              </a:path>
              <a:path w="1570355" h="247014">
                <a:moveTo>
                  <a:pt x="575081" y="165646"/>
                </a:moveTo>
                <a:lnTo>
                  <a:pt x="564654" y="176060"/>
                </a:lnTo>
                <a:lnTo>
                  <a:pt x="573251" y="184923"/>
                </a:lnTo>
                <a:lnTo>
                  <a:pt x="581325" y="193779"/>
                </a:lnTo>
                <a:lnTo>
                  <a:pt x="588877" y="202631"/>
                </a:lnTo>
                <a:lnTo>
                  <a:pt x="595909" y="211480"/>
                </a:lnTo>
                <a:lnTo>
                  <a:pt x="607364" y="200025"/>
                </a:lnTo>
                <a:lnTo>
                  <a:pt x="600273" y="191631"/>
                </a:lnTo>
                <a:lnTo>
                  <a:pt x="592528" y="183102"/>
                </a:lnTo>
                <a:lnTo>
                  <a:pt x="584129" y="174439"/>
                </a:lnTo>
                <a:lnTo>
                  <a:pt x="575081" y="165646"/>
                </a:lnTo>
                <a:close/>
              </a:path>
              <a:path w="1570355" h="247014">
                <a:moveTo>
                  <a:pt x="641756" y="142722"/>
                </a:moveTo>
                <a:lnTo>
                  <a:pt x="552157" y="142722"/>
                </a:lnTo>
                <a:lnTo>
                  <a:pt x="552157" y="156260"/>
                </a:lnTo>
                <a:lnTo>
                  <a:pt x="641756" y="156260"/>
                </a:lnTo>
                <a:lnTo>
                  <a:pt x="641756" y="142722"/>
                </a:lnTo>
                <a:close/>
              </a:path>
              <a:path w="1570355" h="247014">
                <a:moveTo>
                  <a:pt x="748017" y="142722"/>
                </a:moveTo>
                <a:lnTo>
                  <a:pt x="657377" y="142722"/>
                </a:lnTo>
                <a:lnTo>
                  <a:pt x="657377" y="156260"/>
                </a:lnTo>
                <a:lnTo>
                  <a:pt x="748017" y="156260"/>
                </a:lnTo>
                <a:lnTo>
                  <a:pt x="748017" y="142722"/>
                </a:lnTo>
                <a:close/>
              </a:path>
              <a:path w="1570355" h="247014">
                <a:moveTo>
                  <a:pt x="664667" y="0"/>
                </a:moveTo>
                <a:lnTo>
                  <a:pt x="644880" y="0"/>
                </a:lnTo>
                <a:lnTo>
                  <a:pt x="621113" y="26503"/>
                </a:lnTo>
                <a:lnTo>
                  <a:pt x="593569" y="50790"/>
                </a:lnTo>
                <a:lnTo>
                  <a:pt x="562248" y="72862"/>
                </a:lnTo>
                <a:lnTo>
                  <a:pt x="527151" y="92722"/>
                </a:lnTo>
                <a:lnTo>
                  <a:pt x="530631" y="97586"/>
                </a:lnTo>
                <a:lnTo>
                  <a:pt x="533755" y="102450"/>
                </a:lnTo>
                <a:lnTo>
                  <a:pt x="536524" y="107302"/>
                </a:lnTo>
                <a:lnTo>
                  <a:pt x="569409" y="88428"/>
                </a:lnTo>
                <a:lnTo>
                  <a:pt x="599297" y="67203"/>
                </a:lnTo>
                <a:lnTo>
                  <a:pt x="626188" y="43628"/>
                </a:lnTo>
                <a:lnTo>
                  <a:pt x="650087" y="17703"/>
                </a:lnTo>
                <a:lnTo>
                  <a:pt x="670740" y="17703"/>
                </a:lnTo>
                <a:lnTo>
                  <a:pt x="659460" y="6248"/>
                </a:lnTo>
                <a:lnTo>
                  <a:pt x="664667" y="0"/>
                </a:lnTo>
                <a:close/>
              </a:path>
              <a:path w="1570355" h="247014">
                <a:moveTo>
                  <a:pt x="670740" y="17703"/>
                </a:moveTo>
                <a:lnTo>
                  <a:pt x="650087" y="17703"/>
                </a:lnTo>
                <a:lnTo>
                  <a:pt x="675543" y="43433"/>
                </a:lnTo>
                <a:lnTo>
                  <a:pt x="702952" y="66422"/>
                </a:lnTo>
                <a:lnTo>
                  <a:pt x="732317" y="86671"/>
                </a:lnTo>
                <a:lnTo>
                  <a:pt x="763638" y="104178"/>
                </a:lnTo>
                <a:lnTo>
                  <a:pt x="766406" y="99326"/>
                </a:lnTo>
                <a:lnTo>
                  <a:pt x="769886" y="94462"/>
                </a:lnTo>
                <a:lnTo>
                  <a:pt x="774052" y="89598"/>
                </a:lnTo>
                <a:lnTo>
                  <a:pt x="742279" y="73838"/>
                </a:lnTo>
                <a:lnTo>
                  <a:pt x="712589" y="54695"/>
                </a:lnTo>
                <a:lnTo>
                  <a:pt x="684982" y="32166"/>
                </a:lnTo>
                <a:lnTo>
                  <a:pt x="670740" y="17703"/>
                </a:lnTo>
                <a:close/>
              </a:path>
              <a:path w="1570355" h="247014">
                <a:moveTo>
                  <a:pt x="723011" y="88544"/>
                </a:moveTo>
                <a:lnTo>
                  <a:pt x="577164" y="88544"/>
                </a:lnTo>
                <a:lnTo>
                  <a:pt x="577164" y="102082"/>
                </a:lnTo>
                <a:lnTo>
                  <a:pt x="641756" y="102082"/>
                </a:lnTo>
                <a:lnTo>
                  <a:pt x="641756" y="95846"/>
                </a:lnTo>
                <a:lnTo>
                  <a:pt x="723011" y="95846"/>
                </a:lnTo>
                <a:lnTo>
                  <a:pt x="723011" y="88544"/>
                </a:lnTo>
                <a:close/>
              </a:path>
              <a:path w="1570355" h="247014">
                <a:moveTo>
                  <a:pt x="723011" y="95846"/>
                </a:moveTo>
                <a:lnTo>
                  <a:pt x="657377" y="95846"/>
                </a:lnTo>
                <a:lnTo>
                  <a:pt x="657377" y="102082"/>
                </a:lnTo>
                <a:lnTo>
                  <a:pt x="723011" y="102082"/>
                </a:lnTo>
                <a:lnTo>
                  <a:pt x="723011" y="95846"/>
                </a:lnTo>
                <a:close/>
              </a:path>
              <a:path w="1570355" h="247014">
                <a:moveTo>
                  <a:pt x="289623" y="72923"/>
                </a:moveTo>
                <a:lnTo>
                  <a:pt x="279209" y="72923"/>
                </a:lnTo>
                <a:lnTo>
                  <a:pt x="279209" y="245859"/>
                </a:lnTo>
                <a:lnTo>
                  <a:pt x="293789" y="245859"/>
                </a:lnTo>
                <a:lnTo>
                  <a:pt x="293789" y="232308"/>
                </a:lnTo>
                <a:lnTo>
                  <a:pt x="289623" y="232308"/>
                </a:lnTo>
                <a:lnTo>
                  <a:pt x="289623" y="216687"/>
                </a:lnTo>
                <a:lnTo>
                  <a:pt x="293789" y="216687"/>
                </a:lnTo>
                <a:lnTo>
                  <a:pt x="293789" y="88544"/>
                </a:lnTo>
                <a:lnTo>
                  <a:pt x="289623" y="88544"/>
                </a:lnTo>
                <a:lnTo>
                  <a:pt x="289623" y="72923"/>
                </a:lnTo>
                <a:close/>
              </a:path>
              <a:path w="1570355" h="247014">
                <a:moveTo>
                  <a:pt x="486524" y="72923"/>
                </a:moveTo>
                <a:lnTo>
                  <a:pt x="479234" y="72923"/>
                </a:lnTo>
                <a:lnTo>
                  <a:pt x="479234" y="245859"/>
                </a:lnTo>
                <a:lnTo>
                  <a:pt x="493814" y="245859"/>
                </a:lnTo>
                <a:lnTo>
                  <a:pt x="493814" y="232308"/>
                </a:lnTo>
                <a:lnTo>
                  <a:pt x="486524" y="232308"/>
                </a:lnTo>
                <a:lnTo>
                  <a:pt x="486524" y="216687"/>
                </a:lnTo>
                <a:lnTo>
                  <a:pt x="493814" y="216687"/>
                </a:lnTo>
                <a:lnTo>
                  <a:pt x="493814" y="88544"/>
                </a:lnTo>
                <a:lnTo>
                  <a:pt x="486524" y="88544"/>
                </a:lnTo>
                <a:lnTo>
                  <a:pt x="486524" y="72923"/>
                </a:lnTo>
                <a:close/>
              </a:path>
              <a:path w="1570355" h="247014">
                <a:moveTo>
                  <a:pt x="293789" y="216687"/>
                </a:moveTo>
                <a:lnTo>
                  <a:pt x="289623" y="216687"/>
                </a:lnTo>
                <a:lnTo>
                  <a:pt x="289623" y="232308"/>
                </a:lnTo>
                <a:lnTo>
                  <a:pt x="293789" y="232308"/>
                </a:lnTo>
                <a:lnTo>
                  <a:pt x="293789" y="216687"/>
                </a:lnTo>
                <a:close/>
              </a:path>
              <a:path w="1570355" h="247014">
                <a:moveTo>
                  <a:pt x="479234" y="216687"/>
                </a:moveTo>
                <a:lnTo>
                  <a:pt x="293789" y="216687"/>
                </a:lnTo>
                <a:lnTo>
                  <a:pt x="293789" y="232308"/>
                </a:lnTo>
                <a:lnTo>
                  <a:pt x="479234" y="232308"/>
                </a:lnTo>
                <a:lnTo>
                  <a:pt x="479234" y="216687"/>
                </a:lnTo>
                <a:close/>
              </a:path>
              <a:path w="1570355" h="247014">
                <a:moveTo>
                  <a:pt x="493814" y="216687"/>
                </a:moveTo>
                <a:lnTo>
                  <a:pt x="486524" y="216687"/>
                </a:lnTo>
                <a:lnTo>
                  <a:pt x="486524" y="232308"/>
                </a:lnTo>
                <a:lnTo>
                  <a:pt x="493814" y="232308"/>
                </a:lnTo>
                <a:lnTo>
                  <a:pt x="493814" y="216687"/>
                </a:lnTo>
                <a:close/>
              </a:path>
              <a:path w="1570355" h="247014">
                <a:moveTo>
                  <a:pt x="364629" y="31254"/>
                </a:moveTo>
                <a:lnTo>
                  <a:pt x="347967" y="31254"/>
                </a:lnTo>
                <a:lnTo>
                  <a:pt x="347967" y="75006"/>
                </a:lnTo>
                <a:lnTo>
                  <a:pt x="347445" y="89596"/>
                </a:lnTo>
                <a:lnTo>
                  <a:pt x="339623" y="127101"/>
                </a:lnTo>
                <a:lnTo>
                  <a:pt x="312547" y="163563"/>
                </a:lnTo>
                <a:lnTo>
                  <a:pt x="318795" y="171208"/>
                </a:lnTo>
                <a:lnTo>
                  <a:pt x="322605" y="176060"/>
                </a:lnTo>
                <a:lnTo>
                  <a:pt x="324002" y="178142"/>
                </a:lnTo>
                <a:lnTo>
                  <a:pt x="341778" y="157574"/>
                </a:lnTo>
                <a:lnTo>
                  <a:pt x="354474" y="134392"/>
                </a:lnTo>
                <a:lnTo>
                  <a:pt x="362091" y="108603"/>
                </a:lnTo>
                <a:lnTo>
                  <a:pt x="364629" y="80213"/>
                </a:lnTo>
                <a:lnTo>
                  <a:pt x="364629" y="31254"/>
                </a:lnTo>
                <a:close/>
              </a:path>
              <a:path w="1570355" h="247014">
                <a:moveTo>
                  <a:pt x="421932" y="27089"/>
                </a:moveTo>
                <a:lnTo>
                  <a:pt x="406298" y="27089"/>
                </a:lnTo>
                <a:lnTo>
                  <a:pt x="406298" y="139598"/>
                </a:lnTo>
                <a:lnTo>
                  <a:pt x="407667" y="150088"/>
                </a:lnTo>
                <a:lnTo>
                  <a:pt x="411772" y="157576"/>
                </a:lnTo>
                <a:lnTo>
                  <a:pt x="418610" y="162067"/>
                </a:lnTo>
                <a:lnTo>
                  <a:pt x="428180" y="163563"/>
                </a:lnTo>
                <a:lnTo>
                  <a:pt x="462559" y="163563"/>
                </a:lnTo>
                <a:lnTo>
                  <a:pt x="463245" y="159397"/>
                </a:lnTo>
                <a:lnTo>
                  <a:pt x="464286" y="154178"/>
                </a:lnTo>
                <a:lnTo>
                  <a:pt x="465450" y="148971"/>
                </a:lnTo>
                <a:lnTo>
                  <a:pt x="426097" y="148971"/>
                </a:lnTo>
                <a:lnTo>
                  <a:pt x="421932" y="145161"/>
                </a:lnTo>
                <a:lnTo>
                  <a:pt x="421932" y="27089"/>
                </a:lnTo>
                <a:close/>
              </a:path>
              <a:path w="1570355" h="247014">
                <a:moveTo>
                  <a:pt x="465683" y="147929"/>
                </a:moveTo>
                <a:lnTo>
                  <a:pt x="457479" y="148392"/>
                </a:lnTo>
                <a:lnTo>
                  <a:pt x="449537" y="148717"/>
                </a:lnTo>
                <a:lnTo>
                  <a:pt x="441853" y="148908"/>
                </a:lnTo>
                <a:lnTo>
                  <a:pt x="426097" y="148971"/>
                </a:lnTo>
                <a:lnTo>
                  <a:pt x="465450" y="148971"/>
                </a:lnTo>
                <a:lnTo>
                  <a:pt x="465683" y="147929"/>
                </a:lnTo>
                <a:close/>
              </a:path>
              <a:path w="1570355" h="247014">
                <a:moveTo>
                  <a:pt x="293789" y="72923"/>
                </a:moveTo>
                <a:lnTo>
                  <a:pt x="289623" y="72923"/>
                </a:lnTo>
                <a:lnTo>
                  <a:pt x="289623" y="88544"/>
                </a:lnTo>
                <a:lnTo>
                  <a:pt x="293789" y="88544"/>
                </a:lnTo>
                <a:lnTo>
                  <a:pt x="293789" y="72923"/>
                </a:lnTo>
                <a:close/>
              </a:path>
              <a:path w="1570355" h="247014">
                <a:moveTo>
                  <a:pt x="347967" y="72923"/>
                </a:moveTo>
                <a:lnTo>
                  <a:pt x="293789" y="72923"/>
                </a:lnTo>
                <a:lnTo>
                  <a:pt x="293789" y="88544"/>
                </a:lnTo>
                <a:lnTo>
                  <a:pt x="347483" y="88544"/>
                </a:lnTo>
                <a:lnTo>
                  <a:pt x="347967" y="75006"/>
                </a:lnTo>
                <a:lnTo>
                  <a:pt x="347967" y="72923"/>
                </a:lnTo>
                <a:close/>
              </a:path>
              <a:path w="1570355" h="247014">
                <a:moveTo>
                  <a:pt x="406298" y="72923"/>
                </a:moveTo>
                <a:lnTo>
                  <a:pt x="364629" y="72923"/>
                </a:lnTo>
                <a:lnTo>
                  <a:pt x="364629" y="80213"/>
                </a:lnTo>
                <a:lnTo>
                  <a:pt x="363884" y="88544"/>
                </a:lnTo>
                <a:lnTo>
                  <a:pt x="406298" y="88544"/>
                </a:lnTo>
                <a:lnTo>
                  <a:pt x="406298" y="72923"/>
                </a:lnTo>
                <a:close/>
              </a:path>
              <a:path w="1570355" h="247014">
                <a:moveTo>
                  <a:pt x="479234" y="72923"/>
                </a:moveTo>
                <a:lnTo>
                  <a:pt x="421932" y="72923"/>
                </a:lnTo>
                <a:lnTo>
                  <a:pt x="421932" y="88544"/>
                </a:lnTo>
                <a:lnTo>
                  <a:pt x="479234" y="88544"/>
                </a:lnTo>
                <a:lnTo>
                  <a:pt x="479234" y="72923"/>
                </a:lnTo>
                <a:close/>
              </a:path>
              <a:path w="1570355" h="247014">
                <a:moveTo>
                  <a:pt x="493814" y="72923"/>
                </a:moveTo>
                <a:lnTo>
                  <a:pt x="486524" y="72923"/>
                </a:lnTo>
                <a:lnTo>
                  <a:pt x="486524" y="88544"/>
                </a:lnTo>
                <a:lnTo>
                  <a:pt x="493814" y="88544"/>
                </a:lnTo>
                <a:lnTo>
                  <a:pt x="493814" y="72923"/>
                </a:lnTo>
                <a:close/>
              </a:path>
              <a:path w="1570355" h="247014">
                <a:moveTo>
                  <a:pt x="504228" y="17703"/>
                </a:moveTo>
                <a:lnTo>
                  <a:pt x="263575" y="17703"/>
                </a:lnTo>
                <a:lnTo>
                  <a:pt x="263575" y="32283"/>
                </a:lnTo>
                <a:lnTo>
                  <a:pt x="347967" y="32283"/>
                </a:lnTo>
                <a:lnTo>
                  <a:pt x="347967" y="31254"/>
                </a:lnTo>
                <a:lnTo>
                  <a:pt x="406298" y="31254"/>
                </a:lnTo>
                <a:lnTo>
                  <a:pt x="406298" y="27089"/>
                </a:lnTo>
                <a:lnTo>
                  <a:pt x="504228" y="27089"/>
                </a:lnTo>
                <a:lnTo>
                  <a:pt x="504228" y="17703"/>
                </a:lnTo>
                <a:close/>
              </a:path>
              <a:path w="1570355" h="247014">
                <a:moveTo>
                  <a:pt x="406298" y="31254"/>
                </a:moveTo>
                <a:lnTo>
                  <a:pt x="364629" y="31254"/>
                </a:lnTo>
                <a:lnTo>
                  <a:pt x="364629" y="32283"/>
                </a:lnTo>
                <a:lnTo>
                  <a:pt x="406298" y="32283"/>
                </a:lnTo>
                <a:lnTo>
                  <a:pt x="406298" y="31254"/>
                </a:lnTo>
                <a:close/>
              </a:path>
              <a:path w="1570355" h="247014">
                <a:moveTo>
                  <a:pt x="504228" y="27089"/>
                </a:moveTo>
                <a:lnTo>
                  <a:pt x="421932" y="27089"/>
                </a:lnTo>
                <a:lnTo>
                  <a:pt x="421932" y="32283"/>
                </a:lnTo>
                <a:lnTo>
                  <a:pt x="504228" y="32283"/>
                </a:lnTo>
                <a:lnTo>
                  <a:pt x="504228" y="27089"/>
                </a:lnTo>
                <a:close/>
              </a:path>
              <a:path w="1570355" h="247014">
                <a:moveTo>
                  <a:pt x="146900" y="214604"/>
                </a:moveTo>
                <a:lnTo>
                  <a:pt x="75018" y="214604"/>
                </a:lnTo>
                <a:lnTo>
                  <a:pt x="75018" y="228142"/>
                </a:lnTo>
                <a:lnTo>
                  <a:pt x="239623" y="228142"/>
                </a:lnTo>
                <a:lnTo>
                  <a:pt x="239623" y="220865"/>
                </a:lnTo>
                <a:lnTo>
                  <a:pt x="146900" y="220865"/>
                </a:lnTo>
                <a:lnTo>
                  <a:pt x="146900" y="214604"/>
                </a:lnTo>
                <a:close/>
              </a:path>
              <a:path w="1570355" h="247014">
                <a:moveTo>
                  <a:pt x="164617" y="36461"/>
                </a:moveTo>
                <a:lnTo>
                  <a:pt x="146900" y="36461"/>
                </a:lnTo>
                <a:lnTo>
                  <a:pt x="146900" y="220865"/>
                </a:lnTo>
                <a:lnTo>
                  <a:pt x="164617" y="220865"/>
                </a:lnTo>
                <a:lnTo>
                  <a:pt x="164617" y="36461"/>
                </a:lnTo>
                <a:close/>
              </a:path>
              <a:path w="1570355" h="247014">
                <a:moveTo>
                  <a:pt x="239623" y="214604"/>
                </a:moveTo>
                <a:lnTo>
                  <a:pt x="164617" y="214604"/>
                </a:lnTo>
                <a:lnTo>
                  <a:pt x="164617" y="220865"/>
                </a:lnTo>
                <a:lnTo>
                  <a:pt x="239623" y="220865"/>
                </a:lnTo>
                <a:lnTo>
                  <a:pt x="239623" y="214604"/>
                </a:lnTo>
                <a:close/>
              </a:path>
              <a:path w="1570355" h="247014">
                <a:moveTo>
                  <a:pt x="230238" y="29171"/>
                </a:moveTo>
                <a:lnTo>
                  <a:pt x="82308" y="29171"/>
                </a:lnTo>
                <a:lnTo>
                  <a:pt x="82308" y="42710"/>
                </a:lnTo>
                <a:lnTo>
                  <a:pt x="146900" y="42710"/>
                </a:lnTo>
                <a:lnTo>
                  <a:pt x="146900" y="36461"/>
                </a:lnTo>
                <a:lnTo>
                  <a:pt x="230238" y="36461"/>
                </a:lnTo>
                <a:lnTo>
                  <a:pt x="230238" y="29171"/>
                </a:lnTo>
                <a:close/>
              </a:path>
              <a:path w="1570355" h="247014">
                <a:moveTo>
                  <a:pt x="230238" y="36461"/>
                </a:moveTo>
                <a:lnTo>
                  <a:pt x="164617" y="36461"/>
                </a:lnTo>
                <a:lnTo>
                  <a:pt x="164617" y="42710"/>
                </a:lnTo>
                <a:lnTo>
                  <a:pt x="230238" y="42710"/>
                </a:lnTo>
                <a:lnTo>
                  <a:pt x="230238" y="36461"/>
                </a:lnTo>
                <a:close/>
              </a:path>
              <a:path w="1570355" h="247014">
                <a:moveTo>
                  <a:pt x="19799" y="8331"/>
                </a:moveTo>
                <a:lnTo>
                  <a:pt x="9385" y="19786"/>
                </a:lnTo>
                <a:lnTo>
                  <a:pt x="19733" y="28194"/>
                </a:lnTo>
                <a:lnTo>
                  <a:pt x="29956" y="36728"/>
                </a:lnTo>
                <a:lnTo>
                  <a:pt x="40049" y="45386"/>
                </a:lnTo>
                <a:lnTo>
                  <a:pt x="50012" y="54165"/>
                </a:lnTo>
                <a:lnTo>
                  <a:pt x="62509" y="41668"/>
                </a:lnTo>
                <a:lnTo>
                  <a:pt x="19799" y="8331"/>
                </a:lnTo>
                <a:close/>
              </a:path>
              <a:path w="1570355" h="247014">
                <a:moveTo>
                  <a:pt x="34378" y="145846"/>
                </a:moveTo>
                <a:lnTo>
                  <a:pt x="27477" y="171501"/>
                </a:lnTo>
                <a:lnTo>
                  <a:pt x="20316" y="195335"/>
                </a:lnTo>
                <a:lnTo>
                  <a:pt x="12894" y="217345"/>
                </a:lnTo>
                <a:lnTo>
                  <a:pt x="5206" y="237528"/>
                </a:lnTo>
                <a:lnTo>
                  <a:pt x="22923" y="244817"/>
                </a:lnTo>
                <a:lnTo>
                  <a:pt x="28647" y="225422"/>
                </a:lnTo>
                <a:lnTo>
                  <a:pt x="35418" y="203677"/>
                </a:lnTo>
                <a:lnTo>
                  <a:pt x="43234" y="179582"/>
                </a:lnTo>
                <a:lnTo>
                  <a:pt x="52095" y="153136"/>
                </a:lnTo>
                <a:lnTo>
                  <a:pt x="47231" y="151765"/>
                </a:lnTo>
                <a:lnTo>
                  <a:pt x="41325" y="149339"/>
                </a:lnTo>
                <a:lnTo>
                  <a:pt x="34378" y="145846"/>
                </a:lnTo>
                <a:close/>
              </a:path>
              <a:path w="1570355" h="247014">
                <a:moveTo>
                  <a:pt x="10426" y="75006"/>
                </a:moveTo>
                <a:lnTo>
                  <a:pt x="0" y="86461"/>
                </a:lnTo>
                <a:lnTo>
                  <a:pt x="10484" y="93959"/>
                </a:lnTo>
                <a:lnTo>
                  <a:pt x="21099" y="101842"/>
                </a:lnTo>
                <a:lnTo>
                  <a:pt x="31845" y="110109"/>
                </a:lnTo>
                <a:lnTo>
                  <a:pt x="42722" y="118757"/>
                </a:lnTo>
                <a:lnTo>
                  <a:pt x="54178" y="106260"/>
                </a:lnTo>
                <a:lnTo>
                  <a:pt x="42455" y="97671"/>
                </a:lnTo>
                <a:lnTo>
                  <a:pt x="31254" y="89600"/>
                </a:lnTo>
                <a:lnTo>
                  <a:pt x="20577" y="82045"/>
                </a:lnTo>
                <a:lnTo>
                  <a:pt x="10426" y="75006"/>
                </a:lnTo>
                <a:close/>
              </a:path>
            </a:pathLst>
          </a:custGeom>
          <a:solidFill>
            <a:srgbClr val="FFFFFF"/>
          </a:solidFill>
        </p:spPr>
        <p:txBody>
          <a:bodyPr wrap="square" lIns="0" tIns="0" rIns="0" bIns="0" rtlCol="0"/>
          <a:lstStyle/>
          <a:p>
            <a:endParaRPr dirty="0"/>
          </a:p>
        </p:txBody>
      </p:sp>
      <p:sp>
        <p:nvSpPr>
          <p:cNvPr id="29" name="object 8">
            <a:extLst>
              <a:ext uri="{FF2B5EF4-FFF2-40B4-BE49-F238E27FC236}">
                <a16:creationId xmlns:a16="http://schemas.microsoft.com/office/drawing/2014/main" id="{5EA33267-0779-4D08-A7E3-73DA7DB1163E}"/>
              </a:ext>
            </a:extLst>
          </p:cNvPr>
          <p:cNvSpPr/>
          <p:nvPr/>
        </p:nvSpPr>
        <p:spPr>
          <a:xfrm>
            <a:off x="6401326" y="1427004"/>
            <a:ext cx="1040130" cy="230400"/>
          </a:xfrm>
          <a:custGeom>
            <a:avLst/>
            <a:gdLst/>
            <a:ahLst/>
            <a:cxnLst/>
            <a:rect l="l" t="t" r="r" b="b"/>
            <a:pathLst>
              <a:path w="1040130" h="240664">
                <a:moveTo>
                  <a:pt x="833437" y="17703"/>
                </a:moveTo>
                <a:lnTo>
                  <a:pt x="826135" y="17703"/>
                </a:lnTo>
                <a:lnTo>
                  <a:pt x="826135" y="125018"/>
                </a:lnTo>
                <a:lnTo>
                  <a:pt x="824377" y="156010"/>
                </a:lnTo>
                <a:lnTo>
                  <a:pt x="819105" y="183357"/>
                </a:lnTo>
                <a:lnTo>
                  <a:pt x="810318" y="207059"/>
                </a:lnTo>
                <a:lnTo>
                  <a:pt x="798017" y="227114"/>
                </a:lnTo>
                <a:lnTo>
                  <a:pt x="801484" y="231279"/>
                </a:lnTo>
                <a:lnTo>
                  <a:pt x="832915" y="189865"/>
                </a:lnTo>
                <a:lnTo>
                  <a:pt x="840727" y="125018"/>
                </a:lnTo>
                <a:lnTo>
                  <a:pt x="840727" y="31242"/>
                </a:lnTo>
                <a:lnTo>
                  <a:pt x="833437" y="31242"/>
                </a:lnTo>
                <a:lnTo>
                  <a:pt x="833437" y="17703"/>
                </a:lnTo>
                <a:close/>
              </a:path>
              <a:path w="1040130" h="240664">
                <a:moveTo>
                  <a:pt x="840727" y="17703"/>
                </a:moveTo>
                <a:lnTo>
                  <a:pt x="833437" y="17703"/>
                </a:lnTo>
                <a:lnTo>
                  <a:pt x="833437" y="31242"/>
                </a:lnTo>
                <a:lnTo>
                  <a:pt x="840727" y="31242"/>
                </a:lnTo>
                <a:lnTo>
                  <a:pt x="840727" y="17703"/>
                </a:lnTo>
                <a:close/>
              </a:path>
              <a:path w="1040130" h="240664">
                <a:moveTo>
                  <a:pt x="1039710" y="17703"/>
                </a:moveTo>
                <a:lnTo>
                  <a:pt x="840727" y="17703"/>
                </a:lnTo>
                <a:lnTo>
                  <a:pt x="840727" y="31242"/>
                </a:lnTo>
                <a:lnTo>
                  <a:pt x="1039710" y="31242"/>
                </a:lnTo>
                <a:lnTo>
                  <a:pt x="1039710" y="17703"/>
                </a:lnTo>
                <a:close/>
              </a:path>
              <a:path w="1040130" h="240664">
                <a:moveTo>
                  <a:pt x="644867" y="208356"/>
                </a:moveTo>
                <a:lnTo>
                  <a:pt x="533400" y="208356"/>
                </a:lnTo>
                <a:lnTo>
                  <a:pt x="533400" y="223977"/>
                </a:lnTo>
                <a:lnTo>
                  <a:pt x="771969" y="223977"/>
                </a:lnTo>
                <a:lnTo>
                  <a:pt x="771969" y="216700"/>
                </a:lnTo>
                <a:lnTo>
                  <a:pt x="644867" y="216700"/>
                </a:lnTo>
                <a:lnTo>
                  <a:pt x="644867" y="208356"/>
                </a:lnTo>
                <a:close/>
              </a:path>
              <a:path w="1040130" h="240664">
                <a:moveTo>
                  <a:pt x="661530" y="31254"/>
                </a:moveTo>
                <a:lnTo>
                  <a:pt x="644867" y="31254"/>
                </a:lnTo>
                <a:lnTo>
                  <a:pt x="644867" y="216700"/>
                </a:lnTo>
                <a:lnTo>
                  <a:pt x="661530" y="216700"/>
                </a:lnTo>
                <a:lnTo>
                  <a:pt x="661530" y="31254"/>
                </a:lnTo>
                <a:close/>
              </a:path>
              <a:path w="1040130" h="240664">
                <a:moveTo>
                  <a:pt x="771969" y="208356"/>
                </a:moveTo>
                <a:lnTo>
                  <a:pt x="661530" y="208356"/>
                </a:lnTo>
                <a:lnTo>
                  <a:pt x="661530" y="216700"/>
                </a:lnTo>
                <a:lnTo>
                  <a:pt x="771969" y="216700"/>
                </a:lnTo>
                <a:lnTo>
                  <a:pt x="771969" y="208356"/>
                </a:lnTo>
                <a:close/>
              </a:path>
              <a:path w="1040130" h="240664">
                <a:moveTo>
                  <a:pt x="758418" y="20840"/>
                </a:moveTo>
                <a:lnTo>
                  <a:pt x="547979" y="20840"/>
                </a:lnTo>
                <a:lnTo>
                  <a:pt x="547979" y="36461"/>
                </a:lnTo>
                <a:lnTo>
                  <a:pt x="644867" y="36461"/>
                </a:lnTo>
                <a:lnTo>
                  <a:pt x="644867" y="31254"/>
                </a:lnTo>
                <a:lnTo>
                  <a:pt x="758418" y="31254"/>
                </a:lnTo>
                <a:lnTo>
                  <a:pt x="758418" y="20840"/>
                </a:lnTo>
                <a:close/>
              </a:path>
              <a:path w="1040130" h="240664">
                <a:moveTo>
                  <a:pt x="758418" y="31254"/>
                </a:moveTo>
                <a:lnTo>
                  <a:pt x="661530" y="31254"/>
                </a:lnTo>
                <a:lnTo>
                  <a:pt x="661530" y="36461"/>
                </a:lnTo>
                <a:lnTo>
                  <a:pt x="758418" y="36461"/>
                </a:lnTo>
                <a:lnTo>
                  <a:pt x="758418" y="31254"/>
                </a:lnTo>
                <a:close/>
              </a:path>
              <a:path w="1040130" h="240664">
                <a:moveTo>
                  <a:pt x="322910" y="205231"/>
                </a:moveTo>
                <a:lnTo>
                  <a:pt x="302120" y="205231"/>
                </a:lnTo>
                <a:lnTo>
                  <a:pt x="313182" y="217207"/>
                </a:lnTo>
                <a:lnTo>
                  <a:pt x="360451" y="234403"/>
                </a:lnTo>
                <a:lnTo>
                  <a:pt x="414623" y="235696"/>
                </a:lnTo>
                <a:lnTo>
                  <a:pt x="454995" y="235764"/>
                </a:lnTo>
                <a:lnTo>
                  <a:pt x="504228" y="235445"/>
                </a:lnTo>
                <a:lnTo>
                  <a:pt x="506310" y="229882"/>
                </a:lnTo>
                <a:lnTo>
                  <a:pt x="508736" y="224662"/>
                </a:lnTo>
                <a:lnTo>
                  <a:pt x="510474" y="221640"/>
                </a:lnTo>
                <a:lnTo>
                  <a:pt x="418014" y="221640"/>
                </a:lnTo>
                <a:lnTo>
                  <a:pt x="386305" y="221574"/>
                </a:lnTo>
                <a:lnTo>
                  <a:pt x="364629" y="220865"/>
                </a:lnTo>
                <a:lnTo>
                  <a:pt x="346589" y="217343"/>
                </a:lnTo>
                <a:lnTo>
                  <a:pt x="331025" y="210962"/>
                </a:lnTo>
                <a:lnTo>
                  <a:pt x="322910" y="205231"/>
                </a:lnTo>
                <a:close/>
              </a:path>
              <a:path w="1040130" h="240664">
                <a:moveTo>
                  <a:pt x="296913" y="191472"/>
                </a:moveTo>
                <a:lnTo>
                  <a:pt x="289745" y="197879"/>
                </a:lnTo>
                <a:lnTo>
                  <a:pt x="280757" y="206016"/>
                </a:lnTo>
                <a:lnTo>
                  <a:pt x="272033" y="214024"/>
                </a:lnTo>
                <a:lnTo>
                  <a:pt x="263575" y="221907"/>
                </a:lnTo>
                <a:lnTo>
                  <a:pt x="272948" y="235445"/>
                </a:lnTo>
                <a:lnTo>
                  <a:pt x="280235" y="227700"/>
                </a:lnTo>
                <a:lnTo>
                  <a:pt x="287524" y="220086"/>
                </a:lnTo>
                <a:lnTo>
                  <a:pt x="294818" y="212597"/>
                </a:lnTo>
                <a:lnTo>
                  <a:pt x="302120" y="205231"/>
                </a:lnTo>
                <a:lnTo>
                  <a:pt x="322910" y="205231"/>
                </a:lnTo>
                <a:lnTo>
                  <a:pt x="317938" y="201720"/>
                </a:lnTo>
                <a:lnTo>
                  <a:pt x="316452" y="200025"/>
                </a:lnTo>
                <a:lnTo>
                  <a:pt x="296913" y="200025"/>
                </a:lnTo>
                <a:lnTo>
                  <a:pt x="296913" y="191472"/>
                </a:lnTo>
                <a:close/>
              </a:path>
              <a:path w="1040130" h="240664">
                <a:moveTo>
                  <a:pt x="511517" y="219824"/>
                </a:moveTo>
                <a:lnTo>
                  <a:pt x="418014" y="221640"/>
                </a:lnTo>
                <a:lnTo>
                  <a:pt x="510474" y="221640"/>
                </a:lnTo>
                <a:lnTo>
                  <a:pt x="511517" y="219824"/>
                </a:lnTo>
                <a:close/>
              </a:path>
              <a:path w="1040130" h="240664">
                <a:moveTo>
                  <a:pt x="439635" y="188569"/>
                </a:moveTo>
                <a:lnTo>
                  <a:pt x="440321" y="192735"/>
                </a:lnTo>
                <a:lnTo>
                  <a:pt x="441055" y="197879"/>
                </a:lnTo>
                <a:lnTo>
                  <a:pt x="441718" y="203149"/>
                </a:lnTo>
                <a:lnTo>
                  <a:pt x="454215" y="203847"/>
                </a:lnTo>
                <a:lnTo>
                  <a:pt x="462191" y="204190"/>
                </a:lnTo>
                <a:lnTo>
                  <a:pt x="465683" y="204190"/>
                </a:lnTo>
                <a:lnTo>
                  <a:pt x="477527" y="202176"/>
                </a:lnTo>
                <a:lnTo>
                  <a:pt x="485989" y="197162"/>
                </a:lnTo>
                <a:lnTo>
                  <a:pt x="490775" y="189611"/>
                </a:lnTo>
                <a:lnTo>
                  <a:pt x="459066" y="189611"/>
                </a:lnTo>
                <a:lnTo>
                  <a:pt x="450735" y="189255"/>
                </a:lnTo>
                <a:lnTo>
                  <a:pt x="439635" y="188569"/>
                </a:lnTo>
                <a:close/>
              </a:path>
              <a:path w="1040130" h="240664">
                <a:moveTo>
                  <a:pt x="356285" y="64592"/>
                </a:moveTo>
                <a:lnTo>
                  <a:pt x="346913" y="64592"/>
                </a:lnTo>
                <a:lnTo>
                  <a:pt x="346913" y="203149"/>
                </a:lnTo>
                <a:lnTo>
                  <a:pt x="360451" y="203149"/>
                </a:lnTo>
                <a:lnTo>
                  <a:pt x="360451" y="160426"/>
                </a:lnTo>
                <a:lnTo>
                  <a:pt x="356285" y="160426"/>
                </a:lnTo>
                <a:lnTo>
                  <a:pt x="356285" y="147929"/>
                </a:lnTo>
                <a:lnTo>
                  <a:pt x="360451" y="147929"/>
                </a:lnTo>
                <a:lnTo>
                  <a:pt x="360451" y="118757"/>
                </a:lnTo>
                <a:lnTo>
                  <a:pt x="356285" y="118757"/>
                </a:lnTo>
                <a:lnTo>
                  <a:pt x="356285" y="106260"/>
                </a:lnTo>
                <a:lnTo>
                  <a:pt x="360451" y="106260"/>
                </a:lnTo>
                <a:lnTo>
                  <a:pt x="360451" y="77088"/>
                </a:lnTo>
                <a:lnTo>
                  <a:pt x="356285" y="77088"/>
                </a:lnTo>
                <a:lnTo>
                  <a:pt x="356285" y="64592"/>
                </a:lnTo>
                <a:close/>
              </a:path>
              <a:path w="1040130" h="240664">
                <a:moveTo>
                  <a:pt x="307327" y="189611"/>
                </a:moveTo>
                <a:lnTo>
                  <a:pt x="298996" y="189611"/>
                </a:lnTo>
                <a:lnTo>
                  <a:pt x="296913" y="191472"/>
                </a:lnTo>
                <a:lnTo>
                  <a:pt x="296913" y="200025"/>
                </a:lnTo>
                <a:lnTo>
                  <a:pt x="311492" y="200025"/>
                </a:lnTo>
                <a:lnTo>
                  <a:pt x="311492" y="194364"/>
                </a:lnTo>
                <a:lnTo>
                  <a:pt x="307327" y="189611"/>
                </a:lnTo>
                <a:close/>
              </a:path>
              <a:path w="1040130" h="240664">
                <a:moveTo>
                  <a:pt x="311492" y="194364"/>
                </a:moveTo>
                <a:lnTo>
                  <a:pt x="311492" y="200025"/>
                </a:lnTo>
                <a:lnTo>
                  <a:pt x="316452" y="200025"/>
                </a:lnTo>
                <a:lnTo>
                  <a:pt x="311492" y="194364"/>
                </a:lnTo>
                <a:close/>
              </a:path>
              <a:path w="1040130" h="240664">
                <a:moveTo>
                  <a:pt x="422101" y="69799"/>
                </a:moveTo>
                <a:lnTo>
                  <a:pt x="412546" y="69799"/>
                </a:lnTo>
                <a:lnTo>
                  <a:pt x="412546" y="198983"/>
                </a:lnTo>
                <a:lnTo>
                  <a:pt x="426084" y="198983"/>
                </a:lnTo>
                <a:lnTo>
                  <a:pt x="426084" y="72004"/>
                </a:lnTo>
                <a:lnTo>
                  <a:pt x="422101" y="69799"/>
                </a:lnTo>
                <a:close/>
              </a:path>
              <a:path w="1040130" h="240664">
                <a:moveTo>
                  <a:pt x="311492" y="189611"/>
                </a:moveTo>
                <a:lnTo>
                  <a:pt x="307327" y="189611"/>
                </a:lnTo>
                <a:lnTo>
                  <a:pt x="311492" y="194364"/>
                </a:lnTo>
                <a:lnTo>
                  <a:pt x="311492" y="189611"/>
                </a:lnTo>
                <a:close/>
              </a:path>
              <a:path w="1040130" h="240664">
                <a:moveTo>
                  <a:pt x="305244" y="87515"/>
                </a:moveTo>
                <a:lnTo>
                  <a:pt x="296913" y="87515"/>
                </a:lnTo>
                <a:lnTo>
                  <a:pt x="296913" y="191472"/>
                </a:lnTo>
                <a:lnTo>
                  <a:pt x="298996" y="189611"/>
                </a:lnTo>
                <a:lnTo>
                  <a:pt x="311492" y="189611"/>
                </a:lnTo>
                <a:lnTo>
                  <a:pt x="311492" y="101053"/>
                </a:lnTo>
                <a:lnTo>
                  <a:pt x="305244" y="101053"/>
                </a:lnTo>
                <a:lnTo>
                  <a:pt x="305244" y="87515"/>
                </a:lnTo>
                <a:close/>
              </a:path>
              <a:path w="1040130" h="240664">
                <a:moveTo>
                  <a:pt x="492760" y="69799"/>
                </a:moveTo>
                <a:lnTo>
                  <a:pt x="479221" y="69799"/>
                </a:lnTo>
                <a:lnTo>
                  <a:pt x="479221" y="185800"/>
                </a:lnTo>
                <a:lnTo>
                  <a:pt x="474357" y="189611"/>
                </a:lnTo>
                <a:lnTo>
                  <a:pt x="490775" y="189611"/>
                </a:lnTo>
                <a:lnTo>
                  <a:pt x="491067" y="189151"/>
                </a:lnTo>
                <a:lnTo>
                  <a:pt x="492759" y="178142"/>
                </a:lnTo>
                <a:lnTo>
                  <a:pt x="492759" y="160426"/>
                </a:lnTo>
                <a:lnTo>
                  <a:pt x="483387" y="160426"/>
                </a:lnTo>
                <a:lnTo>
                  <a:pt x="483387" y="147929"/>
                </a:lnTo>
                <a:lnTo>
                  <a:pt x="492759" y="147929"/>
                </a:lnTo>
                <a:lnTo>
                  <a:pt x="492759" y="118757"/>
                </a:lnTo>
                <a:lnTo>
                  <a:pt x="482346" y="118757"/>
                </a:lnTo>
                <a:lnTo>
                  <a:pt x="482346" y="106260"/>
                </a:lnTo>
                <a:lnTo>
                  <a:pt x="492759" y="106260"/>
                </a:lnTo>
                <a:lnTo>
                  <a:pt x="492760" y="69799"/>
                </a:lnTo>
                <a:close/>
              </a:path>
              <a:path w="1040130" h="240664">
                <a:moveTo>
                  <a:pt x="360451" y="147929"/>
                </a:moveTo>
                <a:lnTo>
                  <a:pt x="356285" y="147929"/>
                </a:lnTo>
                <a:lnTo>
                  <a:pt x="356285" y="160426"/>
                </a:lnTo>
                <a:lnTo>
                  <a:pt x="360451" y="160426"/>
                </a:lnTo>
                <a:lnTo>
                  <a:pt x="360451" y="147929"/>
                </a:lnTo>
                <a:close/>
              </a:path>
              <a:path w="1040130" h="240664">
                <a:moveTo>
                  <a:pt x="412546" y="147929"/>
                </a:moveTo>
                <a:lnTo>
                  <a:pt x="360451" y="147929"/>
                </a:lnTo>
                <a:lnTo>
                  <a:pt x="360451" y="160426"/>
                </a:lnTo>
                <a:lnTo>
                  <a:pt x="412546" y="160426"/>
                </a:lnTo>
                <a:lnTo>
                  <a:pt x="412546" y="147929"/>
                </a:lnTo>
                <a:close/>
              </a:path>
              <a:path w="1040130" h="240664">
                <a:moveTo>
                  <a:pt x="479221" y="147929"/>
                </a:moveTo>
                <a:lnTo>
                  <a:pt x="426084" y="147929"/>
                </a:lnTo>
                <a:lnTo>
                  <a:pt x="426084" y="160426"/>
                </a:lnTo>
                <a:lnTo>
                  <a:pt x="479221" y="160426"/>
                </a:lnTo>
                <a:lnTo>
                  <a:pt x="479221" y="147929"/>
                </a:lnTo>
                <a:close/>
              </a:path>
              <a:path w="1040130" h="240664">
                <a:moveTo>
                  <a:pt x="492759" y="147929"/>
                </a:moveTo>
                <a:lnTo>
                  <a:pt x="483387" y="147929"/>
                </a:lnTo>
                <a:lnTo>
                  <a:pt x="483387" y="160426"/>
                </a:lnTo>
                <a:lnTo>
                  <a:pt x="492759" y="160426"/>
                </a:lnTo>
                <a:lnTo>
                  <a:pt x="492759" y="147929"/>
                </a:lnTo>
                <a:close/>
              </a:path>
              <a:path w="1040130" h="240664">
                <a:moveTo>
                  <a:pt x="360451" y="106260"/>
                </a:moveTo>
                <a:lnTo>
                  <a:pt x="356285" y="106260"/>
                </a:lnTo>
                <a:lnTo>
                  <a:pt x="356285" y="118757"/>
                </a:lnTo>
                <a:lnTo>
                  <a:pt x="360451" y="118757"/>
                </a:lnTo>
                <a:lnTo>
                  <a:pt x="360451" y="106260"/>
                </a:lnTo>
                <a:close/>
              </a:path>
              <a:path w="1040130" h="240664">
                <a:moveTo>
                  <a:pt x="412546" y="106260"/>
                </a:moveTo>
                <a:lnTo>
                  <a:pt x="360451" y="106260"/>
                </a:lnTo>
                <a:lnTo>
                  <a:pt x="360451" y="118757"/>
                </a:lnTo>
                <a:lnTo>
                  <a:pt x="412546" y="118757"/>
                </a:lnTo>
                <a:lnTo>
                  <a:pt x="412546" y="106260"/>
                </a:lnTo>
                <a:close/>
              </a:path>
              <a:path w="1040130" h="240664">
                <a:moveTo>
                  <a:pt x="479221" y="106260"/>
                </a:moveTo>
                <a:lnTo>
                  <a:pt x="426084" y="106260"/>
                </a:lnTo>
                <a:lnTo>
                  <a:pt x="426084" y="118757"/>
                </a:lnTo>
                <a:lnTo>
                  <a:pt x="479221" y="118757"/>
                </a:lnTo>
                <a:lnTo>
                  <a:pt x="479221" y="106260"/>
                </a:lnTo>
                <a:close/>
              </a:path>
              <a:path w="1040130" h="240664">
                <a:moveTo>
                  <a:pt x="492759" y="106260"/>
                </a:moveTo>
                <a:lnTo>
                  <a:pt x="482346" y="106260"/>
                </a:lnTo>
                <a:lnTo>
                  <a:pt x="482346" y="118757"/>
                </a:lnTo>
                <a:lnTo>
                  <a:pt x="492759" y="118757"/>
                </a:lnTo>
                <a:lnTo>
                  <a:pt x="492759" y="106260"/>
                </a:lnTo>
                <a:close/>
              </a:path>
              <a:path w="1040130" h="240664">
                <a:moveTo>
                  <a:pt x="296913" y="87515"/>
                </a:moveTo>
                <a:lnTo>
                  <a:pt x="265658" y="87515"/>
                </a:lnTo>
                <a:lnTo>
                  <a:pt x="265658" y="101053"/>
                </a:lnTo>
                <a:lnTo>
                  <a:pt x="296913" y="101053"/>
                </a:lnTo>
                <a:lnTo>
                  <a:pt x="296913" y="87515"/>
                </a:lnTo>
                <a:close/>
              </a:path>
              <a:path w="1040130" h="240664">
                <a:moveTo>
                  <a:pt x="311492" y="87515"/>
                </a:moveTo>
                <a:lnTo>
                  <a:pt x="305244" y="87515"/>
                </a:lnTo>
                <a:lnTo>
                  <a:pt x="305244" y="101053"/>
                </a:lnTo>
                <a:lnTo>
                  <a:pt x="311492" y="101053"/>
                </a:lnTo>
                <a:lnTo>
                  <a:pt x="311492" y="87515"/>
                </a:lnTo>
                <a:close/>
              </a:path>
              <a:path w="1040130" h="240664">
                <a:moveTo>
                  <a:pt x="360451" y="64592"/>
                </a:moveTo>
                <a:lnTo>
                  <a:pt x="356285" y="64592"/>
                </a:lnTo>
                <a:lnTo>
                  <a:pt x="356285" y="77088"/>
                </a:lnTo>
                <a:lnTo>
                  <a:pt x="360451" y="77088"/>
                </a:lnTo>
                <a:lnTo>
                  <a:pt x="360451" y="64592"/>
                </a:lnTo>
                <a:close/>
              </a:path>
              <a:path w="1040130" h="240664">
                <a:moveTo>
                  <a:pt x="412459" y="64592"/>
                </a:moveTo>
                <a:lnTo>
                  <a:pt x="360451" y="64592"/>
                </a:lnTo>
                <a:lnTo>
                  <a:pt x="360451" y="77088"/>
                </a:lnTo>
                <a:lnTo>
                  <a:pt x="412546" y="77088"/>
                </a:lnTo>
                <a:lnTo>
                  <a:pt x="412546" y="69799"/>
                </a:lnTo>
                <a:lnTo>
                  <a:pt x="422101" y="69799"/>
                </a:lnTo>
                <a:lnTo>
                  <a:pt x="417757" y="67393"/>
                </a:lnTo>
                <a:lnTo>
                  <a:pt x="412459" y="64592"/>
                </a:lnTo>
                <a:close/>
              </a:path>
              <a:path w="1040130" h="240664">
                <a:moveTo>
                  <a:pt x="426084" y="72004"/>
                </a:moveTo>
                <a:lnTo>
                  <a:pt x="426084" y="77088"/>
                </a:lnTo>
                <a:lnTo>
                  <a:pt x="479221" y="77088"/>
                </a:lnTo>
                <a:lnTo>
                  <a:pt x="479221" y="76047"/>
                </a:lnTo>
                <a:lnTo>
                  <a:pt x="433387" y="76047"/>
                </a:lnTo>
                <a:lnTo>
                  <a:pt x="426084" y="72004"/>
                </a:lnTo>
                <a:close/>
              </a:path>
              <a:path w="1040130" h="240664">
                <a:moveTo>
                  <a:pt x="438386" y="69799"/>
                </a:moveTo>
                <a:lnTo>
                  <a:pt x="426084" y="69799"/>
                </a:lnTo>
                <a:lnTo>
                  <a:pt x="426084" y="72004"/>
                </a:lnTo>
                <a:lnTo>
                  <a:pt x="433387" y="76047"/>
                </a:lnTo>
                <a:lnTo>
                  <a:pt x="438386" y="69799"/>
                </a:lnTo>
                <a:close/>
              </a:path>
              <a:path w="1040130" h="240664">
                <a:moveTo>
                  <a:pt x="492760" y="64592"/>
                </a:moveTo>
                <a:lnTo>
                  <a:pt x="439691" y="64592"/>
                </a:lnTo>
                <a:lnTo>
                  <a:pt x="441718" y="65633"/>
                </a:lnTo>
                <a:lnTo>
                  <a:pt x="433387" y="76047"/>
                </a:lnTo>
                <a:lnTo>
                  <a:pt x="479221" y="76047"/>
                </a:lnTo>
                <a:lnTo>
                  <a:pt x="479221" y="69799"/>
                </a:lnTo>
                <a:lnTo>
                  <a:pt x="492760" y="69799"/>
                </a:lnTo>
                <a:lnTo>
                  <a:pt x="492760" y="64592"/>
                </a:lnTo>
                <a:close/>
              </a:path>
              <a:path w="1040130" h="240664">
                <a:moveTo>
                  <a:pt x="378167" y="33337"/>
                </a:moveTo>
                <a:lnTo>
                  <a:pt x="370878" y="43751"/>
                </a:lnTo>
                <a:lnTo>
                  <a:pt x="386501" y="51248"/>
                </a:lnTo>
                <a:lnTo>
                  <a:pt x="402128" y="59128"/>
                </a:lnTo>
                <a:lnTo>
                  <a:pt x="417757" y="67393"/>
                </a:lnTo>
                <a:lnTo>
                  <a:pt x="426084" y="72004"/>
                </a:lnTo>
                <a:lnTo>
                  <a:pt x="426084" y="69799"/>
                </a:lnTo>
                <a:lnTo>
                  <a:pt x="438386" y="69799"/>
                </a:lnTo>
                <a:lnTo>
                  <a:pt x="441718" y="65633"/>
                </a:lnTo>
                <a:lnTo>
                  <a:pt x="435637" y="62509"/>
                </a:lnTo>
                <a:lnTo>
                  <a:pt x="420878" y="62509"/>
                </a:lnTo>
                <a:lnTo>
                  <a:pt x="408381" y="56261"/>
                </a:lnTo>
                <a:lnTo>
                  <a:pt x="415891" y="52397"/>
                </a:lnTo>
                <a:lnTo>
                  <a:pt x="378167" y="33337"/>
                </a:lnTo>
                <a:close/>
              </a:path>
              <a:path w="1040130" h="240664">
                <a:moveTo>
                  <a:pt x="415891" y="52397"/>
                </a:moveTo>
                <a:lnTo>
                  <a:pt x="408381" y="56261"/>
                </a:lnTo>
                <a:lnTo>
                  <a:pt x="420878" y="62509"/>
                </a:lnTo>
                <a:lnTo>
                  <a:pt x="428305" y="58742"/>
                </a:lnTo>
                <a:lnTo>
                  <a:pt x="415891" y="52397"/>
                </a:lnTo>
                <a:close/>
              </a:path>
              <a:path w="1040130" h="240664">
                <a:moveTo>
                  <a:pt x="428305" y="58742"/>
                </a:moveTo>
                <a:lnTo>
                  <a:pt x="420878" y="62509"/>
                </a:lnTo>
                <a:lnTo>
                  <a:pt x="435637" y="62509"/>
                </a:lnTo>
                <a:lnTo>
                  <a:pt x="428305" y="58742"/>
                </a:lnTo>
                <a:close/>
              </a:path>
              <a:path w="1040130" h="240664">
                <a:moveTo>
                  <a:pt x="486511" y="12496"/>
                </a:moveTo>
                <a:lnTo>
                  <a:pt x="481304" y="12496"/>
                </a:lnTo>
                <a:lnTo>
                  <a:pt x="481304" y="18745"/>
                </a:lnTo>
                <a:lnTo>
                  <a:pt x="415891" y="52397"/>
                </a:lnTo>
                <a:lnTo>
                  <a:pt x="428305" y="58742"/>
                </a:lnTo>
                <a:lnTo>
                  <a:pt x="492759" y="26047"/>
                </a:lnTo>
                <a:lnTo>
                  <a:pt x="492759" y="24993"/>
                </a:lnTo>
                <a:lnTo>
                  <a:pt x="486511" y="24993"/>
                </a:lnTo>
                <a:lnTo>
                  <a:pt x="486511" y="12496"/>
                </a:lnTo>
                <a:close/>
              </a:path>
              <a:path w="1040130" h="240664">
                <a:moveTo>
                  <a:pt x="291693" y="5206"/>
                </a:moveTo>
                <a:lnTo>
                  <a:pt x="280238" y="14579"/>
                </a:lnTo>
                <a:lnTo>
                  <a:pt x="287003" y="24221"/>
                </a:lnTo>
                <a:lnTo>
                  <a:pt x="293773" y="34382"/>
                </a:lnTo>
                <a:lnTo>
                  <a:pt x="300547" y="45061"/>
                </a:lnTo>
                <a:lnTo>
                  <a:pt x="307327" y="56261"/>
                </a:lnTo>
                <a:lnTo>
                  <a:pt x="321906" y="46875"/>
                </a:lnTo>
                <a:lnTo>
                  <a:pt x="314160" y="36069"/>
                </a:lnTo>
                <a:lnTo>
                  <a:pt x="306543" y="25522"/>
                </a:lnTo>
                <a:lnTo>
                  <a:pt x="299054" y="15234"/>
                </a:lnTo>
                <a:lnTo>
                  <a:pt x="291693" y="5206"/>
                </a:lnTo>
                <a:close/>
              </a:path>
              <a:path w="1040130" h="240664">
                <a:moveTo>
                  <a:pt x="481304" y="12496"/>
                </a:moveTo>
                <a:lnTo>
                  <a:pt x="343789" y="12496"/>
                </a:lnTo>
                <a:lnTo>
                  <a:pt x="343789" y="24993"/>
                </a:lnTo>
                <a:lnTo>
                  <a:pt x="469158" y="24993"/>
                </a:lnTo>
                <a:lnTo>
                  <a:pt x="481304" y="18745"/>
                </a:lnTo>
                <a:lnTo>
                  <a:pt x="481304" y="12496"/>
                </a:lnTo>
                <a:close/>
              </a:path>
              <a:path w="1040130" h="240664">
                <a:moveTo>
                  <a:pt x="492759" y="12496"/>
                </a:moveTo>
                <a:lnTo>
                  <a:pt x="486511" y="12496"/>
                </a:lnTo>
                <a:lnTo>
                  <a:pt x="486511" y="24993"/>
                </a:lnTo>
                <a:lnTo>
                  <a:pt x="492759" y="24993"/>
                </a:lnTo>
                <a:lnTo>
                  <a:pt x="492759" y="12496"/>
                </a:lnTo>
                <a:close/>
              </a:path>
              <a:path w="1040130" h="240664">
                <a:moveTo>
                  <a:pt x="23952" y="72923"/>
                </a:moveTo>
                <a:lnTo>
                  <a:pt x="15621" y="72923"/>
                </a:lnTo>
                <a:lnTo>
                  <a:pt x="15621" y="240652"/>
                </a:lnTo>
                <a:lnTo>
                  <a:pt x="31242" y="240652"/>
                </a:lnTo>
                <a:lnTo>
                  <a:pt x="31242" y="85420"/>
                </a:lnTo>
                <a:lnTo>
                  <a:pt x="23952" y="85420"/>
                </a:lnTo>
                <a:lnTo>
                  <a:pt x="23952" y="72923"/>
                </a:lnTo>
                <a:close/>
              </a:path>
              <a:path w="1040130" h="240664">
                <a:moveTo>
                  <a:pt x="160426" y="223989"/>
                </a:moveTo>
                <a:lnTo>
                  <a:pt x="194805" y="240652"/>
                </a:lnTo>
                <a:lnTo>
                  <a:pt x="208481" y="238699"/>
                </a:lnTo>
                <a:lnTo>
                  <a:pt x="218247" y="232840"/>
                </a:lnTo>
                <a:lnTo>
                  <a:pt x="222932" y="225031"/>
                </a:lnTo>
                <a:lnTo>
                  <a:pt x="204863" y="225031"/>
                </a:lnTo>
                <a:lnTo>
                  <a:pt x="185427" y="224963"/>
                </a:lnTo>
                <a:lnTo>
                  <a:pt x="177090" y="224763"/>
                </a:lnTo>
                <a:lnTo>
                  <a:pt x="168755" y="224436"/>
                </a:lnTo>
                <a:lnTo>
                  <a:pt x="160426" y="223989"/>
                </a:lnTo>
                <a:close/>
              </a:path>
              <a:path w="1040130" h="240664">
                <a:moveTo>
                  <a:pt x="129171" y="138556"/>
                </a:moveTo>
                <a:lnTo>
                  <a:pt x="113550" y="138556"/>
                </a:lnTo>
                <a:lnTo>
                  <a:pt x="113550" y="235445"/>
                </a:lnTo>
                <a:lnTo>
                  <a:pt x="129171" y="235445"/>
                </a:lnTo>
                <a:lnTo>
                  <a:pt x="129171" y="138556"/>
                </a:lnTo>
                <a:close/>
              </a:path>
              <a:path w="1040130" h="240664">
                <a:moveTo>
                  <a:pt x="217728" y="72923"/>
                </a:moveTo>
                <a:lnTo>
                  <a:pt x="210439" y="72923"/>
                </a:lnTo>
                <a:lnTo>
                  <a:pt x="210439" y="219456"/>
                </a:lnTo>
                <a:lnTo>
                  <a:pt x="204863" y="225031"/>
                </a:lnTo>
                <a:lnTo>
                  <a:pt x="222932" y="225031"/>
                </a:lnTo>
                <a:lnTo>
                  <a:pt x="224107" y="223073"/>
                </a:lnTo>
                <a:lnTo>
                  <a:pt x="226060" y="209397"/>
                </a:lnTo>
                <a:lnTo>
                  <a:pt x="226060" y="85420"/>
                </a:lnTo>
                <a:lnTo>
                  <a:pt x="217728" y="85420"/>
                </a:lnTo>
                <a:lnTo>
                  <a:pt x="217728" y="72923"/>
                </a:lnTo>
                <a:close/>
              </a:path>
              <a:path w="1040130" h="240664">
                <a:moveTo>
                  <a:pt x="113550" y="176060"/>
                </a:moveTo>
                <a:lnTo>
                  <a:pt x="45834" y="176060"/>
                </a:lnTo>
                <a:lnTo>
                  <a:pt x="45834" y="188556"/>
                </a:lnTo>
                <a:lnTo>
                  <a:pt x="113550" y="188556"/>
                </a:lnTo>
                <a:lnTo>
                  <a:pt x="113550" y="176060"/>
                </a:lnTo>
                <a:close/>
              </a:path>
              <a:path w="1040130" h="240664">
                <a:moveTo>
                  <a:pt x="195859" y="176060"/>
                </a:moveTo>
                <a:lnTo>
                  <a:pt x="129171" y="176060"/>
                </a:lnTo>
                <a:lnTo>
                  <a:pt x="129171" y="188556"/>
                </a:lnTo>
                <a:lnTo>
                  <a:pt x="195859" y="188556"/>
                </a:lnTo>
                <a:lnTo>
                  <a:pt x="195859" y="176060"/>
                </a:lnTo>
                <a:close/>
              </a:path>
              <a:path w="1040130" h="240664">
                <a:moveTo>
                  <a:pt x="131306" y="132308"/>
                </a:moveTo>
                <a:lnTo>
                  <a:pt x="55206" y="132308"/>
                </a:lnTo>
                <a:lnTo>
                  <a:pt x="55206" y="144805"/>
                </a:lnTo>
                <a:lnTo>
                  <a:pt x="113550" y="144805"/>
                </a:lnTo>
                <a:lnTo>
                  <a:pt x="113550" y="138556"/>
                </a:lnTo>
                <a:lnTo>
                  <a:pt x="188556" y="138556"/>
                </a:lnTo>
                <a:lnTo>
                  <a:pt x="188556" y="135432"/>
                </a:lnTo>
                <a:lnTo>
                  <a:pt x="129171" y="135432"/>
                </a:lnTo>
                <a:lnTo>
                  <a:pt x="131306" y="132308"/>
                </a:lnTo>
                <a:close/>
              </a:path>
              <a:path w="1040130" h="240664">
                <a:moveTo>
                  <a:pt x="188556" y="138556"/>
                </a:moveTo>
                <a:lnTo>
                  <a:pt x="129171" y="138556"/>
                </a:lnTo>
                <a:lnTo>
                  <a:pt x="129171" y="144805"/>
                </a:lnTo>
                <a:lnTo>
                  <a:pt x="188556" y="144805"/>
                </a:lnTo>
                <a:lnTo>
                  <a:pt x="188556" y="138556"/>
                </a:lnTo>
                <a:close/>
              </a:path>
              <a:path w="1040130" h="240664">
                <a:moveTo>
                  <a:pt x="156260" y="92722"/>
                </a:moveTo>
                <a:lnTo>
                  <a:pt x="149881" y="103593"/>
                </a:lnTo>
                <a:lnTo>
                  <a:pt x="143240" y="114334"/>
                </a:lnTo>
                <a:lnTo>
                  <a:pt x="136336" y="124948"/>
                </a:lnTo>
                <a:lnTo>
                  <a:pt x="129171" y="135432"/>
                </a:lnTo>
                <a:lnTo>
                  <a:pt x="145846" y="135432"/>
                </a:lnTo>
                <a:lnTo>
                  <a:pt x="152029" y="126578"/>
                </a:lnTo>
                <a:lnTo>
                  <a:pt x="158081" y="117727"/>
                </a:lnTo>
                <a:lnTo>
                  <a:pt x="164054" y="108803"/>
                </a:lnTo>
                <a:lnTo>
                  <a:pt x="169811" y="100012"/>
                </a:lnTo>
                <a:lnTo>
                  <a:pt x="156260" y="92722"/>
                </a:lnTo>
                <a:close/>
              </a:path>
              <a:path w="1040130" h="240664">
                <a:moveTo>
                  <a:pt x="188556" y="132308"/>
                </a:moveTo>
                <a:lnTo>
                  <a:pt x="148028" y="132308"/>
                </a:lnTo>
                <a:lnTo>
                  <a:pt x="145846" y="135432"/>
                </a:lnTo>
                <a:lnTo>
                  <a:pt x="188556" y="135432"/>
                </a:lnTo>
                <a:lnTo>
                  <a:pt x="188556" y="132308"/>
                </a:lnTo>
                <a:close/>
              </a:path>
              <a:path w="1040130" h="240664">
                <a:moveTo>
                  <a:pt x="83337" y="93764"/>
                </a:moveTo>
                <a:lnTo>
                  <a:pt x="70840" y="102095"/>
                </a:lnTo>
                <a:lnTo>
                  <a:pt x="76425" y="108874"/>
                </a:lnTo>
                <a:lnTo>
                  <a:pt x="81510" y="115381"/>
                </a:lnTo>
                <a:lnTo>
                  <a:pt x="86262" y="121828"/>
                </a:lnTo>
                <a:lnTo>
                  <a:pt x="90627" y="128143"/>
                </a:lnTo>
                <a:lnTo>
                  <a:pt x="103136" y="118757"/>
                </a:lnTo>
                <a:lnTo>
                  <a:pt x="98764" y="112509"/>
                </a:lnTo>
                <a:lnTo>
                  <a:pt x="94008" y="106260"/>
                </a:lnTo>
                <a:lnTo>
                  <a:pt x="88867" y="100012"/>
                </a:lnTo>
                <a:lnTo>
                  <a:pt x="83337" y="93764"/>
                </a:lnTo>
                <a:close/>
              </a:path>
              <a:path w="1040130" h="240664">
                <a:moveTo>
                  <a:pt x="113550" y="71881"/>
                </a:moveTo>
                <a:lnTo>
                  <a:pt x="23952" y="71881"/>
                </a:lnTo>
                <a:lnTo>
                  <a:pt x="23952" y="85420"/>
                </a:lnTo>
                <a:lnTo>
                  <a:pt x="31242" y="85420"/>
                </a:lnTo>
                <a:lnTo>
                  <a:pt x="31242" y="72923"/>
                </a:lnTo>
                <a:lnTo>
                  <a:pt x="113550" y="72923"/>
                </a:lnTo>
                <a:lnTo>
                  <a:pt x="113550" y="71881"/>
                </a:lnTo>
                <a:close/>
              </a:path>
              <a:path w="1040130" h="240664">
                <a:moveTo>
                  <a:pt x="113550" y="72923"/>
                </a:moveTo>
                <a:lnTo>
                  <a:pt x="31242" y="72923"/>
                </a:lnTo>
                <a:lnTo>
                  <a:pt x="31242" y="85420"/>
                </a:lnTo>
                <a:lnTo>
                  <a:pt x="210439" y="85420"/>
                </a:lnTo>
                <a:lnTo>
                  <a:pt x="210439" y="79171"/>
                </a:lnTo>
                <a:lnTo>
                  <a:pt x="113550" y="79171"/>
                </a:lnTo>
                <a:lnTo>
                  <a:pt x="113550" y="72923"/>
                </a:lnTo>
                <a:close/>
              </a:path>
              <a:path w="1040130" h="240664">
                <a:moveTo>
                  <a:pt x="226060" y="72923"/>
                </a:moveTo>
                <a:lnTo>
                  <a:pt x="217728" y="72923"/>
                </a:lnTo>
                <a:lnTo>
                  <a:pt x="217728" y="85420"/>
                </a:lnTo>
                <a:lnTo>
                  <a:pt x="226060" y="85420"/>
                </a:lnTo>
                <a:lnTo>
                  <a:pt x="226060" y="72923"/>
                </a:lnTo>
                <a:close/>
              </a:path>
              <a:path w="1040130" h="240664">
                <a:moveTo>
                  <a:pt x="129171" y="0"/>
                </a:moveTo>
                <a:lnTo>
                  <a:pt x="113550" y="0"/>
                </a:lnTo>
                <a:lnTo>
                  <a:pt x="113550" y="79171"/>
                </a:lnTo>
                <a:lnTo>
                  <a:pt x="129171" y="79171"/>
                </a:lnTo>
                <a:lnTo>
                  <a:pt x="129171" y="0"/>
                </a:lnTo>
                <a:close/>
              </a:path>
              <a:path w="1040130" h="240664">
                <a:moveTo>
                  <a:pt x="217728" y="71881"/>
                </a:moveTo>
                <a:lnTo>
                  <a:pt x="129171" y="71881"/>
                </a:lnTo>
                <a:lnTo>
                  <a:pt x="129171" y="79171"/>
                </a:lnTo>
                <a:lnTo>
                  <a:pt x="210439" y="79171"/>
                </a:lnTo>
                <a:lnTo>
                  <a:pt x="210439" y="72923"/>
                </a:lnTo>
                <a:lnTo>
                  <a:pt x="217728" y="72923"/>
                </a:lnTo>
                <a:lnTo>
                  <a:pt x="217728" y="71881"/>
                </a:lnTo>
                <a:close/>
              </a:path>
              <a:path w="1040130" h="240664">
                <a:moveTo>
                  <a:pt x="113550" y="29171"/>
                </a:moveTo>
                <a:lnTo>
                  <a:pt x="0" y="29171"/>
                </a:lnTo>
                <a:lnTo>
                  <a:pt x="0" y="42710"/>
                </a:lnTo>
                <a:lnTo>
                  <a:pt x="113550" y="42710"/>
                </a:lnTo>
                <a:lnTo>
                  <a:pt x="113550" y="29171"/>
                </a:lnTo>
                <a:close/>
              </a:path>
              <a:path w="1040130" h="240664">
                <a:moveTo>
                  <a:pt x="241693" y="29171"/>
                </a:moveTo>
                <a:lnTo>
                  <a:pt x="129171" y="29171"/>
                </a:lnTo>
                <a:lnTo>
                  <a:pt x="129171" y="42710"/>
                </a:lnTo>
                <a:lnTo>
                  <a:pt x="241693" y="42710"/>
                </a:lnTo>
                <a:lnTo>
                  <a:pt x="241693" y="29171"/>
                </a:lnTo>
                <a:close/>
              </a:path>
            </a:pathLst>
          </a:custGeom>
          <a:solidFill>
            <a:srgbClr val="FFFFFF"/>
          </a:solidFill>
        </p:spPr>
        <p:txBody>
          <a:bodyPr wrap="square" lIns="0" tIns="0" rIns="0" bIns="0" rtlCol="0"/>
          <a:lstStyle/>
          <a:p>
            <a:endParaRPr dirty="0"/>
          </a:p>
        </p:txBody>
      </p:sp>
    </p:spTree>
    <p:extLst>
      <p:ext uri="{BB962C8B-B14F-4D97-AF65-F5344CB8AC3E}">
        <p14:creationId xmlns:p14="http://schemas.microsoft.com/office/powerpoint/2010/main" val="391951665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00663" y="261437"/>
            <a:ext cx="6096346" cy="984885"/>
          </a:xfrm>
          <a:prstGeom prst="rect">
            <a:avLst/>
          </a:prstGeom>
          <a:noFill/>
        </p:spPr>
        <p:txBody>
          <a:bodyPr wrap="square" rtlCol="0">
            <a:spAutoFit/>
          </a:bodyPr>
          <a:lstStyle/>
          <a:p>
            <a:r>
              <a:rPr lang="en-US" altLang="zh-CN" sz="2000" b="1" dirty="0">
                <a:solidFill>
                  <a:srgbClr val="2F99BF"/>
                </a:solidFill>
                <a:latin typeface="微软雅黑" panose="020B0503020204020204" pitchFamily="34" charset="-122"/>
                <a:cs typeface="Aharoni" panose="02010803020104030203" pitchFamily="2" charset="-79"/>
              </a:rPr>
              <a:t>Development Chronology</a:t>
            </a:r>
          </a:p>
          <a:p>
            <a:r>
              <a:rPr lang="zh-CN" altLang="en-US" sz="2000" dirty="0">
                <a:latin typeface="微软雅黑" panose="020B0503020204020204" pitchFamily="34" charset="-122"/>
                <a:cs typeface="Aharoni" panose="02010803020104030203" pitchFamily="2" charset="-79"/>
              </a:rPr>
              <a:t>公司</a:t>
            </a:r>
            <a:r>
              <a:rPr lang="zh-CN" altLang="en-US" sz="2000" dirty="0">
                <a:latin typeface="微软雅黑" panose="020B0503020204020204" pitchFamily="34" charset="-122"/>
              </a:rPr>
              <a:t>发展历程</a:t>
            </a:r>
            <a:endParaRPr lang="en-US" altLang="zh-CN" sz="2000" dirty="0">
              <a:latin typeface="微软雅黑" panose="020B0503020204020204" pitchFamily="34" charset="-122"/>
              <a:cs typeface="Aharoni" panose="02010803020104030203" pitchFamily="2" charset="-79"/>
            </a:endParaRPr>
          </a:p>
          <a:p>
            <a:endParaRPr lang="en-US" altLang="zh-CN" b="1" dirty="0">
              <a:solidFill>
                <a:srgbClr val="2F99BF"/>
              </a:solidFill>
              <a:latin typeface="微软雅黑" panose="020B0503020204020204" pitchFamily="34" charset="-122"/>
              <a:cs typeface="Aharoni" panose="02010803020104030203" pitchFamily="2" charset="-79"/>
            </a:endParaRPr>
          </a:p>
        </p:txBody>
      </p:sp>
      <p:sp>
        <p:nvSpPr>
          <p:cNvPr id="4" name="L-Shape 58"/>
          <p:cNvSpPr/>
          <p:nvPr/>
        </p:nvSpPr>
        <p:spPr bwMode="auto">
          <a:xfrm rot="16200000" flipH="1">
            <a:off x="7748186" y="2121316"/>
            <a:ext cx="1390952" cy="2310994"/>
          </a:xfrm>
          <a:prstGeom prst="corner">
            <a:avLst>
              <a:gd name="adj1" fmla="val 16120"/>
              <a:gd name="adj2" fmla="val 16110"/>
            </a:avLst>
          </a:prstGeom>
          <a:solidFill>
            <a:srgbClr val="D9F1F3"/>
          </a:solidFill>
          <a:ln>
            <a:noFill/>
          </a:ln>
          <a:effectLst>
            <a:outerShdw blurRad="203200" dist="152400" dir="2700000" algn="tl" rotWithShape="0">
              <a:prstClr val="black">
                <a:alpha val="60000"/>
              </a:prstClr>
            </a:outerShdw>
          </a:effectLst>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5" name="L-Shape 60"/>
          <p:cNvSpPr/>
          <p:nvPr/>
        </p:nvSpPr>
        <p:spPr bwMode="auto">
          <a:xfrm rot="16200000" flipH="1">
            <a:off x="5465366" y="2878736"/>
            <a:ext cx="1390951" cy="2310994"/>
          </a:xfrm>
          <a:prstGeom prst="corner">
            <a:avLst>
              <a:gd name="adj1" fmla="val 16120"/>
              <a:gd name="adj2" fmla="val 16110"/>
            </a:avLst>
          </a:prstGeom>
          <a:solidFill>
            <a:srgbClr val="B8DADE"/>
          </a:solidFill>
          <a:ln>
            <a:noFill/>
          </a:ln>
          <a:effectLst>
            <a:outerShdw blurRad="203200" dist="152400" dir="2700000" algn="tl" rotWithShape="0">
              <a:prstClr val="black">
                <a:alpha val="60000"/>
              </a:prstClr>
            </a:outerShdw>
          </a:effectLst>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6" name="L-Shape 62"/>
          <p:cNvSpPr/>
          <p:nvPr/>
        </p:nvSpPr>
        <p:spPr bwMode="auto">
          <a:xfrm rot="16200000" flipH="1">
            <a:off x="838873" y="4141235"/>
            <a:ext cx="1390952" cy="2310994"/>
          </a:xfrm>
          <a:prstGeom prst="corner">
            <a:avLst>
              <a:gd name="adj1" fmla="val 16120"/>
              <a:gd name="adj2" fmla="val 16110"/>
            </a:avLst>
          </a:prstGeom>
          <a:solidFill>
            <a:srgbClr val="37B7B4"/>
          </a:solidFill>
          <a:ln>
            <a:noFill/>
          </a:ln>
          <a:effectLst>
            <a:outerShdw blurRad="203200" dist="152400" dir="2700000" algn="tl" rotWithShape="0">
              <a:prstClr val="black">
                <a:alpha val="60000"/>
              </a:prstClr>
            </a:outerShdw>
          </a:effectLst>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7" name="L-Shape 68"/>
          <p:cNvSpPr/>
          <p:nvPr/>
        </p:nvSpPr>
        <p:spPr bwMode="auto">
          <a:xfrm rot="16200000" flipH="1">
            <a:off x="3149869" y="3512268"/>
            <a:ext cx="1390951" cy="2310994"/>
          </a:xfrm>
          <a:prstGeom prst="corner">
            <a:avLst>
              <a:gd name="adj1" fmla="val 16120"/>
              <a:gd name="adj2" fmla="val 16110"/>
            </a:avLst>
          </a:prstGeom>
          <a:solidFill>
            <a:schemeClr val="accent6">
              <a:lumMod val="75000"/>
            </a:schemeClr>
          </a:solidFill>
          <a:ln>
            <a:noFill/>
          </a:ln>
          <a:effectLst>
            <a:outerShdw blurRad="203200" dist="152400" dir="2700000" algn="tl" rotWithShape="0">
              <a:prstClr val="black">
                <a:alpha val="60000"/>
              </a:prstClr>
            </a:outerShdw>
          </a:effectLst>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8" name="文本框 7"/>
          <p:cNvSpPr txBox="1"/>
          <p:nvPr/>
        </p:nvSpPr>
        <p:spPr>
          <a:xfrm>
            <a:off x="153254" y="4928812"/>
            <a:ext cx="2218528" cy="830997"/>
          </a:xfrm>
          <a:prstGeom prst="rect">
            <a:avLst/>
          </a:prstGeom>
          <a:noFill/>
        </p:spPr>
        <p:txBody>
          <a:bodyPr wrap="square" rtlCol="0">
            <a:spAutoFit/>
          </a:bodyPr>
          <a:lstStyle/>
          <a:p>
            <a:pPr algn="r"/>
            <a:r>
              <a:rPr lang="zh-CN" altLang="en-US" sz="1600" dirty="0">
                <a:solidFill>
                  <a:schemeClr val="tx2">
                    <a:lumMod val="75000"/>
                  </a:schemeClr>
                </a:solidFill>
              </a:rPr>
              <a:t>初步掌握丁香酚香兰素</a:t>
            </a:r>
            <a:endParaRPr lang="en-US" altLang="zh-CN" sz="1600" dirty="0">
              <a:solidFill>
                <a:schemeClr val="tx2">
                  <a:lumMod val="75000"/>
                </a:schemeClr>
              </a:solidFill>
            </a:endParaRPr>
          </a:p>
          <a:p>
            <a:pPr algn="r"/>
            <a:r>
              <a:rPr lang="zh-CN" altLang="en-US" sz="1600" dirty="0">
                <a:solidFill>
                  <a:schemeClr val="tx2">
                    <a:lumMod val="75000"/>
                  </a:schemeClr>
                </a:solidFill>
              </a:rPr>
              <a:t>进入天然香料行业</a:t>
            </a:r>
            <a:endParaRPr lang="en-US" altLang="zh-CN" sz="1600" dirty="0">
              <a:solidFill>
                <a:schemeClr val="tx2">
                  <a:lumMod val="75000"/>
                </a:schemeClr>
              </a:solidFill>
            </a:endParaRPr>
          </a:p>
          <a:p>
            <a:pPr algn="r"/>
            <a:r>
              <a:rPr lang="zh-CN" altLang="en-US" sz="1600" dirty="0">
                <a:solidFill>
                  <a:schemeClr val="tx2">
                    <a:lumMod val="75000"/>
                  </a:schemeClr>
                </a:solidFill>
              </a:rPr>
              <a:t>成为</a:t>
            </a:r>
            <a:r>
              <a:rPr lang="en-US" altLang="zh-CN" sz="1600" dirty="0">
                <a:solidFill>
                  <a:schemeClr val="tx2">
                    <a:lumMod val="75000"/>
                  </a:schemeClr>
                </a:solidFill>
              </a:rPr>
              <a:t>IFF</a:t>
            </a:r>
            <a:r>
              <a:rPr lang="zh-CN" altLang="en-US" sz="1600" dirty="0">
                <a:solidFill>
                  <a:schemeClr val="tx2">
                    <a:lumMod val="75000"/>
                  </a:schemeClr>
                </a:solidFill>
              </a:rPr>
              <a:t>的供应商</a:t>
            </a:r>
          </a:p>
        </p:txBody>
      </p:sp>
      <p:sp>
        <p:nvSpPr>
          <p:cNvPr id="9" name="文本框 8"/>
          <p:cNvSpPr txBox="1"/>
          <p:nvPr/>
        </p:nvSpPr>
        <p:spPr>
          <a:xfrm>
            <a:off x="918938" y="4257203"/>
            <a:ext cx="2122376" cy="338554"/>
          </a:xfrm>
          <a:prstGeom prst="rect">
            <a:avLst/>
          </a:prstGeom>
          <a:noFill/>
        </p:spPr>
        <p:txBody>
          <a:bodyPr wrap="square" rtlCol="0">
            <a:spAutoFit/>
          </a:bodyPr>
          <a:lstStyle/>
          <a:p>
            <a:r>
              <a:rPr lang="zh-CN" altLang="en-US" sz="1600" b="1" dirty="0">
                <a:solidFill>
                  <a:srgbClr val="2F99BF"/>
                </a:solidFill>
                <a:latin typeface="微软雅黑" panose="020B0503020204020204" pitchFamily="34" charset="-122"/>
                <a:cs typeface="Aharoni" panose="02010803020104030203" pitchFamily="2" charset="-79"/>
              </a:rPr>
              <a:t>亚香有限成立 </a:t>
            </a:r>
          </a:p>
        </p:txBody>
      </p:sp>
      <p:sp>
        <p:nvSpPr>
          <p:cNvPr id="10" name="文本框 9"/>
          <p:cNvSpPr txBox="1"/>
          <p:nvPr/>
        </p:nvSpPr>
        <p:spPr>
          <a:xfrm>
            <a:off x="2722524" y="4291126"/>
            <a:ext cx="2057221" cy="1247008"/>
          </a:xfrm>
          <a:prstGeom prst="rect">
            <a:avLst/>
          </a:prstGeom>
          <a:noFill/>
        </p:spPr>
        <p:txBody>
          <a:bodyPr wrap="square" rtlCol="0">
            <a:spAutoFit/>
          </a:bodyPr>
          <a:lstStyle/>
          <a:p>
            <a:pPr algn="r" eaLnBrk="1" hangingPunct="1">
              <a:lnSpc>
                <a:spcPct val="120000"/>
              </a:lnSpc>
              <a:buFont typeface="Arial" panose="020B0604020202020204" pitchFamily="34" charset="0"/>
              <a:defRPr/>
            </a:pPr>
            <a:r>
              <a:rPr lang="zh-CN" altLang="en-US" sz="1600" dirty="0">
                <a:solidFill>
                  <a:schemeClr val="tx2">
                    <a:lumMod val="75000"/>
                  </a:schemeClr>
                </a:solidFill>
                <a:latin typeface="微软雅黑" panose="020B0503020204020204" pitchFamily="34" charset="-122"/>
              </a:rPr>
              <a:t>持续研发投入</a:t>
            </a:r>
            <a:endParaRPr lang="en-US" altLang="zh-CN" sz="1600" dirty="0">
              <a:solidFill>
                <a:schemeClr val="tx2">
                  <a:lumMod val="75000"/>
                </a:schemeClr>
              </a:solidFill>
              <a:latin typeface="微软雅黑" panose="020B0503020204020204" pitchFamily="34" charset="-122"/>
            </a:endParaRPr>
          </a:p>
          <a:p>
            <a:pPr algn="r" eaLnBrk="1" hangingPunct="1">
              <a:lnSpc>
                <a:spcPct val="120000"/>
              </a:lnSpc>
              <a:buFont typeface="Arial" panose="020B0604020202020204" pitchFamily="34" charset="0"/>
              <a:defRPr/>
            </a:pPr>
            <a:r>
              <a:rPr lang="zh-CN" altLang="en-US" sz="1600" dirty="0">
                <a:solidFill>
                  <a:schemeClr val="tx2">
                    <a:lumMod val="75000"/>
                  </a:schemeClr>
                </a:solidFill>
                <a:latin typeface="微软雅黑" panose="020B0503020204020204" pitchFamily="34" charset="-122"/>
              </a:rPr>
              <a:t>天然香料、合成香料、凉味剂为主产品线</a:t>
            </a:r>
            <a:endParaRPr lang="en-US" altLang="zh-CN" sz="1600" dirty="0">
              <a:solidFill>
                <a:schemeClr val="tx2">
                  <a:lumMod val="75000"/>
                </a:schemeClr>
              </a:solidFill>
              <a:latin typeface="微软雅黑" panose="020B0503020204020204" pitchFamily="34" charset="-122"/>
            </a:endParaRPr>
          </a:p>
          <a:p>
            <a:pPr algn="r" eaLnBrk="1" hangingPunct="1">
              <a:lnSpc>
                <a:spcPct val="120000"/>
              </a:lnSpc>
              <a:buFont typeface="Arial" panose="020B0604020202020204" pitchFamily="34" charset="0"/>
              <a:defRPr/>
            </a:pPr>
            <a:endParaRPr lang="zh-CN" altLang="en-US" sz="1600" dirty="0">
              <a:solidFill>
                <a:schemeClr val="tx2">
                  <a:lumMod val="75000"/>
                </a:schemeClr>
              </a:solidFill>
            </a:endParaRPr>
          </a:p>
        </p:txBody>
      </p:sp>
      <p:sp>
        <p:nvSpPr>
          <p:cNvPr id="11" name="文本框 10"/>
          <p:cNvSpPr txBox="1"/>
          <p:nvPr/>
        </p:nvSpPr>
        <p:spPr>
          <a:xfrm>
            <a:off x="3348836" y="3651132"/>
            <a:ext cx="2126041" cy="338554"/>
          </a:xfrm>
          <a:prstGeom prst="rect">
            <a:avLst/>
          </a:prstGeom>
          <a:noFill/>
        </p:spPr>
        <p:txBody>
          <a:bodyPr wrap="square" rtlCol="0">
            <a:spAutoFit/>
          </a:bodyPr>
          <a:lstStyle/>
          <a:p>
            <a:r>
              <a:rPr lang="zh-CN" altLang="en-US" sz="1600" b="1" dirty="0">
                <a:solidFill>
                  <a:srgbClr val="2F99BF"/>
                </a:solidFill>
                <a:latin typeface="微软雅黑" panose="020B0503020204020204" pitchFamily="34" charset="-122"/>
                <a:cs typeface="Aharoni" panose="02010803020104030203" pitchFamily="2" charset="-79"/>
              </a:rPr>
              <a:t>新产品开发</a:t>
            </a:r>
            <a:endParaRPr lang="zh-CN" altLang="en-US" sz="1600" b="1" dirty="0">
              <a:solidFill>
                <a:srgbClr val="2F99BF"/>
              </a:solidFill>
              <a:latin typeface="微软雅黑" panose="020B0503020204020204" pitchFamily="34" charset="-122"/>
              <a:ea typeface="微软雅黑" panose="020B0503020204020204" pitchFamily="34" charset="-122"/>
              <a:cs typeface="Aharoni" panose="02010803020104030203" pitchFamily="2" charset="-79"/>
            </a:endParaRPr>
          </a:p>
        </p:txBody>
      </p:sp>
      <p:sp>
        <p:nvSpPr>
          <p:cNvPr id="12" name="文本框 11"/>
          <p:cNvSpPr txBox="1"/>
          <p:nvPr/>
        </p:nvSpPr>
        <p:spPr>
          <a:xfrm>
            <a:off x="5033485" y="3622270"/>
            <a:ext cx="2061758" cy="1249188"/>
          </a:xfrm>
          <a:prstGeom prst="rect">
            <a:avLst/>
          </a:prstGeom>
          <a:noFill/>
        </p:spPr>
        <p:txBody>
          <a:bodyPr wrap="square" rtlCol="0">
            <a:spAutoFit/>
          </a:bodyPr>
          <a:lstStyle/>
          <a:p>
            <a:pPr algn="r" eaLnBrk="1" hangingPunct="1">
              <a:lnSpc>
                <a:spcPct val="120000"/>
              </a:lnSpc>
              <a:buFont typeface="Arial" panose="020B0604020202020204" pitchFamily="34" charset="0"/>
              <a:defRPr/>
            </a:pPr>
            <a:r>
              <a:rPr lang="zh-CN" altLang="en-US" sz="1600" dirty="0">
                <a:solidFill>
                  <a:schemeClr val="tx2">
                    <a:lumMod val="75000"/>
                  </a:schemeClr>
                </a:solidFill>
                <a:latin typeface="微软雅黑" panose="020B0503020204020204" pitchFamily="34" charset="-122"/>
              </a:rPr>
              <a:t>高新技术企业</a:t>
            </a:r>
            <a:endParaRPr lang="en-US" altLang="zh-CN" sz="1600" dirty="0">
              <a:solidFill>
                <a:schemeClr val="tx2">
                  <a:lumMod val="75000"/>
                </a:schemeClr>
              </a:solidFill>
              <a:latin typeface="微软雅黑" panose="020B0503020204020204" pitchFamily="34" charset="-122"/>
            </a:endParaRPr>
          </a:p>
          <a:p>
            <a:pPr algn="r" eaLnBrk="1" hangingPunct="1">
              <a:lnSpc>
                <a:spcPct val="120000"/>
              </a:lnSpc>
              <a:buFont typeface="Arial" panose="020B0604020202020204" pitchFamily="34" charset="0"/>
              <a:defRPr/>
            </a:pPr>
            <a:r>
              <a:rPr lang="zh-CN" altLang="en-US" sz="1600" dirty="0">
                <a:solidFill>
                  <a:schemeClr val="tx2">
                    <a:lumMod val="75000"/>
                  </a:schemeClr>
                </a:solidFill>
                <a:latin typeface="微软雅黑" panose="020B0503020204020204" pitchFamily="34" charset="-122"/>
              </a:rPr>
              <a:t>苏州市出口名牌</a:t>
            </a:r>
            <a:endParaRPr lang="en-US" altLang="zh-CN" sz="1600" dirty="0">
              <a:solidFill>
                <a:schemeClr val="tx2">
                  <a:lumMod val="75000"/>
                </a:schemeClr>
              </a:solidFill>
              <a:latin typeface="微软雅黑" panose="020B0503020204020204" pitchFamily="34" charset="-122"/>
            </a:endParaRPr>
          </a:p>
          <a:p>
            <a:pPr algn="r" eaLnBrk="1" hangingPunct="1">
              <a:lnSpc>
                <a:spcPct val="120000"/>
              </a:lnSpc>
              <a:buFont typeface="Arial" panose="020B0604020202020204" pitchFamily="34" charset="0"/>
              <a:defRPr/>
            </a:pPr>
            <a:r>
              <a:rPr lang="zh-CN" altLang="en-US" sz="1600" dirty="0">
                <a:solidFill>
                  <a:schemeClr val="tx2">
                    <a:lumMod val="75000"/>
                  </a:schemeClr>
                </a:solidFill>
                <a:latin typeface="微软雅黑" panose="020B0503020204020204" pitchFamily="34" charset="-122"/>
              </a:rPr>
              <a:t>江苏省第一批两化融合示范、试点企业</a:t>
            </a:r>
          </a:p>
        </p:txBody>
      </p:sp>
      <p:sp>
        <p:nvSpPr>
          <p:cNvPr id="13" name="文本框 12"/>
          <p:cNvSpPr txBox="1"/>
          <p:nvPr/>
        </p:nvSpPr>
        <p:spPr>
          <a:xfrm>
            <a:off x="5543243" y="2985393"/>
            <a:ext cx="2130335" cy="338554"/>
          </a:xfrm>
          <a:prstGeom prst="rect">
            <a:avLst/>
          </a:prstGeom>
          <a:noFill/>
        </p:spPr>
        <p:txBody>
          <a:bodyPr wrap="square" rtlCol="0">
            <a:spAutoFit/>
          </a:bodyPr>
          <a:lstStyle/>
          <a:p>
            <a:r>
              <a:rPr lang="zh-CN" altLang="en-US" sz="1600" b="1" dirty="0">
                <a:solidFill>
                  <a:srgbClr val="2F99BF"/>
                </a:solidFill>
                <a:latin typeface="微软雅黑" panose="020B0503020204020204" pitchFamily="34" charset="-122"/>
                <a:ea typeface="微软雅黑" panose="020B0503020204020204" pitchFamily="34" charset="-122"/>
                <a:cs typeface="Aharoni" panose="02010803020104030203" pitchFamily="2" charset="-79"/>
              </a:rPr>
              <a:t>持续增长</a:t>
            </a:r>
          </a:p>
        </p:txBody>
      </p:sp>
      <p:sp>
        <p:nvSpPr>
          <p:cNvPr id="14" name="文本框 13"/>
          <p:cNvSpPr txBox="1"/>
          <p:nvPr/>
        </p:nvSpPr>
        <p:spPr>
          <a:xfrm>
            <a:off x="7282862" y="2937494"/>
            <a:ext cx="2061758" cy="1249188"/>
          </a:xfrm>
          <a:prstGeom prst="rect">
            <a:avLst/>
          </a:prstGeom>
          <a:noFill/>
        </p:spPr>
        <p:txBody>
          <a:bodyPr wrap="square" rtlCol="0">
            <a:spAutoFit/>
          </a:bodyPr>
          <a:lstStyle/>
          <a:p>
            <a:pPr algn="r" eaLnBrk="1" hangingPunct="1">
              <a:lnSpc>
                <a:spcPct val="120000"/>
              </a:lnSpc>
              <a:buFont typeface="Arial" panose="020B0604020202020204" pitchFamily="34" charset="0"/>
              <a:defRPr/>
            </a:pPr>
            <a:r>
              <a:rPr lang="zh-CN" altLang="en-US" sz="1600" dirty="0">
                <a:solidFill>
                  <a:schemeClr val="tx2">
                    <a:lumMod val="75000"/>
                  </a:schemeClr>
                </a:solidFill>
                <a:latin typeface="微软雅黑" panose="020B0503020204020204" pitchFamily="34" charset="-122"/>
              </a:rPr>
              <a:t>超过</a:t>
            </a:r>
            <a:r>
              <a:rPr lang="en-US" altLang="zh-CN" sz="1600" dirty="0">
                <a:solidFill>
                  <a:schemeClr val="tx2">
                    <a:lumMod val="75000"/>
                  </a:schemeClr>
                </a:solidFill>
                <a:latin typeface="微软雅黑" panose="020B0503020204020204" pitchFamily="34" charset="-122"/>
              </a:rPr>
              <a:t>160</a:t>
            </a:r>
            <a:r>
              <a:rPr lang="zh-CN" altLang="en-US" sz="1600" dirty="0">
                <a:solidFill>
                  <a:schemeClr val="tx2">
                    <a:lumMod val="75000"/>
                  </a:schemeClr>
                </a:solidFill>
                <a:latin typeface="微软雅黑" panose="020B0503020204020204" pitchFamily="34" charset="-122"/>
              </a:rPr>
              <a:t>项产品</a:t>
            </a:r>
            <a:endParaRPr lang="en-US" altLang="zh-CN" sz="1600" dirty="0">
              <a:solidFill>
                <a:schemeClr val="tx2">
                  <a:lumMod val="75000"/>
                </a:schemeClr>
              </a:solidFill>
              <a:latin typeface="微软雅黑" panose="020B0503020204020204" pitchFamily="34" charset="-122"/>
            </a:endParaRPr>
          </a:p>
          <a:p>
            <a:pPr algn="r" eaLnBrk="1" hangingPunct="1">
              <a:lnSpc>
                <a:spcPct val="120000"/>
              </a:lnSpc>
              <a:buFont typeface="Arial" panose="020B0604020202020204" pitchFamily="34" charset="0"/>
              <a:defRPr/>
            </a:pPr>
            <a:r>
              <a:rPr lang="zh-CN" altLang="en-US" sz="1600" dirty="0">
                <a:solidFill>
                  <a:schemeClr val="tx2">
                    <a:lumMod val="75000"/>
                  </a:schemeClr>
                </a:solidFill>
                <a:latin typeface="微软雅黑" panose="020B0503020204020204" pitchFamily="34" charset="-122"/>
              </a:rPr>
              <a:t>与国际香料香精、奇华顿、芬美意等国际知名公司长期合作</a:t>
            </a:r>
          </a:p>
        </p:txBody>
      </p:sp>
      <p:sp>
        <p:nvSpPr>
          <p:cNvPr id="15" name="文本框 14"/>
          <p:cNvSpPr txBox="1"/>
          <p:nvPr/>
        </p:nvSpPr>
        <p:spPr>
          <a:xfrm>
            <a:off x="9627333" y="1445245"/>
            <a:ext cx="2137163" cy="338554"/>
          </a:xfrm>
          <a:prstGeom prst="rect">
            <a:avLst/>
          </a:prstGeom>
          <a:noFill/>
        </p:spPr>
        <p:txBody>
          <a:bodyPr wrap="square" rtlCol="0">
            <a:spAutoFit/>
          </a:bodyPr>
          <a:lstStyle/>
          <a:p>
            <a:pPr algn="ctr"/>
            <a:r>
              <a:rPr lang="zh-CN" altLang="en-US" sz="1600" b="1" dirty="0">
                <a:solidFill>
                  <a:srgbClr val="2F99BF"/>
                </a:solidFill>
                <a:latin typeface="微软雅黑" panose="020B0503020204020204" pitchFamily="34" charset="-122"/>
                <a:cs typeface="Aharoni" panose="02010803020104030203" pitchFamily="2" charset="-79"/>
              </a:rPr>
              <a:t>登陆资本市场</a:t>
            </a:r>
            <a:r>
              <a:rPr lang="en-US" altLang="zh-CN" sz="1600" b="1" dirty="0">
                <a:solidFill>
                  <a:srgbClr val="2F99BF"/>
                </a:solidFill>
                <a:latin typeface="微软雅黑" panose="020B0503020204020204" pitchFamily="34" charset="-122"/>
                <a:cs typeface="Aharoni" panose="02010803020104030203" pitchFamily="2" charset="-79"/>
              </a:rPr>
              <a:t>-</a:t>
            </a:r>
            <a:r>
              <a:rPr lang="zh-CN" altLang="en-US" sz="1600" b="1" dirty="0">
                <a:solidFill>
                  <a:srgbClr val="2F99BF"/>
                </a:solidFill>
                <a:latin typeface="微软雅黑" panose="020B0503020204020204" pitchFamily="34" charset="-122"/>
                <a:cs typeface="Aharoni" panose="02010803020104030203" pitchFamily="2" charset="-79"/>
              </a:rPr>
              <a:t>新平台 </a:t>
            </a:r>
          </a:p>
        </p:txBody>
      </p:sp>
      <p:sp>
        <p:nvSpPr>
          <p:cNvPr id="16" name="Freeform 5"/>
          <p:cNvSpPr>
            <a:spLocks noEditPoints="1"/>
          </p:cNvSpPr>
          <p:nvPr/>
        </p:nvSpPr>
        <p:spPr bwMode="auto">
          <a:xfrm>
            <a:off x="1647231" y="1432205"/>
            <a:ext cx="449704" cy="448757"/>
          </a:xfrm>
          <a:custGeom>
            <a:avLst/>
            <a:gdLst>
              <a:gd name="T0" fmla="*/ 2070 w 4140"/>
              <a:gd name="T1" fmla="*/ 0 h 4140"/>
              <a:gd name="T2" fmla="*/ 3534 w 4140"/>
              <a:gd name="T3" fmla="*/ 606 h 4140"/>
              <a:gd name="T4" fmla="*/ 4140 w 4140"/>
              <a:gd name="T5" fmla="*/ 2070 h 4140"/>
              <a:gd name="T6" fmla="*/ 3534 w 4140"/>
              <a:gd name="T7" fmla="*/ 3534 h 4140"/>
              <a:gd name="T8" fmla="*/ 2070 w 4140"/>
              <a:gd name="T9" fmla="*/ 4140 h 4140"/>
              <a:gd name="T10" fmla="*/ 607 w 4140"/>
              <a:gd name="T11" fmla="*/ 3534 h 4140"/>
              <a:gd name="T12" fmla="*/ 0 w 4140"/>
              <a:gd name="T13" fmla="*/ 2070 h 4140"/>
              <a:gd name="T14" fmla="*/ 607 w 4140"/>
              <a:gd name="T15" fmla="*/ 606 h 4140"/>
              <a:gd name="T16" fmla="*/ 2070 w 4140"/>
              <a:gd name="T17" fmla="*/ 0 h 4140"/>
              <a:gd name="T18" fmla="*/ 2685 w 4140"/>
              <a:gd name="T19" fmla="*/ 1455 h 4140"/>
              <a:gd name="T20" fmla="*/ 2070 w 4140"/>
              <a:gd name="T21" fmla="*/ 1200 h 4140"/>
              <a:gd name="T22" fmla="*/ 1455 w 4140"/>
              <a:gd name="T23" fmla="*/ 1455 h 4140"/>
              <a:gd name="T24" fmla="*/ 1200 w 4140"/>
              <a:gd name="T25" fmla="*/ 2070 h 4140"/>
              <a:gd name="T26" fmla="*/ 1455 w 4140"/>
              <a:gd name="T27" fmla="*/ 2685 h 4140"/>
              <a:gd name="T28" fmla="*/ 2070 w 4140"/>
              <a:gd name="T29" fmla="*/ 2940 h 4140"/>
              <a:gd name="T30" fmla="*/ 2685 w 4140"/>
              <a:gd name="T31" fmla="*/ 2685 h 4140"/>
              <a:gd name="T32" fmla="*/ 2940 w 4140"/>
              <a:gd name="T33" fmla="*/ 2070 h 4140"/>
              <a:gd name="T34" fmla="*/ 2685 w 4140"/>
              <a:gd name="T35" fmla="*/ 1455 h 4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40" h="4140">
                <a:moveTo>
                  <a:pt x="2070" y="0"/>
                </a:moveTo>
                <a:cubicBezTo>
                  <a:pt x="2642" y="0"/>
                  <a:pt x="3159" y="232"/>
                  <a:pt x="3534" y="606"/>
                </a:cubicBezTo>
                <a:cubicBezTo>
                  <a:pt x="3909" y="981"/>
                  <a:pt x="4140" y="1499"/>
                  <a:pt x="4140" y="2070"/>
                </a:cubicBezTo>
                <a:cubicBezTo>
                  <a:pt x="4140" y="2642"/>
                  <a:pt x="3909" y="3159"/>
                  <a:pt x="3534" y="3534"/>
                </a:cubicBezTo>
                <a:cubicBezTo>
                  <a:pt x="3159" y="3908"/>
                  <a:pt x="2642" y="4140"/>
                  <a:pt x="2070" y="4140"/>
                </a:cubicBezTo>
                <a:cubicBezTo>
                  <a:pt x="1499" y="4140"/>
                  <a:pt x="981" y="3908"/>
                  <a:pt x="607" y="3534"/>
                </a:cubicBezTo>
                <a:cubicBezTo>
                  <a:pt x="232" y="3159"/>
                  <a:pt x="0" y="2642"/>
                  <a:pt x="0" y="2070"/>
                </a:cubicBezTo>
                <a:cubicBezTo>
                  <a:pt x="0" y="1499"/>
                  <a:pt x="232" y="981"/>
                  <a:pt x="607" y="606"/>
                </a:cubicBezTo>
                <a:cubicBezTo>
                  <a:pt x="981" y="232"/>
                  <a:pt x="1499" y="0"/>
                  <a:pt x="2070" y="0"/>
                </a:cubicBezTo>
                <a:close/>
                <a:moveTo>
                  <a:pt x="2685" y="1455"/>
                </a:moveTo>
                <a:cubicBezTo>
                  <a:pt x="2528" y="1297"/>
                  <a:pt x="2310" y="1200"/>
                  <a:pt x="2070" y="1200"/>
                </a:cubicBezTo>
                <a:cubicBezTo>
                  <a:pt x="1830" y="1200"/>
                  <a:pt x="1612" y="1297"/>
                  <a:pt x="1455" y="1455"/>
                </a:cubicBezTo>
                <a:cubicBezTo>
                  <a:pt x="1298" y="1612"/>
                  <a:pt x="1200" y="1830"/>
                  <a:pt x="1200" y="2070"/>
                </a:cubicBezTo>
                <a:cubicBezTo>
                  <a:pt x="1200" y="2310"/>
                  <a:pt x="1298" y="2528"/>
                  <a:pt x="1455" y="2685"/>
                </a:cubicBezTo>
                <a:cubicBezTo>
                  <a:pt x="1612" y="2843"/>
                  <a:pt x="1830" y="2940"/>
                  <a:pt x="2070" y="2940"/>
                </a:cubicBezTo>
                <a:cubicBezTo>
                  <a:pt x="2310" y="2940"/>
                  <a:pt x="2528" y="2843"/>
                  <a:pt x="2685" y="2685"/>
                </a:cubicBezTo>
                <a:cubicBezTo>
                  <a:pt x="2843" y="2528"/>
                  <a:pt x="2940" y="2310"/>
                  <a:pt x="2940" y="2070"/>
                </a:cubicBezTo>
                <a:cubicBezTo>
                  <a:pt x="2940" y="1830"/>
                  <a:pt x="2843" y="1612"/>
                  <a:pt x="2685" y="1455"/>
                </a:cubicBezTo>
                <a:close/>
              </a:path>
            </a:pathLst>
          </a:custGeom>
          <a:solidFill>
            <a:srgbClr val="2F99BF"/>
          </a:solidFill>
          <a:ln>
            <a:no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vert="horz" wrap="square" lIns="91440" tIns="45720" rIns="91440" bIns="45720" numCol="1" anchor="t" anchorCtr="0" compatLnSpc="1"/>
          <a:lstStyle/>
          <a:p>
            <a:endParaRPr lang="zh-CN" altLang="en-US" sz="1600">
              <a:solidFill>
                <a:srgbClr val="2F99BF"/>
              </a:solidFill>
            </a:endParaRPr>
          </a:p>
        </p:txBody>
      </p:sp>
      <p:sp>
        <p:nvSpPr>
          <p:cNvPr id="17" name="Freeform 6"/>
          <p:cNvSpPr/>
          <p:nvPr/>
        </p:nvSpPr>
        <p:spPr bwMode="auto">
          <a:xfrm>
            <a:off x="803265" y="1340748"/>
            <a:ext cx="969069" cy="1181364"/>
          </a:xfrm>
          <a:custGeom>
            <a:avLst/>
            <a:gdLst>
              <a:gd name="T0" fmla="*/ 1123 w 8917"/>
              <a:gd name="T1" fmla="*/ 5709 h 10898"/>
              <a:gd name="T2" fmla="*/ 281 w 8917"/>
              <a:gd name="T3" fmla="*/ 5777 h 10898"/>
              <a:gd name="T4" fmla="*/ 213 w 8917"/>
              <a:gd name="T5" fmla="*/ 4935 h 10898"/>
              <a:gd name="T6" fmla="*/ 8609 w 8917"/>
              <a:gd name="T7" fmla="*/ 5602 h 10898"/>
              <a:gd name="T8" fmla="*/ 8917 w 8917"/>
              <a:gd name="T9" fmla="*/ 6005 h 10898"/>
              <a:gd name="T10" fmla="*/ 8567 w 8917"/>
              <a:gd name="T11" fmla="*/ 6375 h 10898"/>
              <a:gd name="T12" fmla="*/ 4524 w 8917"/>
              <a:gd name="T13" fmla="*/ 10648 h 10898"/>
              <a:gd name="T14" fmla="*/ 3680 w 8917"/>
              <a:gd name="T15" fmla="*/ 10671 h 10898"/>
              <a:gd name="T16" fmla="*/ 3657 w 8917"/>
              <a:gd name="T17" fmla="*/ 9827 h 10898"/>
              <a:gd name="T18" fmla="*/ 7339 w 8917"/>
              <a:gd name="T19" fmla="*/ 5936 h 10898"/>
              <a:gd name="T20" fmla="*/ 1123 w 8917"/>
              <a:gd name="T21" fmla="*/ 5709 h 10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17" h="10898">
                <a:moveTo>
                  <a:pt x="1123" y="5709"/>
                </a:moveTo>
                <a:cubicBezTo>
                  <a:pt x="909" y="5960"/>
                  <a:pt x="532" y="5990"/>
                  <a:pt x="281" y="5777"/>
                </a:cubicBezTo>
                <a:cubicBezTo>
                  <a:pt x="30" y="5563"/>
                  <a:pt x="0" y="5186"/>
                  <a:pt x="213" y="4935"/>
                </a:cubicBezTo>
                <a:cubicBezTo>
                  <a:pt x="225" y="4921"/>
                  <a:pt x="4318" y="0"/>
                  <a:pt x="8609" y="5602"/>
                </a:cubicBezTo>
                <a:lnTo>
                  <a:pt x="8917" y="6005"/>
                </a:lnTo>
                <a:lnTo>
                  <a:pt x="8567" y="6375"/>
                </a:lnTo>
                <a:lnTo>
                  <a:pt x="4524" y="10648"/>
                </a:lnTo>
                <a:cubicBezTo>
                  <a:pt x="4297" y="10887"/>
                  <a:pt x="3920" y="10898"/>
                  <a:pt x="3680" y="10671"/>
                </a:cubicBezTo>
                <a:cubicBezTo>
                  <a:pt x="3441" y="10445"/>
                  <a:pt x="3430" y="10067"/>
                  <a:pt x="3657" y="9827"/>
                </a:cubicBezTo>
                <a:lnTo>
                  <a:pt x="7339" y="5936"/>
                </a:lnTo>
                <a:cubicBezTo>
                  <a:pt x="4082" y="2149"/>
                  <a:pt x="1131" y="5698"/>
                  <a:pt x="1123" y="5709"/>
                </a:cubicBezTo>
                <a:close/>
              </a:path>
            </a:pathLst>
          </a:custGeom>
          <a:solidFill>
            <a:srgbClr val="2F99BF"/>
          </a:solidFill>
          <a:ln>
            <a:no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vert="horz" wrap="square" lIns="91440" tIns="45720" rIns="91440" bIns="45720" numCol="1" anchor="t" anchorCtr="0" compatLnSpc="1"/>
          <a:lstStyle/>
          <a:p>
            <a:endParaRPr lang="zh-CN" altLang="en-US" sz="1600">
              <a:solidFill>
                <a:srgbClr val="2F99BF"/>
              </a:solidFill>
            </a:endParaRPr>
          </a:p>
        </p:txBody>
      </p:sp>
      <p:sp>
        <p:nvSpPr>
          <p:cNvPr id="18" name="Freeform 7"/>
          <p:cNvSpPr/>
          <p:nvPr/>
        </p:nvSpPr>
        <p:spPr bwMode="auto">
          <a:xfrm>
            <a:off x="983544" y="1875320"/>
            <a:ext cx="513203" cy="1448627"/>
          </a:xfrm>
          <a:custGeom>
            <a:avLst/>
            <a:gdLst>
              <a:gd name="T0" fmla="*/ 3659 w 4726"/>
              <a:gd name="T1" fmla="*/ 223 h 13369"/>
              <a:gd name="T2" fmla="*/ 4503 w 4726"/>
              <a:gd name="T3" fmla="*/ 261 h 13369"/>
              <a:gd name="T4" fmla="*/ 4466 w 4726"/>
              <a:gd name="T5" fmla="*/ 1104 h 13369"/>
              <a:gd name="T6" fmla="*/ 2074 w 4726"/>
              <a:gd name="T7" fmla="*/ 3295 h 13369"/>
              <a:gd name="T8" fmla="*/ 1225 w 4726"/>
              <a:gd name="T9" fmla="*/ 4658 h 13369"/>
              <a:gd name="T10" fmla="*/ 2112 w 4726"/>
              <a:gd name="T11" fmla="*/ 6320 h 13369"/>
              <a:gd name="T12" fmla="*/ 4206 w 4726"/>
              <a:gd name="T13" fmla="*/ 11721 h 13369"/>
              <a:gd name="T14" fmla="*/ 4203 w 4726"/>
              <a:gd name="T15" fmla="*/ 12769 h 13369"/>
              <a:gd name="T16" fmla="*/ 3603 w 4726"/>
              <a:gd name="T17" fmla="*/ 13369 h 13369"/>
              <a:gd name="T18" fmla="*/ 3003 w 4726"/>
              <a:gd name="T19" fmla="*/ 12769 h 13369"/>
              <a:gd name="T20" fmla="*/ 3011 w 4726"/>
              <a:gd name="T21" fmla="*/ 11716 h 13369"/>
              <a:gd name="T22" fmla="*/ 1235 w 4726"/>
              <a:gd name="T23" fmla="*/ 7136 h 13369"/>
              <a:gd name="T24" fmla="*/ 30 w 4726"/>
              <a:gd name="T25" fmla="*/ 4616 h 13369"/>
              <a:gd name="T26" fmla="*/ 1268 w 4726"/>
              <a:gd name="T27" fmla="*/ 2414 h 13369"/>
              <a:gd name="T28" fmla="*/ 3659 w 4726"/>
              <a:gd name="T29" fmla="*/ 223 h 13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26" h="13369">
                <a:moveTo>
                  <a:pt x="3659" y="223"/>
                </a:moveTo>
                <a:cubicBezTo>
                  <a:pt x="3903" y="0"/>
                  <a:pt x="4281" y="17"/>
                  <a:pt x="4503" y="261"/>
                </a:cubicBezTo>
                <a:cubicBezTo>
                  <a:pt x="4726" y="504"/>
                  <a:pt x="4709" y="882"/>
                  <a:pt x="4466" y="1104"/>
                </a:cubicBezTo>
                <a:lnTo>
                  <a:pt x="2074" y="3295"/>
                </a:lnTo>
                <a:cubicBezTo>
                  <a:pt x="1544" y="3780"/>
                  <a:pt x="1242" y="4219"/>
                  <a:pt x="1225" y="4658"/>
                </a:cubicBezTo>
                <a:cubicBezTo>
                  <a:pt x="1208" y="5113"/>
                  <a:pt x="1484" y="5645"/>
                  <a:pt x="2112" y="6320"/>
                </a:cubicBezTo>
                <a:cubicBezTo>
                  <a:pt x="4230" y="8594"/>
                  <a:pt x="4229" y="8769"/>
                  <a:pt x="4206" y="11721"/>
                </a:cubicBezTo>
                <a:cubicBezTo>
                  <a:pt x="4205" y="11891"/>
                  <a:pt x="4203" y="12080"/>
                  <a:pt x="4203" y="12769"/>
                </a:cubicBezTo>
                <a:cubicBezTo>
                  <a:pt x="4203" y="13100"/>
                  <a:pt x="3935" y="13369"/>
                  <a:pt x="3603" y="13369"/>
                </a:cubicBezTo>
                <a:cubicBezTo>
                  <a:pt x="3272" y="13369"/>
                  <a:pt x="3003" y="13100"/>
                  <a:pt x="3003" y="12769"/>
                </a:cubicBezTo>
                <a:cubicBezTo>
                  <a:pt x="3003" y="12680"/>
                  <a:pt x="3007" y="12173"/>
                  <a:pt x="3011" y="11716"/>
                </a:cubicBezTo>
                <a:cubicBezTo>
                  <a:pt x="3030" y="9212"/>
                  <a:pt x="3031" y="9064"/>
                  <a:pt x="1235" y="7136"/>
                </a:cubicBezTo>
                <a:cubicBezTo>
                  <a:pt x="375" y="6211"/>
                  <a:pt x="0" y="5401"/>
                  <a:pt x="30" y="4616"/>
                </a:cubicBezTo>
                <a:cubicBezTo>
                  <a:pt x="60" y="3815"/>
                  <a:pt x="501" y="3116"/>
                  <a:pt x="1268" y="2414"/>
                </a:cubicBezTo>
                <a:lnTo>
                  <a:pt x="3659" y="223"/>
                </a:lnTo>
                <a:close/>
              </a:path>
            </a:pathLst>
          </a:custGeom>
          <a:solidFill>
            <a:srgbClr val="2F99BF"/>
          </a:solidFill>
          <a:ln>
            <a:no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vert="horz" wrap="square" lIns="91440" tIns="45720" rIns="91440" bIns="45720" numCol="1" anchor="t" anchorCtr="0" compatLnSpc="1"/>
          <a:lstStyle/>
          <a:p>
            <a:endParaRPr lang="zh-CN" altLang="en-US" sz="1600">
              <a:solidFill>
                <a:srgbClr val="2F99BF"/>
              </a:solidFill>
            </a:endParaRPr>
          </a:p>
        </p:txBody>
      </p:sp>
      <p:sp>
        <p:nvSpPr>
          <p:cNvPr id="19" name="Freeform 8"/>
          <p:cNvSpPr/>
          <p:nvPr/>
        </p:nvSpPr>
        <p:spPr bwMode="auto">
          <a:xfrm>
            <a:off x="342661" y="2614990"/>
            <a:ext cx="720285" cy="426485"/>
          </a:xfrm>
          <a:custGeom>
            <a:avLst/>
            <a:gdLst>
              <a:gd name="T0" fmla="*/ 354 w 6628"/>
              <a:gd name="T1" fmla="*/ 1922 h 3936"/>
              <a:gd name="T2" fmla="*/ 181 w 6628"/>
              <a:gd name="T3" fmla="*/ 1093 h 3936"/>
              <a:gd name="T4" fmla="*/ 1010 w 6628"/>
              <a:gd name="T5" fmla="*/ 919 h 3936"/>
              <a:gd name="T6" fmla="*/ 5555 w 6628"/>
              <a:gd name="T7" fmla="*/ 227 h 3936"/>
              <a:gd name="T8" fmla="*/ 6401 w 6628"/>
              <a:gd name="T9" fmla="*/ 252 h 3936"/>
              <a:gd name="T10" fmla="*/ 6376 w 6628"/>
              <a:gd name="T11" fmla="*/ 1099 h 3936"/>
              <a:gd name="T12" fmla="*/ 354 w 6628"/>
              <a:gd name="T13" fmla="*/ 1922 h 3936"/>
            </a:gdLst>
            <a:ahLst/>
            <a:cxnLst>
              <a:cxn ang="0">
                <a:pos x="T0" y="T1"/>
              </a:cxn>
              <a:cxn ang="0">
                <a:pos x="T2" y="T3"/>
              </a:cxn>
              <a:cxn ang="0">
                <a:pos x="T4" y="T5"/>
              </a:cxn>
              <a:cxn ang="0">
                <a:pos x="T6" y="T7"/>
              </a:cxn>
              <a:cxn ang="0">
                <a:pos x="T8" y="T9"/>
              </a:cxn>
              <a:cxn ang="0">
                <a:pos x="T10" y="T11"/>
              </a:cxn>
              <a:cxn ang="0">
                <a:pos x="T12" y="T13"/>
              </a:cxn>
            </a:cxnLst>
            <a:rect l="0" t="0" r="r" b="b"/>
            <a:pathLst>
              <a:path w="6628" h="3936">
                <a:moveTo>
                  <a:pt x="354" y="1922"/>
                </a:moveTo>
                <a:cubicBezTo>
                  <a:pt x="77" y="1741"/>
                  <a:pt x="0" y="1370"/>
                  <a:pt x="181" y="1093"/>
                </a:cubicBezTo>
                <a:cubicBezTo>
                  <a:pt x="362" y="816"/>
                  <a:pt x="733" y="738"/>
                  <a:pt x="1010" y="919"/>
                </a:cubicBezTo>
                <a:cubicBezTo>
                  <a:pt x="1017" y="923"/>
                  <a:pt x="3227" y="2410"/>
                  <a:pt x="5555" y="227"/>
                </a:cubicBezTo>
                <a:cubicBezTo>
                  <a:pt x="5796" y="0"/>
                  <a:pt x="6175" y="12"/>
                  <a:pt x="6401" y="252"/>
                </a:cubicBezTo>
                <a:cubicBezTo>
                  <a:pt x="6628" y="493"/>
                  <a:pt x="6616" y="872"/>
                  <a:pt x="6376" y="1099"/>
                </a:cubicBezTo>
                <a:cubicBezTo>
                  <a:pt x="3351" y="3936"/>
                  <a:pt x="363" y="1928"/>
                  <a:pt x="354" y="1922"/>
                </a:cubicBezTo>
                <a:close/>
              </a:path>
            </a:pathLst>
          </a:custGeom>
          <a:solidFill>
            <a:srgbClr val="2F99BF"/>
          </a:solidFill>
          <a:ln>
            <a:no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vert="horz" wrap="square" lIns="91440" tIns="45720" rIns="91440" bIns="45720" numCol="1" anchor="t" anchorCtr="0" compatLnSpc="1"/>
          <a:lstStyle/>
          <a:p>
            <a:endParaRPr lang="zh-CN" altLang="en-US" sz="1600">
              <a:solidFill>
                <a:srgbClr val="2F99BF"/>
              </a:solidFill>
            </a:endParaRPr>
          </a:p>
        </p:txBody>
      </p:sp>
      <p:sp>
        <p:nvSpPr>
          <p:cNvPr id="20" name="Freeform 9"/>
          <p:cNvSpPr/>
          <p:nvPr/>
        </p:nvSpPr>
        <p:spPr bwMode="auto">
          <a:xfrm>
            <a:off x="1730632" y="2033076"/>
            <a:ext cx="641149" cy="399948"/>
          </a:xfrm>
          <a:custGeom>
            <a:avLst/>
            <a:gdLst>
              <a:gd name="T0" fmla="*/ 185 w 5902"/>
              <a:gd name="T1" fmla="*/ 1017 h 3689"/>
              <a:gd name="T2" fmla="*/ 347 w 5902"/>
              <a:gd name="T3" fmla="*/ 185 h 3689"/>
              <a:gd name="T4" fmla="*/ 1179 w 5902"/>
              <a:gd name="T5" fmla="*/ 346 h 3689"/>
              <a:gd name="T6" fmla="*/ 5045 w 5902"/>
              <a:gd name="T7" fmla="*/ 1421 h 3689"/>
              <a:gd name="T8" fmla="*/ 5799 w 5902"/>
              <a:gd name="T9" fmla="*/ 1806 h 3689"/>
              <a:gd name="T10" fmla="*/ 5415 w 5902"/>
              <a:gd name="T11" fmla="*/ 2560 h 3689"/>
              <a:gd name="T12" fmla="*/ 185 w 5902"/>
              <a:gd name="T13" fmla="*/ 1017 h 3689"/>
            </a:gdLst>
            <a:ahLst/>
            <a:cxnLst>
              <a:cxn ang="0">
                <a:pos x="T0" y="T1"/>
              </a:cxn>
              <a:cxn ang="0">
                <a:pos x="T2" y="T3"/>
              </a:cxn>
              <a:cxn ang="0">
                <a:pos x="T4" y="T5"/>
              </a:cxn>
              <a:cxn ang="0">
                <a:pos x="T6" y="T7"/>
              </a:cxn>
              <a:cxn ang="0">
                <a:pos x="T8" y="T9"/>
              </a:cxn>
              <a:cxn ang="0">
                <a:pos x="T10" y="T11"/>
              </a:cxn>
              <a:cxn ang="0">
                <a:pos x="T12" y="T13"/>
              </a:cxn>
            </a:cxnLst>
            <a:rect l="0" t="0" r="r" b="b"/>
            <a:pathLst>
              <a:path w="5902" h="3689">
                <a:moveTo>
                  <a:pt x="185" y="1017"/>
                </a:moveTo>
                <a:cubicBezTo>
                  <a:pt x="0" y="742"/>
                  <a:pt x="72" y="370"/>
                  <a:pt x="347" y="185"/>
                </a:cubicBezTo>
                <a:cubicBezTo>
                  <a:pt x="621" y="0"/>
                  <a:pt x="993" y="72"/>
                  <a:pt x="1179" y="346"/>
                </a:cubicBezTo>
                <a:cubicBezTo>
                  <a:pt x="1182" y="352"/>
                  <a:pt x="2446" y="2268"/>
                  <a:pt x="5045" y="1421"/>
                </a:cubicBezTo>
                <a:cubicBezTo>
                  <a:pt x="5359" y="1319"/>
                  <a:pt x="5697" y="1491"/>
                  <a:pt x="5799" y="1806"/>
                </a:cubicBezTo>
                <a:cubicBezTo>
                  <a:pt x="5902" y="2120"/>
                  <a:pt x="5729" y="2458"/>
                  <a:pt x="5415" y="2560"/>
                </a:cubicBezTo>
                <a:cubicBezTo>
                  <a:pt x="1949" y="3689"/>
                  <a:pt x="190" y="1024"/>
                  <a:pt x="185" y="1017"/>
                </a:cubicBezTo>
                <a:close/>
              </a:path>
            </a:pathLst>
          </a:custGeom>
          <a:solidFill>
            <a:srgbClr val="2F99BF"/>
          </a:solidFill>
          <a:ln>
            <a:solidFill>
              <a:srgbClr val="2F99BF"/>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vert="horz" wrap="square" lIns="91440" tIns="45720" rIns="91440" bIns="45720" numCol="1" anchor="t" anchorCtr="0" compatLnSpc="1"/>
          <a:lstStyle/>
          <a:p>
            <a:endParaRPr lang="zh-CN" altLang="en-US" sz="1600">
              <a:solidFill>
                <a:srgbClr val="2F99BF"/>
              </a:solidFill>
            </a:endParaRPr>
          </a:p>
        </p:txBody>
      </p:sp>
      <p:sp>
        <p:nvSpPr>
          <p:cNvPr id="23" name="L-Shape 58">
            <a:extLst>
              <a:ext uri="{FF2B5EF4-FFF2-40B4-BE49-F238E27FC236}">
                <a16:creationId xmlns:a16="http://schemas.microsoft.com/office/drawing/2014/main" id="{C3CC55B4-C920-4CE7-84D7-39FCF307414B}"/>
              </a:ext>
            </a:extLst>
          </p:cNvPr>
          <p:cNvSpPr/>
          <p:nvPr/>
        </p:nvSpPr>
        <p:spPr bwMode="auto">
          <a:xfrm rot="16200000" flipH="1">
            <a:off x="10040095" y="1325120"/>
            <a:ext cx="1390952" cy="2310994"/>
          </a:xfrm>
          <a:prstGeom prst="corner">
            <a:avLst>
              <a:gd name="adj1" fmla="val 16120"/>
              <a:gd name="adj2" fmla="val 16110"/>
            </a:avLst>
          </a:prstGeom>
          <a:solidFill>
            <a:srgbClr val="37B7B4"/>
          </a:solidFill>
          <a:ln>
            <a:noFill/>
          </a:ln>
          <a:effectLst>
            <a:outerShdw blurRad="203200" dist="152400" dir="2700000" algn="tl" rotWithShape="0">
              <a:prstClr val="black">
                <a:alpha val="60000"/>
              </a:prstClr>
            </a:outerShdw>
          </a:effectLst>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4" name="文本框 23">
            <a:extLst>
              <a:ext uri="{FF2B5EF4-FFF2-40B4-BE49-F238E27FC236}">
                <a16:creationId xmlns:a16="http://schemas.microsoft.com/office/drawing/2014/main" id="{C5980C99-0C27-4E1D-A862-DDEAFE1DC71C}"/>
              </a:ext>
            </a:extLst>
          </p:cNvPr>
          <p:cNvSpPr txBox="1"/>
          <p:nvPr/>
        </p:nvSpPr>
        <p:spPr>
          <a:xfrm>
            <a:off x="9606092" y="2033076"/>
            <a:ext cx="2083188" cy="1520416"/>
          </a:xfrm>
          <a:prstGeom prst="rect">
            <a:avLst/>
          </a:prstGeom>
          <a:noFill/>
        </p:spPr>
        <p:txBody>
          <a:bodyPr wrap="square" rtlCol="0">
            <a:spAutoFit/>
          </a:bodyPr>
          <a:lstStyle/>
          <a:p>
            <a:pPr marL="0" marR="0" lvl="0" indent="0" algn="r" defTabSz="914400" rtl="0" eaLnBrk="1" fontAlgn="base" latinLnBrk="0" hangingPunct="1">
              <a:lnSpc>
                <a:spcPct val="120000"/>
              </a:lnSpc>
              <a:spcBef>
                <a:spcPct val="0"/>
              </a:spcBef>
              <a:spcAft>
                <a:spcPct val="0"/>
              </a:spcAft>
              <a:buClrTx/>
              <a:buSzTx/>
              <a:buFont typeface="Arial" panose="020B0604020202020204" pitchFamily="34" charset="0"/>
              <a:buNone/>
              <a:defRPr/>
            </a:pPr>
            <a:r>
              <a:rPr kumimoji="0" lang="zh-CN" altLang="en-US" sz="1600" i="0" u="none" strike="noStrike" kern="1200" cap="none" spc="0" normalizeH="0" baseline="0" noProof="0" dirty="0">
                <a:ln>
                  <a:noFill/>
                </a:ln>
                <a:solidFill>
                  <a:schemeClr val="tx2">
                    <a:lumMod val="75000"/>
                  </a:schemeClr>
                </a:solidFill>
                <a:effectLst/>
                <a:uLnTx/>
                <a:uFillTx/>
                <a:latin typeface="微软雅黑" panose="020B0503020204020204" pitchFamily="34" charset="-122"/>
                <a:ea typeface="微软雅黑" panose="020B0503020204020204" pitchFamily="34" charset="-122"/>
                <a:cs typeface="+mn-cs"/>
              </a:rPr>
              <a:t>扩大公司产能</a:t>
            </a:r>
            <a:endParaRPr kumimoji="0" lang="en-US" altLang="zh-CN" sz="1600" i="0" u="none" strike="noStrike" kern="1200" cap="none" spc="0" normalizeH="0" baseline="0" noProof="0" dirty="0">
              <a:ln>
                <a:noFill/>
              </a:ln>
              <a:solidFill>
                <a:schemeClr val="tx2">
                  <a:lumMod val="75000"/>
                </a:schemeClr>
              </a:solidFill>
              <a:effectLst/>
              <a:uLnTx/>
              <a:uFillTx/>
              <a:latin typeface="微软雅黑" panose="020B0503020204020204" pitchFamily="34" charset="-122"/>
              <a:ea typeface="微软雅黑" panose="020B0503020204020204" pitchFamily="34" charset="-122"/>
              <a:cs typeface="+mn-cs"/>
            </a:endParaRPr>
          </a:p>
          <a:p>
            <a:pPr algn="r" eaLnBrk="1" hangingPunct="1">
              <a:lnSpc>
                <a:spcPct val="120000"/>
              </a:lnSpc>
              <a:defRPr/>
            </a:pPr>
            <a:r>
              <a:rPr lang="en-US" altLang="zh-CN" sz="1600" dirty="0">
                <a:solidFill>
                  <a:schemeClr val="tx2">
                    <a:lumMod val="75000"/>
                  </a:schemeClr>
                </a:solidFill>
                <a:latin typeface="微软雅黑" panose="020B0503020204020204" pitchFamily="34" charset="-122"/>
              </a:rPr>
              <a:t>6,500t/a</a:t>
            </a:r>
            <a:r>
              <a:rPr lang="zh-CN" altLang="zh-CN" sz="1600" dirty="0">
                <a:solidFill>
                  <a:schemeClr val="tx2">
                    <a:lumMod val="75000"/>
                  </a:schemeClr>
                </a:solidFill>
                <a:latin typeface="微软雅黑" panose="020B0503020204020204" pitchFamily="34" charset="-122"/>
              </a:rPr>
              <a:t>香精香料及食品添加剂和副产</a:t>
            </a:r>
            <a:r>
              <a:rPr lang="en-US" altLang="zh-CN" sz="1600" dirty="0">
                <a:solidFill>
                  <a:schemeClr val="tx2">
                    <a:lumMod val="75000"/>
                  </a:schemeClr>
                </a:solidFill>
                <a:latin typeface="微软雅黑" panose="020B0503020204020204" pitchFamily="34" charset="-122"/>
              </a:rPr>
              <a:t>15</a:t>
            </a:r>
            <a:r>
              <a:rPr lang="zh-CN" altLang="zh-CN" sz="1600" dirty="0">
                <a:solidFill>
                  <a:schemeClr val="tx2">
                    <a:lumMod val="75000"/>
                  </a:schemeClr>
                </a:solidFill>
                <a:latin typeface="微软雅黑" panose="020B0503020204020204" pitchFamily="34" charset="-122"/>
              </a:rPr>
              <a:t>吨肉桂精油</a:t>
            </a:r>
            <a:r>
              <a:rPr lang="zh-CN" altLang="en-US" sz="1600" dirty="0">
                <a:solidFill>
                  <a:schemeClr val="tx2">
                    <a:lumMod val="75000"/>
                  </a:schemeClr>
                </a:solidFill>
                <a:latin typeface="微软雅黑" panose="020B0503020204020204" pitchFamily="34" charset="-122"/>
              </a:rPr>
              <a:t>等等</a:t>
            </a:r>
          </a:p>
          <a:p>
            <a:endParaRPr lang="zh-CN" altLang="en-US" sz="1600" dirty="0">
              <a:solidFill>
                <a:schemeClr val="tx2">
                  <a:lumMod val="75000"/>
                </a:schemeClr>
              </a:solidFill>
            </a:endParaRPr>
          </a:p>
        </p:txBody>
      </p:sp>
      <p:sp>
        <p:nvSpPr>
          <p:cNvPr id="26" name="文本框 25">
            <a:extLst>
              <a:ext uri="{FF2B5EF4-FFF2-40B4-BE49-F238E27FC236}">
                <a16:creationId xmlns:a16="http://schemas.microsoft.com/office/drawing/2014/main" id="{9C499144-7ACD-4E9A-818B-CF7D982CD7A0}"/>
              </a:ext>
            </a:extLst>
          </p:cNvPr>
          <p:cNvSpPr txBox="1"/>
          <p:nvPr/>
        </p:nvSpPr>
        <p:spPr>
          <a:xfrm>
            <a:off x="7442911" y="2105624"/>
            <a:ext cx="2137163" cy="338554"/>
          </a:xfrm>
          <a:prstGeom prst="rect">
            <a:avLst/>
          </a:prstGeom>
          <a:noFill/>
        </p:spPr>
        <p:txBody>
          <a:bodyPr wrap="square" rtlCol="0">
            <a:spAutoFit/>
          </a:bodyPr>
          <a:lstStyle/>
          <a:p>
            <a:pPr algn="ctr"/>
            <a:r>
              <a:rPr lang="zh-CN" altLang="en-US" sz="1600" b="1" dirty="0">
                <a:solidFill>
                  <a:srgbClr val="2F99BF"/>
                </a:solidFill>
                <a:latin typeface="微软雅黑" panose="020B0503020204020204" pitchFamily="34" charset="-122"/>
                <a:ea typeface="微软雅黑" panose="020B0503020204020204" pitchFamily="34" charset="-122"/>
                <a:cs typeface="Aharoni" panose="02010803020104030203" pitchFamily="2" charset="-79"/>
              </a:rPr>
              <a:t>多品种产品路线</a:t>
            </a:r>
          </a:p>
        </p:txBody>
      </p:sp>
      <p:sp>
        <p:nvSpPr>
          <p:cNvPr id="28" name="文本框 27">
            <a:extLst>
              <a:ext uri="{FF2B5EF4-FFF2-40B4-BE49-F238E27FC236}">
                <a16:creationId xmlns:a16="http://schemas.microsoft.com/office/drawing/2014/main" id="{FB608489-6F84-42C0-8767-F0E67AC2F559}"/>
              </a:ext>
            </a:extLst>
          </p:cNvPr>
          <p:cNvSpPr txBox="1"/>
          <p:nvPr/>
        </p:nvSpPr>
        <p:spPr>
          <a:xfrm>
            <a:off x="1580275" y="3060413"/>
            <a:ext cx="1547464" cy="707886"/>
          </a:xfrm>
          <a:prstGeom prst="rect">
            <a:avLst/>
          </a:prstGeom>
          <a:noFill/>
        </p:spPr>
        <p:txBody>
          <a:bodyPr wrap="square">
            <a:spAutoFit/>
          </a:bodyPr>
          <a:lstStyle/>
          <a:p>
            <a:pPr eaLnBrk="1" hangingPunct="1">
              <a:buFont typeface="Arial" panose="020B0604020202020204" pitchFamily="34" charset="0"/>
            </a:pPr>
            <a:r>
              <a:rPr lang="en-US" altLang="zh-CN" sz="2000" b="1" dirty="0">
                <a:solidFill>
                  <a:srgbClr val="2F99BF"/>
                </a:solidFill>
                <a:latin typeface="Century Gothic" panose="020B0502020202020204" pitchFamily="34" charset="0"/>
              </a:rPr>
              <a:t>2001-2005</a:t>
            </a:r>
          </a:p>
          <a:p>
            <a:pPr eaLnBrk="1" hangingPunct="1">
              <a:buFont typeface="Arial" panose="020B0604020202020204" pitchFamily="34" charset="0"/>
            </a:pPr>
            <a:r>
              <a:rPr lang="zh-CN" altLang="en-US" sz="2000" b="1" dirty="0">
                <a:solidFill>
                  <a:srgbClr val="2F99BF"/>
                </a:solidFill>
                <a:latin typeface="Century Gothic" panose="020B0502020202020204" pitchFamily="34" charset="0"/>
              </a:rPr>
              <a:t>夯实根基</a:t>
            </a:r>
            <a:endParaRPr lang="en-US" altLang="zh-CN" sz="2000" b="1" dirty="0">
              <a:solidFill>
                <a:srgbClr val="2F99BF"/>
              </a:solidFill>
              <a:latin typeface="Century Gothic" panose="020B0502020202020204" pitchFamily="34" charset="0"/>
            </a:endParaRPr>
          </a:p>
        </p:txBody>
      </p:sp>
      <p:sp>
        <p:nvSpPr>
          <p:cNvPr id="30" name="文本框 29">
            <a:extLst>
              <a:ext uri="{FF2B5EF4-FFF2-40B4-BE49-F238E27FC236}">
                <a16:creationId xmlns:a16="http://schemas.microsoft.com/office/drawing/2014/main" id="{91F074BF-F99A-4B84-8350-A946A2DDD775}"/>
              </a:ext>
            </a:extLst>
          </p:cNvPr>
          <p:cNvSpPr txBox="1"/>
          <p:nvPr/>
        </p:nvSpPr>
        <p:spPr>
          <a:xfrm>
            <a:off x="3845344" y="2447180"/>
            <a:ext cx="1547464" cy="707886"/>
          </a:xfrm>
          <a:prstGeom prst="rect">
            <a:avLst/>
          </a:prstGeom>
          <a:noFill/>
        </p:spPr>
        <p:txBody>
          <a:bodyPr wrap="square">
            <a:spAutoFit/>
          </a:bodyPr>
          <a:lstStyle/>
          <a:p>
            <a:pPr eaLnBrk="1" hangingPunct="1">
              <a:buFont typeface="Arial" panose="020B0604020202020204" pitchFamily="34" charset="0"/>
            </a:pPr>
            <a:r>
              <a:rPr lang="en-US" altLang="zh-CN" sz="2000" b="1" dirty="0">
                <a:solidFill>
                  <a:srgbClr val="2F99BF"/>
                </a:solidFill>
                <a:latin typeface="Century Gothic" panose="020B0502020202020204" pitchFamily="34" charset="0"/>
              </a:rPr>
              <a:t>2006-2012</a:t>
            </a:r>
          </a:p>
          <a:p>
            <a:pPr eaLnBrk="1" hangingPunct="1">
              <a:buFont typeface="Arial" panose="020B0604020202020204" pitchFamily="34" charset="0"/>
            </a:pPr>
            <a:r>
              <a:rPr lang="zh-CN" altLang="en-US" sz="2000" b="1" dirty="0">
                <a:solidFill>
                  <a:srgbClr val="2F99BF"/>
                </a:solidFill>
                <a:latin typeface="Century Gothic" panose="020B0502020202020204" pitchFamily="34" charset="0"/>
              </a:rPr>
              <a:t>开发投入</a:t>
            </a:r>
            <a:endParaRPr lang="en-US" altLang="zh-CN" sz="2000" b="1" dirty="0">
              <a:solidFill>
                <a:srgbClr val="2F99BF"/>
              </a:solidFill>
              <a:latin typeface="Century Gothic" panose="020B0502020202020204" pitchFamily="34" charset="0"/>
            </a:endParaRPr>
          </a:p>
        </p:txBody>
      </p:sp>
      <p:sp>
        <p:nvSpPr>
          <p:cNvPr id="32" name="文本框 31">
            <a:extLst>
              <a:ext uri="{FF2B5EF4-FFF2-40B4-BE49-F238E27FC236}">
                <a16:creationId xmlns:a16="http://schemas.microsoft.com/office/drawing/2014/main" id="{EE7CE336-B7E1-40DE-8132-618645B3F4DB}"/>
              </a:ext>
            </a:extLst>
          </p:cNvPr>
          <p:cNvSpPr txBox="1"/>
          <p:nvPr/>
        </p:nvSpPr>
        <p:spPr>
          <a:xfrm>
            <a:off x="8463090" y="1012730"/>
            <a:ext cx="1547464" cy="707886"/>
          </a:xfrm>
          <a:prstGeom prst="rect">
            <a:avLst/>
          </a:prstGeom>
          <a:noFill/>
        </p:spPr>
        <p:txBody>
          <a:bodyPr wrap="square">
            <a:spAutoFit/>
          </a:bodyPr>
          <a:lstStyle/>
          <a:p>
            <a:pPr eaLnBrk="1" hangingPunct="1">
              <a:buFont typeface="Arial" panose="020B0604020202020204" pitchFamily="34" charset="0"/>
            </a:pPr>
            <a:r>
              <a:rPr lang="en-US" altLang="zh-CN" sz="2000" b="1" dirty="0">
                <a:solidFill>
                  <a:srgbClr val="2F99BF"/>
                </a:solidFill>
                <a:latin typeface="Century Gothic" panose="020B0502020202020204" pitchFamily="34" charset="0"/>
              </a:rPr>
              <a:t>2021—</a:t>
            </a:r>
          </a:p>
          <a:p>
            <a:pPr eaLnBrk="1" hangingPunct="1">
              <a:buFont typeface="Arial" panose="020B0604020202020204" pitchFamily="34" charset="0"/>
            </a:pPr>
            <a:r>
              <a:rPr lang="zh-CN" altLang="en-US" sz="2000" b="1" dirty="0">
                <a:solidFill>
                  <a:srgbClr val="2F99BF"/>
                </a:solidFill>
                <a:latin typeface="Century Gothic" panose="020B0502020202020204" pitchFamily="34" charset="0"/>
              </a:rPr>
              <a:t>跨步前行</a:t>
            </a:r>
            <a:endParaRPr lang="zh-CN" altLang="en-US" sz="2000" b="1" dirty="0">
              <a:solidFill>
                <a:srgbClr val="2F99BF"/>
              </a:solidFill>
            </a:endParaRPr>
          </a:p>
        </p:txBody>
      </p:sp>
      <p:sp>
        <p:nvSpPr>
          <p:cNvPr id="29" name="文本框 28">
            <a:extLst>
              <a:ext uri="{FF2B5EF4-FFF2-40B4-BE49-F238E27FC236}">
                <a16:creationId xmlns:a16="http://schemas.microsoft.com/office/drawing/2014/main" id="{92C3F54B-403E-4508-9060-5E8DD18AA169}"/>
              </a:ext>
            </a:extLst>
          </p:cNvPr>
          <p:cNvSpPr txBox="1"/>
          <p:nvPr/>
        </p:nvSpPr>
        <p:spPr>
          <a:xfrm>
            <a:off x="6096000" y="1616856"/>
            <a:ext cx="1547464" cy="707886"/>
          </a:xfrm>
          <a:prstGeom prst="rect">
            <a:avLst/>
          </a:prstGeom>
          <a:noFill/>
        </p:spPr>
        <p:txBody>
          <a:bodyPr wrap="square">
            <a:spAutoFit/>
          </a:bodyPr>
          <a:lstStyle/>
          <a:p>
            <a:pPr eaLnBrk="1" hangingPunct="1">
              <a:buFont typeface="Arial" panose="020B0604020202020204" pitchFamily="34" charset="0"/>
            </a:pPr>
            <a:r>
              <a:rPr lang="en-US" altLang="zh-CN" sz="2000" b="1" dirty="0">
                <a:solidFill>
                  <a:srgbClr val="2F99BF"/>
                </a:solidFill>
                <a:latin typeface="Century Gothic" panose="020B0502020202020204" pitchFamily="34" charset="0"/>
              </a:rPr>
              <a:t>2013-2020</a:t>
            </a:r>
          </a:p>
          <a:p>
            <a:pPr eaLnBrk="1" hangingPunct="1">
              <a:buFont typeface="Arial" panose="020B0604020202020204" pitchFamily="34" charset="0"/>
            </a:pPr>
            <a:r>
              <a:rPr lang="zh-CN" altLang="en-US" sz="2000" b="1" dirty="0">
                <a:solidFill>
                  <a:srgbClr val="2F99BF"/>
                </a:solidFill>
                <a:latin typeface="Century Gothic" panose="020B0502020202020204" pitchFamily="34" charset="0"/>
              </a:rPr>
              <a:t>稳步增长</a:t>
            </a:r>
            <a:endParaRPr lang="en-US" altLang="zh-CN" sz="2000" b="1" dirty="0">
              <a:solidFill>
                <a:srgbClr val="2F99BF"/>
              </a:solidFill>
              <a:latin typeface="Century Gothic" panose="020B0502020202020204" pitchFamily="34" charset="0"/>
            </a:endParaRPr>
          </a:p>
        </p:txBody>
      </p:sp>
      <p:cxnSp>
        <p:nvCxnSpPr>
          <p:cNvPr id="31" name="直接连接符 30">
            <a:extLst>
              <a:ext uri="{FF2B5EF4-FFF2-40B4-BE49-F238E27FC236}">
                <a16:creationId xmlns:a16="http://schemas.microsoft.com/office/drawing/2014/main" id="{43CA769D-5BC1-4CBE-9009-3BF1BB4DDB28}"/>
              </a:ext>
            </a:extLst>
          </p:cNvPr>
          <p:cNvCxnSpPr>
            <a:cxnSpLocks/>
          </p:cNvCxnSpPr>
          <p:nvPr/>
        </p:nvCxnSpPr>
        <p:spPr>
          <a:xfrm flipV="1">
            <a:off x="258355" y="1040806"/>
            <a:ext cx="7989113" cy="19634"/>
          </a:xfrm>
          <a:prstGeom prst="line">
            <a:avLst/>
          </a:prstGeom>
          <a:ln w="25400">
            <a:solidFill>
              <a:srgbClr val="2F99B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37"/>
          <p:cNvSpPr>
            <a:spLocks noChangeArrowheads="1"/>
          </p:cNvSpPr>
          <p:nvPr/>
        </p:nvSpPr>
        <p:spPr bwMode="auto">
          <a:xfrm>
            <a:off x="487212" y="338487"/>
            <a:ext cx="284577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a:defRPr>
                <a:solidFill>
                  <a:schemeClr val="tx1"/>
                </a:solidFill>
                <a:latin typeface="Arial" panose="020B0604020202020204" pitchFamily="34" charset="0"/>
                <a:ea typeface="微软雅黑" panose="020B0503020204020204" pitchFamily="34" charset="-122"/>
              </a:defRPr>
            </a:lvl2pPr>
            <a:lvl3pPr>
              <a:defRPr>
                <a:solidFill>
                  <a:schemeClr val="tx1"/>
                </a:solidFill>
                <a:latin typeface="Arial" panose="020B0604020202020204" pitchFamily="34" charset="0"/>
                <a:ea typeface="微软雅黑" panose="020B0503020204020204" pitchFamily="34" charset="-122"/>
              </a:defRPr>
            </a:lvl3pPr>
            <a:lvl4pPr>
              <a:defRPr>
                <a:solidFill>
                  <a:schemeClr val="tx1"/>
                </a:solidFill>
                <a:latin typeface="Arial" panose="020B0604020202020204" pitchFamily="34" charset="0"/>
                <a:ea typeface="微软雅黑" panose="020B0503020204020204" pitchFamily="34" charset="-122"/>
              </a:defRPr>
            </a:lvl4pPr>
            <a:lvl5pPr>
              <a:defRPr>
                <a:solidFill>
                  <a:schemeClr val="tx1"/>
                </a:solidFill>
                <a:latin typeface="Arial" panose="020B0604020202020204" pitchFamily="34" charset="0"/>
                <a:ea typeface="微软雅黑" panose="020B0503020204020204" pitchFamily="34"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2000" b="1" dirty="0">
                <a:solidFill>
                  <a:srgbClr val="2F99BF"/>
                </a:solidFill>
                <a:latin typeface="微软雅黑" panose="020B0503020204020204" pitchFamily="34" charset="-122"/>
              </a:rPr>
              <a:t>Ownership Structure</a:t>
            </a:r>
            <a:endParaRPr lang="en-US" altLang="zh-CN" sz="2000" b="1" dirty="0">
              <a:solidFill>
                <a:srgbClr val="2F99BF"/>
              </a:solidFill>
              <a:latin typeface="微软雅黑" panose="020B0503020204020204" pitchFamily="34" charset="-122"/>
              <a:sym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公司股权结构</a:t>
            </a:r>
          </a:p>
        </p:txBody>
      </p:sp>
      <p:sp>
        <p:nvSpPr>
          <p:cNvPr id="11" name="矩形 38"/>
          <p:cNvSpPr>
            <a:spLocks noChangeArrowheads="1"/>
          </p:cNvSpPr>
          <p:nvPr/>
        </p:nvSpPr>
        <p:spPr bwMode="auto">
          <a:xfrm>
            <a:off x="765507" y="904446"/>
            <a:ext cx="10110988"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a:defRPr>
                <a:solidFill>
                  <a:schemeClr val="tx1"/>
                </a:solidFill>
                <a:latin typeface="Arial" panose="020B0604020202020204" pitchFamily="34" charset="0"/>
                <a:ea typeface="微软雅黑" panose="020B0503020204020204" pitchFamily="34" charset="-122"/>
              </a:defRPr>
            </a:lvl2pPr>
            <a:lvl3pPr>
              <a:defRPr>
                <a:solidFill>
                  <a:schemeClr val="tx1"/>
                </a:solidFill>
                <a:latin typeface="Arial" panose="020B0604020202020204" pitchFamily="34" charset="0"/>
                <a:ea typeface="微软雅黑" panose="020B0503020204020204" pitchFamily="34" charset="-122"/>
              </a:defRPr>
            </a:lvl3pPr>
            <a:lvl4pPr>
              <a:defRPr>
                <a:solidFill>
                  <a:schemeClr val="tx1"/>
                </a:solidFill>
                <a:latin typeface="Arial" panose="020B0604020202020204" pitchFamily="34" charset="0"/>
                <a:ea typeface="微软雅黑" panose="020B0503020204020204" pitchFamily="34" charset="-122"/>
              </a:defRPr>
            </a:lvl4pPr>
            <a:lvl5pPr>
              <a:defRPr>
                <a:solidFill>
                  <a:schemeClr val="tx1"/>
                </a:solidFill>
                <a:latin typeface="Arial" panose="020B0604020202020204" pitchFamily="34" charset="0"/>
                <a:ea typeface="微软雅黑" panose="020B0503020204020204" pitchFamily="34"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l"/>
            <a:endParaRPr lang="zh-CN" altLang="en-US" sz="1800" b="0" i="0" u="none" strike="noStrike" baseline="0" dirty="0">
              <a:solidFill>
                <a:schemeClr val="bg2">
                  <a:lumMod val="25000"/>
                </a:schemeClr>
              </a:solidFill>
              <a:latin typeface="楷体" panose="02010609060101010101" pitchFamily="49" charset="-122"/>
              <a:ea typeface="楷体" panose="02010609060101010101" pitchFamily="49" charset="-122"/>
            </a:endParaRPr>
          </a:p>
          <a:p>
            <a:endParaRPr lang="zh-CN" altLang="en-US" sz="1800" b="0" i="0" u="none" strike="noStrike" baseline="0" dirty="0">
              <a:solidFill>
                <a:schemeClr val="bg2">
                  <a:lumMod val="25000"/>
                </a:schemeClr>
              </a:solidFill>
              <a:latin typeface="楷体" panose="02010609060101010101" pitchFamily="49" charset="-122"/>
              <a:ea typeface="楷体" panose="02010609060101010101" pitchFamily="49" charset="-122"/>
            </a:endParaRPr>
          </a:p>
          <a:p>
            <a:pPr marR="0" algn="just"/>
            <a:r>
              <a:rPr lang="zh-CN" altLang="en-US" sz="1400" b="0" i="0" u="none" strike="noStrike" baseline="0" dirty="0">
                <a:solidFill>
                  <a:schemeClr val="bg2">
                    <a:lumMod val="25000"/>
                  </a:schemeClr>
                </a:solidFill>
                <a:latin typeface="微软雅黑" panose="020B0503020204020204" pitchFamily="34" charset="-122"/>
              </a:rPr>
              <a:t>公司的控股股东及实际控制人为周军学。</a:t>
            </a:r>
            <a:endParaRPr lang="en-US" altLang="zh-CN" sz="1400" b="0" i="0" u="none" strike="noStrike" baseline="0" dirty="0">
              <a:solidFill>
                <a:schemeClr val="bg2">
                  <a:lumMod val="25000"/>
                </a:schemeClr>
              </a:solidFill>
              <a:latin typeface="微软雅黑" panose="020B0503020204020204" pitchFamily="34" charset="-122"/>
            </a:endParaRPr>
          </a:p>
          <a:p>
            <a:pPr marR="0" algn="just"/>
            <a:endParaRPr lang="zh-CN" altLang="en-US" sz="1800" b="0" i="0" u="none" strike="noStrike" baseline="0" dirty="0">
              <a:solidFill>
                <a:schemeClr val="bg2">
                  <a:lumMod val="25000"/>
                </a:schemeClr>
              </a:solidFill>
              <a:latin typeface="楷体" panose="02010609060101010101" pitchFamily="49" charset="-122"/>
              <a:ea typeface="楷体" panose="02010609060101010101" pitchFamily="49" charset="-122"/>
            </a:endParaRPr>
          </a:p>
        </p:txBody>
      </p:sp>
      <p:cxnSp>
        <p:nvCxnSpPr>
          <p:cNvPr id="6" name="直接连接符 5">
            <a:extLst>
              <a:ext uri="{FF2B5EF4-FFF2-40B4-BE49-F238E27FC236}">
                <a16:creationId xmlns:a16="http://schemas.microsoft.com/office/drawing/2014/main" id="{F3C92564-16B2-4BCC-A11B-C2E1918A44E2}"/>
              </a:ext>
            </a:extLst>
          </p:cNvPr>
          <p:cNvCxnSpPr>
            <a:cxnSpLocks/>
          </p:cNvCxnSpPr>
          <p:nvPr/>
        </p:nvCxnSpPr>
        <p:spPr>
          <a:xfrm flipV="1">
            <a:off x="284480" y="1188299"/>
            <a:ext cx="7989113" cy="19634"/>
          </a:xfrm>
          <a:prstGeom prst="line">
            <a:avLst/>
          </a:prstGeom>
          <a:ln w="25400">
            <a:solidFill>
              <a:srgbClr val="2F99BF"/>
            </a:solidFill>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0410144E-A264-46DB-B2D1-3C79F94D7FD6}"/>
              </a:ext>
            </a:extLst>
          </p:cNvPr>
          <p:cNvPicPr/>
          <p:nvPr/>
        </p:nvPicPr>
        <p:blipFill>
          <a:blip r:embed="rId2"/>
          <a:stretch>
            <a:fillRect/>
          </a:stretch>
        </p:blipFill>
        <p:spPr>
          <a:xfrm>
            <a:off x="1402820" y="2230802"/>
            <a:ext cx="8073074" cy="3722752"/>
          </a:xfrm>
          <a:prstGeom prst="rect">
            <a:avLst/>
          </a:prstGeom>
        </p:spPr>
      </p:pic>
    </p:spTree>
    <p:extLst>
      <p:ext uri="{BB962C8B-B14F-4D97-AF65-F5344CB8AC3E}">
        <p14:creationId xmlns:p14="http://schemas.microsoft.com/office/powerpoint/2010/main" val="243225122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37">
            <a:extLst>
              <a:ext uri="{FF2B5EF4-FFF2-40B4-BE49-F238E27FC236}">
                <a16:creationId xmlns:a16="http://schemas.microsoft.com/office/drawing/2014/main" id="{7D167015-9DD7-4A9C-B544-BC8D976AC58C}"/>
              </a:ext>
            </a:extLst>
          </p:cNvPr>
          <p:cNvSpPr>
            <a:spLocks noChangeArrowheads="1"/>
          </p:cNvSpPr>
          <p:nvPr/>
        </p:nvSpPr>
        <p:spPr bwMode="auto">
          <a:xfrm>
            <a:off x="468888" y="418858"/>
            <a:ext cx="27703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a:defRPr>
                <a:solidFill>
                  <a:schemeClr val="tx1"/>
                </a:solidFill>
                <a:latin typeface="Arial" panose="020B0604020202020204" pitchFamily="34" charset="0"/>
                <a:ea typeface="微软雅黑" panose="020B0503020204020204" pitchFamily="34" charset="-122"/>
              </a:defRPr>
            </a:lvl2pPr>
            <a:lvl3pPr>
              <a:defRPr>
                <a:solidFill>
                  <a:schemeClr val="tx1"/>
                </a:solidFill>
                <a:latin typeface="Arial" panose="020B0604020202020204" pitchFamily="34" charset="0"/>
                <a:ea typeface="微软雅黑" panose="020B0503020204020204" pitchFamily="34" charset="-122"/>
              </a:defRPr>
            </a:lvl3pPr>
            <a:lvl4pPr>
              <a:defRPr>
                <a:solidFill>
                  <a:schemeClr val="tx1"/>
                </a:solidFill>
                <a:latin typeface="Arial" panose="020B0604020202020204" pitchFamily="34" charset="0"/>
                <a:ea typeface="微软雅黑" panose="020B0503020204020204" pitchFamily="34" charset="-122"/>
              </a:defRPr>
            </a:lvl4pPr>
            <a:lvl5pPr>
              <a:defRPr>
                <a:solidFill>
                  <a:schemeClr val="tx1"/>
                </a:solidFill>
                <a:latin typeface="Arial" panose="020B0604020202020204" pitchFamily="34" charset="0"/>
                <a:ea typeface="微软雅黑" panose="020B0503020204020204" pitchFamily="34"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srgbClr val="2F99B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Business Conditions</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公司经营</a:t>
            </a:r>
            <a:r>
              <a:rPr lang="zh-CN" altLang="en-US" sz="2000" dirty="0">
                <a:latin typeface="微软雅黑" panose="020B0503020204020204" pitchFamily="34" charset="-122"/>
                <a:sym typeface="微软雅黑" panose="020B0503020204020204" pitchFamily="34" charset="-122"/>
              </a:rPr>
              <a:t>情况</a:t>
            </a:r>
            <a:endParaRPr kumimoji="0" lang="zh-CN" altLang="en-US" sz="20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cxnSp>
        <p:nvCxnSpPr>
          <p:cNvPr id="8" name="直接连接符 7">
            <a:extLst>
              <a:ext uri="{FF2B5EF4-FFF2-40B4-BE49-F238E27FC236}">
                <a16:creationId xmlns:a16="http://schemas.microsoft.com/office/drawing/2014/main" id="{0D849BBF-24E0-4FA7-BD72-D0D9DB6D6109}"/>
              </a:ext>
            </a:extLst>
          </p:cNvPr>
          <p:cNvCxnSpPr>
            <a:cxnSpLocks/>
          </p:cNvCxnSpPr>
          <p:nvPr/>
        </p:nvCxnSpPr>
        <p:spPr>
          <a:xfrm flipV="1">
            <a:off x="284480" y="1188299"/>
            <a:ext cx="7989113" cy="19634"/>
          </a:xfrm>
          <a:prstGeom prst="line">
            <a:avLst/>
          </a:prstGeom>
          <a:ln w="25400">
            <a:solidFill>
              <a:srgbClr val="2F99BF"/>
            </a:solidFill>
          </a:ln>
        </p:spPr>
        <p:style>
          <a:lnRef idx="1">
            <a:schemeClr val="accent1"/>
          </a:lnRef>
          <a:fillRef idx="0">
            <a:schemeClr val="accent1"/>
          </a:fillRef>
          <a:effectRef idx="0">
            <a:schemeClr val="accent1"/>
          </a:effectRef>
          <a:fontRef idx="minor">
            <a:schemeClr val="tx1"/>
          </a:fontRef>
        </p:style>
      </p:cxnSp>
      <p:graphicFrame>
        <p:nvGraphicFramePr>
          <p:cNvPr id="9" name="图表 8">
            <a:extLst>
              <a:ext uri="{FF2B5EF4-FFF2-40B4-BE49-F238E27FC236}">
                <a16:creationId xmlns:a16="http://schemas.microsoft.com/office/drawing/2014/main" id="{167B9615-1FEE-43A4-A1A1-D2BA1074D2C2}"/>
              </a:ext>
            </a:extLst>
          </p:cNvPr>
          <p:cNvGraphicFramePr>
            <a:graphicFrameLocks/>
          </p:cNvGraphicFramePr>
          <p:nvPr>
            <p:extLst>
              <p:ext uri="{D42A27DB-BD31-4B8C-83A1-F6EECF244321}">
                <p14:modId xmlns:p14="http://schemas.microsoft.com/office/powerpoint/2010/main" val="4091430508"/>
              </p:ext>
            </p:extLst>
          </p:nvPr>
        </p:nvGraphicFramePr>
        <p:xfrm>
          <a:off x="1323801" y="1334853"/>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图表 9">
            <a:extLst>
              <a:ext uri="{FF2B5EF4-FFF2-40B4-BE49-F238E27FC236}">
                <a16:creationId xmlns:a16="http://schemas.microsoft.com/office/drawing/2014/main" id="{62A4EC40-5DBD-42BA-9922-731656E03FD7}"/>
              </a:ext>
            </a:extLst>
          </p:cNvPr>
          <p:cNvGraphicFramePr>
            <a:graphicFrameLocks/>
          </p:cNvGraphicFramePr>
          <p:nvPr>
            <p:extLst>
              <p:ext uri="{D42A27DB-BD31-4B8C-83A1-F6EECF244321}">
                <p14:modId xmlns:p14="http://schemas.microsoft.com/office/powerpoint/2010/main" val="3145121528"/>
              </p:ext>
            </p:extLst>
          </p:nvPr>
        </p:nvGraphicFramePr>
        <p:xfrm>
          <a:off x="6244144" y="1334853"/>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图表 10">
            <a:extLst>
              <a:ext uri="{FF2B5EF4-FFF2-40B4-BE49-F238E27FC236}">
                <a16:creationId xmlns:a16="http://schemas.microsoft.com/office/drawing/2014/main" id="{515463FE-4531-470E-BCDE-39C2AD111876}"/>
              </a:ext>
            </a:extLst>
          </p:cNvPr>
          <p:cNvGraphicFramePr>
            <a:graphicFrameLocks/>
          </p:cNvGraphicFramePr>
          <p:nvPr>
            <p:extLst>
              <p:ext uri="{D42A27DB-BD31-4B8C-83A1-F6EECF244321}">
                <p14:modId xmlns:p14="http://schemas.microsoft.com/office/powerpoint/2010/main" val="2453242937"/>
              </p:ext>
            </p:extLst>
          </p:nvPr>
        </p:nvGraphicFramePr>
        <p:xfrm>
          <a:off x="1323801" y="3984354"/>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图表 11">
            <a:extLst>
              <a:ext uri="{FF2B5EF4-FFF2-40B4-BE49-F238E27FC236}">
                <a16:creationId xmlns:a16="http://schemas.microsoft.com/office/drawing/2014/main" id="{59B96012-E539-4757-B985-21EEB3D1A204}"/>
              </a:ext>
            </a:extLst>
          </p:cNvPr>
          <p:cNvGraphicFramePr>
            <a:graphicFrameLocks/>
          </p:cNvGraphicFramePr>
          <p:nvPr>
            <p:extLst>
              <p:ext uri="{D42A27DB-BD31-4B8C-83A1-F6EECF244321}">
                <p14:modId xmlns:p14="http://schemas.microsoft.com/office/powerpoint/2010/main" val="322203849"/>
              </p:ext>
            </p:extLst>
          </p:nvPr>
        </p:nvGraphicFramePr>
        <p:xfrm>
          <a:off x="6296199" y="3984354"/>
          <a:ext cx="4572000"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6003201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85377" y="1433802"/>
            <a:ext cx="3263849" cy="5082666"/>
          </a:xfrm>
          <a:prstGeom prst="rect">
            <a:avLst/>
          </a:prstGeom>
          <a:solidFill>
            <a:srgbClr val="2F99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37" name="Text Placeholder 7"/>
          <p:cNvSpPr txBox="1"/>
          <p:nvPr/>
        </p:nvSpPr>
        <p:spPr>
          <a:xfrm>
            <a:off x="7143715" y="2434204"/>
            <a:ext cx="2561855" cy="344314"/>
          </a:xfrm>
          <a:prstGeom prst="rect">
            <a:avLst/>
          </a:prstGeom>
        </p:spPr>
        <p:txBody>
          <a:bodyPr vert="horz" lIns="0" tIns="65494" rIns="0" bIns="65494" anchor="ctr"/>
          <a:lstStyle>
            <a:lvl1pPr marL="0" indent="0" algn="r" defTabSz="914400" rtl="0" eaLnBrk="1" latinLnBrk="0" hangingPunct="1">
              <a:lnSpc>
                <a:spcPct val="100000"/>
              </a:lnSpc>
              <a:spcBef>
                <a:spcPts val="0"/>
              </a:spcBef>
              <a:spcAft>
                <a:spcPts val="0"/>
              </a:spcAft>
              <a:buFont typeface="Arial" panose="020B0604020202020204" pitchFamily="34" charset="0"/>
              <a:buNone/>
              <a:defRPr sz="2635" b="1" kern="1200" baseline="0">
                <a:solidFill>
                  <a:schemeClr val="accent1"/>
                </a:solidFill>
                <a:latin typeface="League Gothic Regular"/>
                <a:ea typeface="+mn-ea"/>
                <a:cs typeface="League Gothic Regular"/>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250000"/>
              </a:lnSpc>
              <a:spcBef>
                <a:spcPct val="0"/>
              </a:spcBef>
              <a:spcAft>
                <a:spcPct val="0"/>
              </a:spcAft>
              <a:buClrTx/>
              <a:buSzTx/>
              <a:buFont typeface="Arial" panose="020B0604020202020204" pitchFamily="34" charset="0"/>
              <a:buNone/>
              <a:defRPr/>
            </a:pPr>
            <a:r>
              <a:rPr lang="zh-CN" altLang="en-US" sz="2000" dirty="0">
                <a:solidFill>
                  <a:schemeClr val="tx2">
                    <a:lumMod val="75000"/>
                  </a:schemeClr>
                </a:solidFill>
                <a:latin typeface="+mj-ea"/>
                <a:ea typeface="+mj-ea"/>
                <a:sym typeface="微软雅黑" panose="020B0503020204020204" pitchFamily="34" charset="-122"/>
              </a:rPr>
              <a:t>公司主要产品情况</a:t>
            </a:r>
            <a:endParaRPr kumimoji="0" lang="en-US" altLang="zh-CN" sz="2000" i="0" u="none" strike="noStrike" kern="1200" cap="none" spc="0" normalizeH="0" baseline="0" noProof="0" dirty="0">
              <a:ln>
                <a:noFill/>
              </a:ln>
              <a:solidFill>
                <a:schemeClr val="tx2">
                  <a:lumMod val="75000"/>
                </a:schemeClr>
              </a:solidFill>
              <a:effectLst/>
              <a:uLnTx/>
              <a:uFillTx/>
              <a:latin typeface="+mj-ea"/>
              <a:ea typeface="+mj-ea"/>
              <a:cs typeface="+mn-cs"/>
              <a:sym typeface="微软雅黑" panose="020B0503020204020204" pitchFamily="34" charset="-122"/>
            </a:endParaRPr>
          </a:p>
        </p:txBody>
      </p:sp>
      <p:sp>
        <p:nvSpPr>
          <p:cNvPr id="38" name="TextBox 2"/>
          <p:cNvSpPr txBox="1"/>
          <p:nvPr/>
        </p:nvSpPr>
        <p:spPr>
          <a:xfrm>
            <a:off x="5942495" y="2457034"/>
            <a:ext cx="891591" cy="650947"/>
          </a:xfrm>
          <a:prstGeom prst="rect">
            <a:avLst/>
          </a:prstGeom>
          <a:noFill/>
          <a:ln w="9525">
            <a:noFill/>
          </a:ln>
        </p:spPr>
        <p:txBody>
          <a:bodyPr wrap="none">
            <a:spAutoFit/>
          </a:bodyPr>
          <a:lstStyle/>
          <a:p>
            <a:pPr lvl="0" eaLnBrk="1" hangingPunct="1"/>
            <a:r>
              <a:rPr lang="en-US" sz="3630" b="1" dirty="0">
                <a:solidFill>
                  <a:schemeClr val="tx2">
                    <a:lumMod val="75000"/>
                  </a:schemeClr>
                </a:solidFill>
                <a:latin typeface="+mj-ea"/>
                <a:ea typeface="+mj-ea"/>
              </a:rPr>
              <a:t>2.1</a:t>
            </a:r>
          </a:p>
        </p:txBody>
      </p:sp>
      <p:cxnSp>
        <p:nvCxnSpPr>
          <p:cNvPr id="39" name="直接连接符 38"/>
          <p:cNvCxnSpPr/>
          <p:nvPr/>
        </p:nvCxnSpPr>
        <p:spPr>
          <a:xfrm>
            <a:off x="6849902" y="2980440"/>
            <a:ext cx="2278417" cy="0"/>
          </a:xfrm>
          <a:prstGeom prst="line">
            <a:avLst/>
          </a:prstGeom>
          <a:ln w="9525">
            <a:solidFill>
              <a:schemeClr val="bg1">
                <a:lumMod val="75000"/>
              </a:schemeClr>
            </a:solidFill>
            <a:headEnd type="oval"/>
          </a:ln>
          <a:effectLst/>
        </p:spPr>
        <p:style>
          <a:lnRef idx="2">
            <a:schemeClr val="accent1"/>
          </a:lnRef>
          <a:fillRef idx="0">
            <a:schemeClr val="accent1"/>
          </a:fillRef>
          <a:effectRef idx="1">
            <a:schemeClr val="accent1"/>
          </a:effectRef>
          <a:fontRef idx="minor">
            <a:schemeClr val="tx1"/>
          </a:fontRef>
        </p:style>
      </p:cxnSp>
      <p:grpSp>
        <p:nvGrpSpPr>
          <p:cNvPr id="41" name="组合 159"/>
          <p:cNvGrpSpPr/>
          <p:nvPr/>
        </p:nvGrpSpPr>
        <p:grpSpPr>
          <a:xfrm rot="5400000">
            <a:off x="9158131" y="2819058"/>
            <a:ext cx="307552" cy="310431"/>
            <a:chOff x="6128328" y="4909919"/>
            <a:chExt cx="2076235" cy="2095938"/>
          </a:xfrm>
        </p:grpSpPr>
        <p:sp>
          <p:nvSpPr>
            <p:cNvPr id="42" name="îṡlide"/>
            <p:cNvSpPr/>
            <p:nvPr/>
          </p:nvSpPr>
          <p:spPr>
            <a:xfrm>
              <a:off x="6128328" y="4909919"/>
              <a:ext cx="1044000" cy="1044000"/>
            </a:xfrm>
            <a:prstGeom prst="ellipse">
              <a:avLst/>
            </a:prstGeom>
            <a:solidFill>
              <a:srgbClr val="2F99BF"/>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59175" indent="-259175" algn="ctr">
                <a:buFont typeface="Wingdings" panose="05000000000000000000" charset="0"/>
                <a:buChar char="Ø"/>
              </a:pPr>
              <a:endParaRPr sz="2000" b="1">
                <a:solidFill>
                  <a:schemeClr val="tx2">
                    <a:lumMod val="75000"/>
                  </a:schemeClr>
                </a:solidFill>
                <a:latin typeface="+mj-ea"/>
                <a:ea typeface="+mj-ea"/>
              </a:endParaRPr>
            </a:p>
          </p:txBody>
        </p:sp>
        <p:sp>
          <p:nvSpPr>
            <p:cNvPr id="43" name="išļíḍé"/>
            <p:cNvSpPr/>
            <p:nvPr/>
          </p:nvSpPr>
          <p:spPr bwMode="auto">
            <a:xfrm>
              <a:off x="7910036" y="6636451"/>
              <a:ext cx="294527" cy="369406"/>
            </a:xfrm>
            <a:custGeom>
              <a:avLst/>
              <a:gdLst>
                <a:gd name="connsiteX0" fmla="*/ 253338 w 483514"/>
                <a:gd name="connsiteY0" fmla="*/ 416124 h 606439"/>
                <a:gd name="connsiteX1" fmla="*/ 396788 w 483514"/>
                <a:gd name="connsiteY1" fmla="*/ 416124 h 606439"/>
                <a:gd name="connsiteX2" fmla="*/ 436657 w 483514"/>
                <a:gd name="connsiteY2" fmla="*/ 455944 h 606439"/>
                <a:gd name="connsiteX3" fmla="*/ 436657 w 483514"/>
                <a:gd name="connsiteY3" fmla="*/ 529284 h 606439"/>
                <a:gd name="connsiteX4" fmla="*/ 462697 w 483514"/>
                <a:gd name="connsiteY4" fmla="*/ 566619 h 606439"/>
                <a:gd name="connsiteX5" fmla="*/ 422769 w 483514"/>
                <a:gd name="connsiteY5" fmla="*/ 606439 h 606439"/>
                <a:gd name="connsiteX6" fmla="*/ 161736 w 483514"/>
                <a:gd name="connsiteY6" fmla="*/ 606439 h 606439"/>
                <a:gd name="connsiteX7" fmla="*/ 121866 w 483514"/>
                <a:gd name="connsiteY7" fmla="*/ 566619 h 606439"/>
                <a:gd name="connsiteX8" fmla="*/ 161736 w 483514"/>
                <a:gd name="connsiteY8" fmla="*/ 526799 h 606439"/>
                <a:gd name="connsiteX9" fmla="*/ 213468 w 483514"/>
                <a:gd name="connsiteY9" fmla="*/ 526799 h 606439"/>
                <a:gd name="connsiteX10" fmla="*/ 213468 w 483514"/>
                <a:gd name="connsiteY10" fmla="*/ 455944 h 606439"/>
                <a:gd name="connsiteX11" fmla="*/ 253338 w 483514"/>
                <a:gd name="connsiteY11" fmla="*/ 416124 h 606439"/>
                <a:gd name="connsiteX12" fmla="*/ 10995 w 483514"/>
                <a:gd name="connsiteY12" fmla="*/ 381265 h 606439"/>
                <a:gd name="connsiteX13" fmla="*/ 170134 w 483514"/>
                <a:gd name="connsiteY13" fmla="*/ 381265 h 606439"/>
                <a:gd name="connsiteX14" fmla="*/ 181071 w 483514"/>
                <a:gd name="connsiteY14" fmla="*/ 392188 h 606439"/>
                <a:gd name="connsiteX15" fmla="*/ 181071 w 483514"/>
                <a:gd name="connsiteY15" fmla="*/ 513502 h 606439"/>
                <a:gd name="connsiteX16" fmla="*/ 161743 w 483514"/>
                <a:gd name="connsiteY16" fmla="*/ 513502 h 606439"/>
                <a:gd name="connsiteX17" fmla="*/ 160354 w 483514"/>
                <a:gd name="connsiteY17" fmla="*/ 513560 h 606439"/>
                <a:gd name="connsiteX18" fmla="*/ 160354 w 483514"/>
                <a:gd name="connsiteY18" fmla="*/ 405308 h 606439"/>
                <a:gd name="connsiteX19" fmla="*/ 20775 w 483514"/>
                <a:gd name="connsiteY19" fmla="*/ 405308 h 606439"/>
                <a:gd name="connsiteX20" fmla="*/ 20775 w 483514"/>
                <a:gd name="connsiteY20" fmla="*/ 548064 h 606439"/>
                <a:gd name="connsiteX21" fmla="*/ 111976 w 483514"/>
                <a:gd name="connsiteY21" fmla="*/ 548064 h 606439"/>
                <a:gd name="connsiteX22" fmla="*/ 108619 w 483514"/>
                <a:gd name="connsiteY22" fmla="*/ 566616 h 606439"/>
                <a:gd name="connsiteX23" fmla="*/ 111339 w 483514"/>
                <a:gd name="connsiteY23" fmla="*/ 583435 h 606439"/>
                <a:gd name="connsiteX24" fmla="*/ 10995 w 483514"/>
                <a:gd name="connsiteY24" fmla="*/ 583435 h 606439"/>
                <a:gd name="connsiteX25" fmla="*/ 0 w 483514"/>
                <a:gd name="connsiteY25" fmla="*/ 572512 h 606439"/>
                <a:gd name="connsiteX26" fmla="*/ 0 w 483514"/>
                <a:gd name="connsiteY26" fmla="*/ 392188 h 606439"/>
                <a:gd name="connsiteX27" fmla="*/ 10995 w 483514"/>
                <a:gd name="connsiteY27" fmla="*/ 381265 h 606439"/>
                <a:gd name="connsiteX28" fmla="*/ 325060 w 483514"/>
                <a:gd name="connsiteY28" fmla="*/ 224892 h 606439"/>
                <a:gd name="connsiteX29" fmla="*/ 416831 w 483514"/>
                <a:gd name="connsiteY29" fmla="*/ 316521 h 606439"/>
                <a:gd name="connsiteX30" fmla="*/ 325060 w 483514"/>
                <a:gd name="connsiteY30" fmla="*/ 408150 h 606439"/>
                <a:gd name="connsiteX31" fmla="*/ 233289 w 483514"/>
                <a:gd name="connsiteY31" fmla="*/ 316521 h 606439"/>
                <a:gd name="connsiteX32" fmla="*/ 325060 w 483514"/>
                <a:gd name="connsiteY32" fmla="*/ 224892 h 606439"/>
                <a:gd name="connsiteX33" fmla="*/ 196031 w 483514"/>
                <a:gd name="connsiteY33" fmla="*/ 170204 h 606439"/>
                <a:gd name="connsiteX34" fmla="*/ 244015 w 483514"/>
                <a:gd name="connsiteY34" fmla="*/ 170204 h 606439"/>
                <a:gd name="connsiteX35" fmla="*/ 244015 w 483514"/>
                <a:gd name="connsiteY35" fmla="*/ 249703 h 606439"/>
                <a:gd name="connsiteX36" fmla="*/ 234812 w 483514"/>
                <a:gd name="connsiteY36" fmla="*/ 262645 h 606439"/>
                <a:gd name="connsiteX37" fmla="*/ 196031 w 483514"/>
                <a:gd name="connsiteY37" fmla="*/ 262645 h 606439"/>
                <a:gd name="connsiteX38" fmla="*/ 352897 w 483514"/>
                <a:gd name="connsiteY38" fmla="*/ 149316 h 606439"/>
                <a:gd name="connsiteX39" fmla="*/ 400881 w 483514"/>
                <a:gd name="connsiteY39" fmla="*/ 149316 h 606439"/>
                <a:gd name="connsiteX40" fmla="*/ 400881 w 483514"/>
                <a:gd name="connsiteY40" fmla="*/ 243944 h 606439"/>
                <a:gd name="connsiteX41" fmla="*/ 352897 w 483514"/>
                <a:gd name="connsiteY41" fmla="*/ 215348 h 606439"/>
                <a:gd name="connsiteX42" fmla="*/ 274429 w 483514"/>
                <a:gd name="connsiteY42" fmla="*/ 113469 h 606439"/>
                <a:gd name="connsiteX43" fmla="*/ 322413 w 483514"/>
                <a:gd name="connsiteY43" fmla="*/ 113469 h 606439"/>
                <a:gd name="connsiteX44" fmla="*/ 322413 w 483514"/>
                <a:gd name="connsiteY44" fmla="*/ 211675 h 606439"/>
                <a:gd name="connsiteX45" fmla="*/ 274429 w 483514"/>
                <a:gd name="connsiteY45" fmla="*/ 224680 h 606439"/>
                <a:gd name="connsiteX46" fmla="*/ 117632 w 483514"/>
                <a:gd name="connsiteY46" fmla="*/ 77692 h 606439"/>
                <a:gd name="connsiteX47" fmla="*/ 165616 w 483514"/>
                <a:gd name="connsiteY47" fmla="*/ 77692 h 606439"/>
                <a:gd name="connsiteX48" fmla="*/ 165616 w 483514"/>
                <a:gd name="connsiteY48" fmla="*/ 262644 h 606439"/>
                <a:gd name="connsiteX49" fmla="*/ 117632 w 483514"/>
                <a:gd name="connsiteY49" fmla="*/ 262644 h 606439"/>
                <a:gd name="connsiteX50" fmla="*/ 68875 w 483514"/>
                <a:gd name="connsiteY50" fmla="*/ 0 h 606439"/>
                <a:gd name="connsiteX51" fmla="*/ 443641 w 483514"/>
                <a:gd name="connsiteY51" fmla="*/ 0 h 606439"/>
                <a:gd name="connsiteX52" fmla="*/ 483514 w 483514"/>
                <a:gd name="connsiteY52" fmla="*/ 39813 h 606439"/>
                <a:gd name="connsiteX53" fmla="*/ 483514 w 483514"/>
                <a:gd name="connsiteY53" fmla="*/ 300594 h 606439"/>
                <a:gd name="connsiteX54" fmla="*/ 443641 w 483514"/>
                <a:gd name="connsiteY54" fmla="*/ 340407 h 606439"/>
                <a:gd name="connsiteX55" fmla="*/ 427322 w 483514"/>
                <a:gd name="connsiteY55" fmla="*/ 340407 h 606439"/>
                <a:gd name="connsiteX56" fmla="*/ 430100 w 483514"/>
                <a:gd name="connsiteY56" fmla="*/ 316542 h 606439"/>
                <a:gd name="connsiteX57" fmla="*/ 429405 w 483514"/>
                <a:gd name="connsiteY57" fmla="*/ 304581 h 606439"/>
                <a:gd name="connsiteX58" fmla="*/ 439706 w 483514"/>
                <a:gd name="connsiteY58" fmla="*/ 304581 h 606439"/>
                <a:gd name="connsiteX59" fmla="*/ 439706 w 483514"/>
                <a:gd name="connsiteY59" fmla="*/ 35826 h 606439"/>
                <a:gd name="connsiteX60" fmla="*/ 72810 w 483514"/>
                <a:gd name="connsiteY60" fmla="*/ 35826 h 606439"/>
                <a:gd name="connsiteX61" fmla="*/ 72810 w 483514"/>
                <a:gd name="connsiteY61" fmla="*/ 304581 h 606439"/>
                <a:gd name="connsiteX62" fmla="*/ 220668 w 483514"/>
                <a:gd name="connsiteY62" fmla="*/ 304581 h 606439"/>
                <a:gd name="connsiteX63" fmla="*/ 220031 w 483514"/>
                <a:gd name="connsiteY63" fmla="*/ 316542 h 606439"/>
                <a:gd name="connsiteX64" fmla="*/ 222751 w 483514"/>
                <a:gd name="connsiteY64" fmla="*/ 340407 h 606439"/>
                <a:gd name="connsiteX65" fmla="*/ 68875 w 483514"/>
                <a:gd name="connsiteY65" fmla="*/ 340407 h 606439"/>
                <a:gd name="connsiteX66" fmla="*/ 29002 w 483514"/>
                <a:gd name="connsiteY66" fmla="*/ 300594 h 606439"/>
                <a:gd name="connsiteX67" fmla="*/ 29002 w 483514"/>
                <a:gd name="connsiteY67" fmla="*/ 39813 h 606439"/>
                <a:gd name="connsiteX68" fmla="*/ 68875 w 483514"/>
                <a:gd name="connsiteY68" fmla="*/ 0 h 60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83514" h="606439">
                  <a:moveTo>
                    <a:pt x="253338" y="416124"/>
                  </a:moveTo>
                  <a:lnTo>
                    <a:pt x="396788" y="416124"/>
                  </a:lnTo>
                  <a:cubicBezTo>
                    <a:pt x="418835" y="416124"/>
                    <a:pt x="436657" y="433982"/>
                    <a:pt x="436657" y="455944"/>
                  </a:cubicBezTo>
                  <a:lnTo>
                    <a:pt x="436657" y="529284"/>
                  </a:lnTo>
                  <a:cubicBezTo>
                    <a:pt x="451876" y="534890"/>
                    <a:pt x="462697" y="549512"/>
                    <a:pt x="462697" y="566619"/>
                  </a:cubicBezTo>
                  <a:cubicBezTo>
                    <a:pt x="462697" y="588639"/>
                    <a:pt x="444816" y="606439"/>
                    <a:pt x="422769" y="606439"/>
                  </a:cubicBezTo>
                  <a:lnTo>
                    <a:pt x="161736" y="606439"/>
                  </a:lnTo>
                  <a:cubicBezTo>
                    <a:pt x="139747" y="606439"/>
                    <a:pt x="121866" y="588639"/>
                    <a:pt x="121866" y="566619"/>
                  </a:cubicBezTo>
                  <a:cubicBezTo>
                    <a:pt x="121866" y="544657"/>
                    <a:pt x="139747" y="526799"/>
                    <a:pt x="161736" y="526799"/>
                  </a:cubicBezTo>
                  <a:lnTo>
                    <a:pt x="213468" y="526799"/>
                  </a:lnTo>
                  <a:lnTo>
                    <a:pt x="213468" y="455944"/>
                  </a:lnTo>
                  <a:cubicBezTo>
                    <a:pt x="213468" y="433982"/>
                    <a:pt x="231291" y="416124"/>
                    <a:pt x="253338" y="416124"/>
                  </a:cubicBezTo>
                  <a:close/>
                  <a:moveTo>
                    <a:pt x="10995" y="381265"/>
                  </a:moveTo>
                  <a:lnTo>
                    <a:pt x="170134" y="381265"/>
                  </a:lnTo>
                  <a:cubicBezTo>
                    <a:pt x="176210" y="381265"/>
                    <a:pt x="181071" y="386120"/>
                    <a:pt x="181071" y="392188"/>
                  </a:cubicBezTo>
                  <a:lnTo>
                    <a:pt x="181071" y="513502"/>
                  </a:lnTo>
                  <a:lnTo>
                    <a:pt x="161743" y="513502"/>
                  </a:lnTo>
                  <a:cubicBezTo>
                    <a:pt x="161280" y="513502"/>
                    <a:pt x="160817" y="513560"/>
                    <a:pt x="160354" y="513560"/>
                  </a:cubicBezTo>
                  <a:lnTo>
                    <a:pt x="160354" y="405308"/>
                  </a:lnTo>
                  <a:lnTo>
                    <a:pt x="20775" y="405308"/>
                  </a:lnTo>
                  <a:lnTo>
                    <a:pt x="20775" y="548064"/>
                  </a:lnTo>
                  <a:lnTo>
                    <a:pt x="111976" y="548064"/>
                  </a:lnTo>
                  <a:cubicBezTo>
                    <a:pt x="109777" y="553843"/>
                    <a:pt x="108619" y="560085"/>
                    <a:pt x="108619" y="566616"/>
                  </a:cubicBezTo>
                  <a:cubicBezTo>
                    <a:pt x="108619" y="572512"/>
                    <a:pt x="109545" y="578176"/>
                    <a:pt x="111339" y="583435"/>
                  </a:cubicBezTo>
                  <a:lnTo>
                    <a:pt x="10995" y="583435"/>
                  </a:lnTo>
                  <a:cubicBezTo>
                    <a:pt x="4919" y="583435"/>
                    <a:pt x="0" y="578580"/>
                    <a:pt x="0" y="572512"/>
                  </a:cubicBezTo>
                  <a:lnTo>
                    <a:pt x="0" y="392188"/>
                  </a:lnTo>
                  <a:cubicBezTo>
                    <a:pt x="0" y="386120"/>
                    <a:pt x="4919" y="381265"/>
                    <a:pt x="10995" y="381265"/>
                  </a:cubicBezTo>
                  <a:close/>
                  <a:moveTo>
                    <a:pt x="325060" y="224892"/>
                  </a:moveTo>
                  <a:cubicBezTo>
                    <a:pt x="375744" y="224892"/>
                    <a:pt x="416831" y="265916"/>
                    <a:pt x="416831" y="316521"/>
                  </a:cubicBezTo>
                  <a:cubicBezTo>
                    <a:pt x="416831" y="367126"/>
                    <a:pt x="375744" y="408150"/>
                    <a:pt x="325060" y="408150"/>
                  </a:cubicBezTo>
                  <a:cubicBezTo>
                    <a:pt x="274376" y="408150"/>
                    <a:pt x="233289" y="367126"/>
                    <a:pt x="233289" y="316521"/>
                  </a:cubicBezTo>
                  <a:cubicBezTo>
                    <a:pt x="233289" y="265916"/>
                    <a:pt x="274376" y="224892"/>
                    <a:pt x="325060" y="224892"/>
                  </a:cubicBezTo>
                  <a:close/>
                  <a:moveTo>
                    <a:pt x="196031" y="170204"/>
                  </a:moveTo>
                  <a:lnTo>
                    <a:pt x="244015" y="170204"/>
                  </a:lnTo>
                  <a:lnTo>
                    <a:pt x="244015" y="249703"/>
                  </a:lnTo>
                  <a:cubicBezTo>
                    <a:pt x="240658" y="253748"/>
                    <a:pt x="237590" y="258081"/>
                    <a:pt x="234812" y="262645"/>
                  </a:cubicBezTo>
                  <a:lnTo>
                    <a:pt x="196031" y="262645"/>
                  </a:lnTo>
                  <a:close/>
                  <a:moveTo>
                    <a:pt x="352897" y="149316"/>
                  </a:moveTo>
                  <a:lnTo>
                    <a:pt x="400881" y="149316"/>
                  </a:lnTo>
                  <a:lnTo>
                    <a:pt x="400881" y="243944"/>
                  </a:lnTo>
                  <a:cubicBezTo>
                    <a:pt x="387915" y="230483"/>
                    <a:pt x="371419" y="220431"/>
                    <a:pt x="352897" y="215348"/>
                  </a:cubicBezTo>
                  <a:close/>
                  <a:moveTo>
                    <a:pt x="274429" y="113469"/>
                  </a:moveTo>
                  <a:lnTo>
                    <a:pt x="322413" y="113469"/>
                  </a:lnTo>
                  <a:lnTo>
                    <a:pt x="322413" y="211675"/>
                  </a:lnTo>
                  <a:cubicBezTo>
                    <a:pt x="305048" y="212137"/>
                    <a:pt x="288726" y="216761"/>
                    <a:pt x="274429" y="224680"/>
                  </a:cubicBezTo>
                  <a:close/>
                  <a:moveTo>
                    <a:pt x="117632" y="77692"/>
                  </a:moveTo>
                  <a:lnTo>
                    <a:pt x="165616" y="77692"/>
                  </a:lnTo>
                  <a:lnTo>
                    <a:pt x="165616" y="262644"/>
                  </a:lnTo>
                  <a:lnTo>
                    <a:pt x="117632" y="262644"/>
                  </a:lnTo>
                  <a:close/>
                  <a:moveTo>
                    <a:pt x="68875" y="0"/>
                  </a:moveTo>
                  <a:lnTo>
                    <a:pt x="443641" y="0"/>
                  </a:lnTo>
                  <a:cubicBezTo>
                    <a:pt x="465632" y="0"/>
                    <a:pt x="483514" y="17855"/>
                    <a:pt x="483514" y="39813"/>
                  </a:cubicBezTo>
                  <a:lnTo>
                    <a:pt x="483514" y="300594"/>
                  </a:lnTo>
                  <a:cubicBezTo>
                    <a:pt x="483514" y="322609"/>
                    <a:pt x="465632" y="340407"/>
                    <a:pt x="443641" y="340407"/>
                  </a:cubicBezTo>
                  <a:lnTo>
                    <a:pt x="427322" y="340407"/>
                  </a:lnTo>
                  <a:cubicBezTo>
                    <a:pt x="429116" y="332722"/>
                    <a:pt x="430100" y="324747"/>
                    <a:pt x="430100" y="316542"/>
                  </a:cubicBezTo>
                  <a:cubicBezTo>
                    <a:pt x="430100" y="312497"/>
                    <a:pt x="429868" y="308510"/>
                    <a:pt x="429405" y="304581"/>
                  </a:cubicBezTo>
                  <a:lnTo>
                    <a:pt x="439706" y="304581"/>
                  </a:lnTo>
                  <a:lnTo>
                    <a:pt x="439706" y="35826"/>
                  </a:lnTo>
                  <a:lnTo>
                    <a:pt x="72810" y="35826"/>
                  </a:lnTo>
                  <a:lnTo>
                    <a:pt x="72810" y="304581"/>
                  </a:lnTo>
                  <a:lnTo>
                    <a:pt x="220668" y="304581"/>
                  </a:lnTo>
                  <a:cubicBezTo>
                    <a:pt x="220263" y="308510"/>
                    <a:pt x="220031" y="312497"/>
                    <a:pt x="220031" y="316542"/>
                  </a:cubicBezTo>
                  <a:cubicBezTo>
                    <a:pt x="220031" y="324747"/>
                    <a:pt x="220957" y="332722"/>
                    <a:pt x="222751" y="340407"/>
                  </a:cubicBezTo>
                  <a:lnTo>
                    <a:pt x="68875" y="340407"/>
                  </a:lnTo>
                  <a:cubicBezTo>
                    <a:pt x="46826" y="340407"/>
                    <a:pt x="29002" y="322609"/>
                    <a:pt x="29002" y="300594"/>
                  </a:cubicBezTo>
                  <a:lnTo>
                    <a:pt x="29002" y="39813"/>
                  </a:lnTo>
                  <a:cubicBezTo>
                    <a:pt x="29002" y="17855"/>
                    <a:pt x="46826" y="0"/>
                    <a:pt x="68875" y="0"/>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9175" indent="-259175" algn="ctr">
                <a:buFont typeface="Wingdings" panose="05000000000000000000" charset="0"/>
                <a:buChar char="Ø"/>
              </a:pPr>
              <a:endParaRPr sz="2000" b="1">
                <a:solidFill>
                  <a:schemeClr val="tx2">
                    <a:lumMod val="75000"/>
                  </a:schemeClr>
                </a:solidFill>
                <a:latin typeface="+mj-ea"/>
                <a:ea typeface="+mj-ea"/>
              </a:endParaRPr>
            </a:p>
          </p:txBody>
        </p:sp>
      </p:grpSp>
      <p:sp>
        <p:nvSpPr>
          <p:cNvPr id="44" name="Text Placeholder 7"/>
          <p:cNvSpPr txBox="1"/>
          <p:nvPr/>
        </p:nvSpPr>
        <p:spPr>
          <a:xfrm>
            <a:off x="7143715" y="3444166"/>
            <a:ext cx="1690790" cy="270368"/>
          </a:xfrm>
          <a:prstGeom prst="rect">
            <a:avLst/>
          </a:prstGeom>
        </p:spPr>
        <p:txBody>
          <a:bodyPr vert="horz" lIns="0" tIns="65494" rIns="0" bIns="65494" anchor="ctr"/>
          <a:lstStyle>
            <a:lvl1pPr marL="0" indent="0" algn="r" defTabSz="914400" rtl="0" eaLnBrk="1" latinLnBrk="0" hangingPunct="1">
              <a:lnSpc>
                <a:spcPct val="100000"/>
              </a:lnSpc>
              <a:spcBef>
                <a:spcPts val="0"/>
              </a:spcBef>
              <a:spcAft>
                <a:spcPts val="0"/>
              </a:spcAft>
              <a:buFont typeface="Arial" panose="020B0604020202020204" pitchFamily="34" charset="0"/>
              <a:buNone/>
              <a:defRPr sz="2635" b="1" kern="1200" baseline="0">
                <a:solidFill>
                  <a:schemeClr val="accent1"/>
                </a:solidFill>
                <a:latin typeface="League Gothic Regular"/>
                <a:ea typeface="+mn-ea"/>
                <a:cs typeface="League Gothic Regular"/>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120000"/>
              </a:lnSpc>
            </a:pPr>
            <a:r>
              <a:rPr kumimoji="0" lang="zh-CN" altLang="en-US" sz="2000" i="0" u="none" strike="noStrike" kern="1200" cap="none" spc="0" normalizeH="0" baseline="0" noProof="0" dirty="0">
                <a:ln>
                  <a:noFill/>
                </a:ln>
                <a:solidFill>
                  <a:schemeClr val="tx2">
                    <a:lumMod val="75000"/>
                  </a:schemeClr>
                </a:solidFill>
                <a:effectLst/>
                <a:uLnTx/>
                <a:uFillTx/>
                <a:latin typeface="+mj-ea"/>
                <a:ea typeface="+mj-ea"/>
                <a:cs typeface="+mn-cs"/>
                <a:sym typeface="微软雅黑" panose="020B0503020204020204" pitchFamily="34" charset="-122"/>
              </a:rPr>
              <a:t>公司</a:t>
            </a:r>
            <a:r>
              <a:rPr lang="zh-CN" altLang="en-US" sz="2000" dirty="0">
                <a:solidFill>
                  <a:schemeClr val="tx2">
                    <a:lumMod val="75000"/>
                  </a:schemeClr>
                </a:solidFill>
                <a:latin typeface="+mj-ea"/>
                <a:ea typeface="+mj-ea"/>
                <a:cs typeface="+mn-cs"/>
                <a:sym typeface="微软雅黑" panose="020B0503020204020204" pitchFamily="34" charset="-122"/>
              </a:rPr>
              <a:t>核心技术</a:t>
            </a:r>
            <a:endParaRPr lang="zh-CN" altLang="en-US" sz="2000" dirty="0">
              <a:solidFill>
                <a:schemeClr val="tx2">
                  <a:lumMod val="75000"/>
                </a:schemeClr>
              </a:solidFill>
              <a:latin typeface="+mj-ea"/>
              <a:ea typeface="+mj-ea"/>
              <a:sym typeface="+mn-ea"/>
            </a:endParaRPr>
          </a:p>
        </p:txBody>
      </p:sp>
      <p:sp>
        <p:nvSpPr>
          <p:cNvPr id="45" name="TextBox 2"/>
          <p:cNvSpPr txBox="1"/>
          <p:nvPr/>
        </p:nvSpPr>
        <p:spPr>
          <a:xfrm>
            <a:off x="5942495" y="3324508"/>
            <a:ext cx="891591" cy="650627"/>
          </a:xfrm>
          <a:prstGeom prst="rect">
            <a:avLst/>
          </a:prstGeom>
          <a:noFill/>
          <a:ln w="9525">
            <a:noFill/>
          </a:ln>
        </p:spPr>
        <p:txBody>
          <a:bodyPr wrap="none">
            <a:spAutoFit/>
          </a:bodyPr>
          <a:lstStyle/>
          <a:p>
            <a:pPr lvl="0" eaLnBrk="1" hangingPunct="1"/>
            <a:r>
              <a:rPr lang="en-US" sz="3628" b="1" dirty="0">
                <a:solidFill>
                  <a:schemeClr val="tx2">
                    <a:lumMod val="75000"/>
                  </a:schemeClr>
                </a:solidFill>
                <a:latin typeface="+mj-ea"/>
                <a:ea typeface="+mj-ea"/>
              </a:rPr>
              <a:t>2.2</a:t>
            </a:r>
          </a:p>
        </p:txBody>
      </p:sp>
      <p:cxnSp>
        <p:nvCxnSpPr>
          <p:cNvPr id="46" name="直接连接符 45"/>
          <p:cNvCxnSpPr/>
          <p:nvPr/>
        </p:nvCxnSpPr>
        <p:spPr>
          <a:xfrm>
            <a:off x="6834086" y="3826974"/>
            <a:ext cx="2278417" cy="0"/>
          </a:xfrm>
          <a:prstGeom prst="line">
            <a:avLst/>
          </a:prstGeom>
          <a:ln w="9525">
            <a:solidFill>
              <a:schemeClr val="bg1">
                <a:lumMod val="75000"/>
              </a:schemeClr>
            </a:solidFill>
            <a:headEnd type="oval"/>
          </a:ln>
          <a:effectLst/>
        </p:spPr>
        <p:style>
          <a:lnRef idx="2">
            <a:schemeClr val="accent1"/>
          </a:lnRef>
          <a:fillRef idx="0">
            <a:schemeClr val="accent1"/>
          </a:fillRef>
          <a:effectRef idx="1">
            <a:schemeClr val="accent1"/>
          </a:effectRef>
          <a:fontRef idx="minor">
            <a:schemeClr val="tx1"/>
          </a:fontRef>
        </p:style>
      </p:cxnSp>
      <p:grpSp>
        <p:nvGrpSpPr>
          <p:cNvPr id="47" name="组合 159"/>
          <p:cNvGrpSpPr/>
          <p:nvPr/>
        </p:nvGrpSpPr>
        <p:grpSpPr>
          <a:xfrm rot="5400000">
            <a:off x="9172177" y="3671030"/>
            <a:ext cx="307552" cy="310431"/>
            <a:chOff x="6128328" y="4909919"/>
            <a:chExt cx="2076235" cy="2095938"/>
          </a:xfrm>
        </p:grpSpPr>
        <p:sp>
          <p:nvSpPr>
            <p:cNvPr id="48" name="îṡlide"/>
            <p:cNvSpPr/>
            <p:nvPr/>
          </p:nvSpPr>
          <p:spPr>
            <a:xfrm>
              <a:off x="6128328" y="4909919"/>
              <a:ext cx="1044000" cy="1044000"/>
            </a:xfrm>
            <a:prstGeom prst="ellipse">
              <a:avLst/>
            </a:prstGeom>
            <a:solidFill>
              <a:srgbClr val="2F99BF"/>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59175" indent="-259175" algn="ctr">
                <a:buFont typeface="Wingdings" panose="05000000000000000000" charset="0"/>
                <a:buChar char="Ø"/>
              </a:pPr>
              <a:endParaRPr sz="2000" b="1">
                <a:solidFill>
                  <a:schemeClr val="tx2">
                    <a:lumMod val="75000"/>
                  </a:schemeClr>
                </a:solidFill>
                <a:latin typeface="+mj-ea"/>
                <a:ea typeface="+mj-ea"/>
              </a:endParaRPr>
            </a:p>
          </p:txBody>
        </p:sp>
        <p:sp>
          <p:nvSpPr>
            <p:cNvPr id="49" name="išļíḍé"/>
            <p:cNvSpPr/>
            <p:nvPr/>
          </p:nvSpPr>
          <p:spPr bwMode="auto">
            <a:xfrm>
              <a:off x="7910036" y="6636451"/>
              <a:ext cx="294527" cy="369406"/>
            </a:xfrm>
            <a:custGeom>
              <a:avLst/>
              <a:gdLst>
                <a:gd name="connsiteX0" fmla="*/ 253338 w 483514"/>
                <a:gd name="connsiteY0" fmla="*/ 416124 h 606439"/>
                <a:gd name="connsiteX1" fmla="*/ 396788 w 483514"/>
                <a:gd name="connsiteY1" fmla="*/ 416124 h 606439"/>
                <a:gd name="connsiteX2" fmla="*/ 436657 w 483514"/>
                <a:gd name="connsiteY2" fmla="*/ 455944 h 606439"/>
                <a:gd name="connsiteX3" fmla="*/ 436657 w 483514"/>
                <a:gd name="connsiteY3" fmla="*/ 529284 h 606439"/>
                <a:gd name="connsiteX4" fmla="*/ 462697 w 483514"/>
                <a:gd name="connsiteY4" fmla="*/ 566619 h 606439"/>
                <a:gd name="connsiteX5" fmla="*/ 422769 w 483514"/>
                <a:gd name="connsiteY5" fmla="*/ 606439 h 606439"/>
                <a:gd name="connsiteX6" fmla="*/ 161736 w 483514"/>
                <a:gd name="connsiteY6" fmla="*/ 606439 h 606439"/>
                <a:gd name="connsiteX7" fmla="*/ 121866 w 483514"/>
                <a:gd name="connsiteY7" fmla="*/ 566619 h 606439"/>
                <a:gd name="connsiteX8" fmla="*/ 161736 w 483514"/>
                <a:gd name="connsiteY8" fmla="*/ 526799 h 606439"/>
                <a:gd name="connsiteX9" fmla="*/ 213468 w 483514"/>
                <a:gd name="connsiteY9" fmla="*/ 526799 h 606439"/>
                <a:gd name="connsiteX10" fmla="*/ 213468 w 483514"/>
                <a:gd name="connsiteY10" fmla="*/ 455944 h 606439"/>
                <a:gd name="connsiteX11" fmla="*/ 253338 w 483514"/>
                <a:gd name="connsiteY11" fmla="*/ 416124 h 606439"/>
                <a:gd name="connsiteX12" fmla="*/ 10995 w 483514"/>
                <a:gd name="connsiteY12" fmla="*/ 381265 h 606439"/>
                <a:gd name="connsiteX13" fmla="*/ 170134 w 483514"/>
                <a:gd name="connsiteY13" fmla="*/ 381265 h 606439"/>
                <a:gd name="connsiteX14" fmla="*/ 181071 w 483514"/>
                <a:gd name="connsiteY14" fmla="*/ 392188 h 606439"/>
                <a:gd name="connsiteX15" fmla="*/ 181071 w 483514"/>
                <a:gd name="connsiteY15" fmla="*/ 513502 h 606439"/>
                <a:gd name="connsiteX16" fmla="*/ 161743 w 483514"/>
                <a:gd name="connsiteY16" fmla="*/ 513502 h 606439"/>
                <a:gd name="connsiteX17" fmla="*/ 160354 w 483514"/>
                <a:gd name="connsiteY17" fmla="*/ 513560 h 606439"/>
                <a:gd name="connsiteX18" fmla="*/ 160354 w 483514"/>
                <a:gd name="connsiteY18" fmla="*/ 405308 h 606439"/>
                <a:gd name="connsiteX19" fmla="*/ 20775 w 483514"/>
                <a:gd name="connsiteY19" fmla="*/ 405308 h 606439"/>
                <a:gd name="connsiteX20" fmla="*/ 20775 w 483514"/>
                <a:gd name="connsiteY20" fmla="*/ 548064 h 606439"/>
                <a:gd name="connsiteX21" fmla="*/ 111976 w 483514"/>
                <a:gd name="connsiteY21" fmla="*/ 548064 h 606439"/>
                <a:gd name="connsiteX22" fmla="*/ 108619 w 483514"/>
                <a:gd name="connsiteY22" fmla="*/ 566616 h 606439"/>
                <a:gd name="connsiteX23" fmla="*/ 111339 w 483514"/>
                <a:gd name="connsiteY23" fmla="*/ 583435 h 606439"/>
                <a:gd name="connsiteX24" fmla="*/ 10995 w 483514"/>
                <a:gd name="connsiteY24" fmla="*/ 583435 h 606439"/>
                <a:gd name="connsiteX25" fmla="*/ 0 w 483514"/>
                <a:gd name="connsiteY25" fmla="*/ 572512 h 606439"/>
                <a:gd name="connsiteX26" fmla="*/ 0 w 483514"/>
                <a:gd name="connsiteY26" fmla="*/ 392188 h 606439"/>
                <a:gd name="connsiteX27" fmla="*/ 10995 w 483514"/>
                <a:gd name="connsiteY27" fmla="*/ 381265 h 606439"/>
                <a:gd name="connsiteX28" fmla="*/ 325060 w 483514"/>
                <a:gd name="connsiteY28" fmla="*/ 224892 h 606439"/>
                <a:gd name="connsiteX29" fmla="*/ 416831 w 483514"/>
                <a:gd name="connsiteY29" fmla="*/ 316521 h 606439"/>
                <a:gd name="connsiteX30" fmla="*/ 325060 w 483514"/>
                <a:gd name="connsiteY30" fmla="*/ 408150 h 606439"/>
                <a:gd name="connsiteX31" fmla="*/ 233289 w 483514"/>
                <a:gd name="connsiteY31" fmla="*/ 316521 h 606439"/>
                <a:gd name="connsiteX32" fmla="*/ 325060 w 483514"/>
                <a:gd name="connsiteY32" fmla="*/ 224892 h 606439"/>
                <a:gd name="connsiteX33" fmla="*/ 196031 w 483514"/>
                <a:gd name="connsiteY33" fmla="*/ 170204 h 606439"/>
                <a:gd name="connsiteX34" fmla="*/ 244015 w 483514"/>
                <a:gd name="connsiteY34" fmla="*/ 170204 h 606439"/>
                <a:gd name="connsiteX35" fmla="*/ 244015 w 483514"/>
                <a:gd name="connsiteY35" fmla="*/ 249703 h 606439"/>
                <a:gd name="connsiteX36" fmla="*/ 234812 w 483514"/>
                <a:gd name="connsiteY36" fmla="*/ 262645 h 606439"/>
                <a:gd name="connsiteX37" fmla="*/ 196031 w 483514"/>
                <a:gd name="connsiteY37" fmla="*/ 262645 h 606439"/>
                <a:gd name="connsiteX38" fmla="*/ 352897 w 483514"/>
                <a:gd name="connsiteY38" fmla="*/ 149316 h 606439"/>
                <a:gd name="connsiteX39" fmla="*/ 400881 w 483514"/>
                <a:gd name="connsiteY39" fmla="*/ 149316 h 606439"/>
                <a:gd name="connsiteX40" fmla="*/ 400881 w 483514"/>
                <a:gd name="connsiteY40" fmla="*/ 243944 h 606439"/>
                <a:gd name="connsiteX41" fmla="*/ 352897 w 483514"/>
                <a:gd name="connsiteY41" fmla="*/ 215348 h 606439"/>
                <a:gd name="connsiteX42" fmla="*/ 274429 w 483514"/>
                <a:gd name="connsiteY42" fmla="*/ 113469 h 606439"/>
                <a:gd name="connsiteX43" fmla="*/ 322413 w 483514"/>
                <a:gd name="connsiteY43" fmla="*/ 113469 h 606439"/>
                <a:gd name="connsiteX44" fmla="*/ 322413 w 483514"/>
                <a:gd name="connsiteY44" fmla="*/ 211675 h 606439"/>
                <a:gd name="connsiteX45" fmla="*/ 274429 w 483514"/>
                <a:gd name="connsiteY45" fmla="*/ 224680 h 606439"/>
                <a:gd name="connsiteX46" fmla="*/ 117632 w 483514"/>
                <a:gd name="connsiteY46" fmla="*/ 77692 h 606439"/>
                <a:gd name="connsiteX47" fmla="*/ 165616 w 483514"/>
                <a:gd name="connsiteY47" fmla="*/ 77692 h 606439"/>
                <a:gd name="connsiteX48" fmla="*/ 165616 w 483514"/>
                <a:gd name="connsiteY48" fmla="*/ 262644 h 606439"/>
                <a:gd name="connsiteX49" fmla="*/ 117632 w 483514"/>
                <a:gd name="connsiteY49" fmla="*/ 262644 h 606439"/>
                <a:gd name="connsiteX50" fmla="*/ 68875 w 483514"/>
                <a:gd name="connsiteY50" fmla="*/ 0 h 606439"/>
                <a:gd name="connsiteX51" fmla="*/ 443641 w 483514"/>
                <a:gd name="connsiteY51" fmla="*/ 0 h 606439"/>
                <a:gd name="connsiteX52" fmla="*/ 483514 w 483514"/>
                <a:gd name="connsiteY52" fmla="*/ 39813 h 606439"/>
                <a:gd name="connsiteX53" fmla="*/ 483514 w 483514"/>
                <a:gd name="connsiteY53" fmla="*/ 300594 h 606439"/>
                <a:gd name="connsiteX54" fmla="*/ 443641 w 483514"/>
                <a:gd name="connsiteY54" fmla="*/ 340407 h 606439"/>
                <a:gd name="connsiteX55" fmla="*/ 427322 w 483514"/>
                <a:gd name="connsiteY55" fmla="*/ 340407 h 606439"/>
                <a:gd name="connsiteX56" fmla="*/ 430100 w 483514"/>
                <a:gd name="connsiteY56" fmla="*/ 316542 h 606439"/>
                <a:gd name="connsiteX57" fmla="*/ 429405 w 483514"/>
                <a:gd name="connsiteY57" fmla="*/ 304581 h 606439"/>
                <a:gd name="connsiteX58" fmla="*/ 439706 w 483514"/>
                <a:gd name="connsiteY58" fmla="*/ 304581 h 606439"/>
                <a:gd name="connsiteX59" fmla="*/ 439706 w 483514"/>
                <a:gd name="connsiteY59" fmla="*/ 35826 h 606439"/>
                <a:gd name="connsiteX60" fmla="*/ 72810 w 483514"/>
                <a:gd name="connsiteY60" fmla="*/ 35826 h 606439"/>
                <a:gd name="connsiteX61" fmla="*/ 72810 w 483514"/>
                <a:gd name="connsiteY61" fmla="*/ 304581 h 606439"/>
                <a:gd name="connsiteX62" fmla="*/ 220668 w 483514"/>
                <a:gd name="connsiteY62" fmla="*/ 304581 h 606439"/>
                <a:gd name="connsiteX63" fmla="*/ 220031 w 483514"/>
                <a:gd name="connsiteY63" fmla="*/ 316542 h 606439"/>
                <a:gd name="connsiteX64" fmla="*/ 222751 w 483514"/>
                <a:gd name="connsiteY64" fmla="*/ 340407 h 606439"/>
                <a:gd name="connsiteX65" fmla="*/ 68875 w 483514"/>
                <a:gd name="connsiteY65" fmla="*/ 340407 h 606439"/>
                <a:gd name="connsiteX66" fmla="*/ 29002 w 483514"/>
                <a:gd name="connsiteY66" fmla="*/ 300594 h 606439"/>
                <a:gd name="connsiteX67" fmla="*/ 29002 w 483514"/>
                <a:gd name="connsiteY67" fmla="*/ 39813 h 606439"/>
                <a:gd name="connsiteX68" fmla="*/ 68875 w 483514"/>
                <a:gd name="connsiteY68" fmla="*/ 0 h 60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83514" h="606439">
                  <a:moveTo>
                    <a:pt x="253338" y="416124"/>
                  </a:moveTo>
                  <a:lnTo>
                    <a:pt x="396788" y="416124"/>
                  </a:lnTo>
                  <a:cubicBezTo>
                    <a:pt x="418835" y="416124"/>
                    <a:pt x="436657" y="433982"/>
                    <a:pt x="436657" y="455944"/>
                  </a:cubicBezTo>
                  <a:lnTo>
                    <a:pt x="436657" y="529284"/>
                  </a:lnTo>
                  <a:cubicBezTo>
                    <a:pt x="451876" y="534890"/>
                    <a:pt x="462697" y="549512"/>
                    <a:pt x="462697" y="566619"/>
                  </a:cubicBezTo>
                  <a:cubicBezTo>
                    <a:pt x="462697" y="588639"/>
                    <a:pt x="444816" y="606439"/>
                    <a:pt x="422769" y="606439"/>
                  </a:cubicBezTo>
                  <a:lnTo>
                    <a:pt x="161736" y="606439"/>
                  </a:lnTo>
                  <a:cubicBezTo>
                    <a:pt x="139747" y="606439"/>
                    <a:pt x="121866" y="588639"/>
                    <a:pt x="121866" y="566619"/>
                  </a:cubicBezTo>
                  <a:cubicBezTo>
                    <a:pt x="121866" y="544657"/>
                    <a:pt x="139747" y="526799"/>
                    <a:pt x="161736" y="526799"/>
                  </a:cubicBezTo>
                  <a:lnTo>
                    <a:pt x="213468" y="526799"/>
                  </a:lnTo>
                  <a:lnTo>
                    <a:pt x="213468" y="455944"/>
                  </a:lnTo>
                  <a:cubicBezTo>
                    <a:pt x="213468" y="433982"/>
                    <a:pt x="231291" y="416124"/>
                    <a:pt x="253338" y="416124"/>
                  </a:cubicBezTo>
                  <a:close/>
                  <a:moveTo>
                    <a:pt x="10995" y="381265"/>
                  </a:moveTo>
                  <a:lnTo>
                    <a:pt x="170134" y="381265"/>
                  </a:lnTo>
                  <a:cubicBezTo>
                    <a:pt x="176210" y="381265"/>
                    <a:pt x="181071" y="386120"/>
                    <a:pt x="181071" y="392188"/>
                  </a:cubicBezTo>
                  <a:lnTo>
                    <a:pt x="181071" y="513502"/>
                  </a:lnTo>
                  <a:lnTo>
                    <a:pt x="161743" y="513502"/>
                  </a:lnTo>
                  <a:cubicBezTo>
                    <a:pt x="161280" y="513502"/>
                    <a:pt x="160817" y="513560"/>
                    <a:pt x="160354" y="513560"/>
                  </a:cubicBezTo>
                  <a:lnTo>
                    <a:pt x="160354" y="405308"/>
                  </a:lnTo>
                  <a:lnTo>
                    <a:pt x="20775" y="405308"/>
                  </a:lnTo>
                  <a:lnTo>
                    <a:pt x="20775" y="548064"/>
                  </a:lnTo>
                  <a:lnTo>
                    <a:pt x="111976" y="548064"/>
                  </a:lnTo>
                  <a:cubicBezTo>
                    <a:pt x="109777" y="553843"/>
                    <a:pt x="108619" y="560085"/>
                    <a:pt x="108619" y="566616"/>
                  </a:cubicBezTo>
                  <a:cubicBezTo>
                    <a:pt x="108619" y="572512"/>
                    <a:pt x="109545" y="578176"/>
                    <a:pt x="111339" y="583435"/>
                  </a:cubicBezTo>
                  <a:lnTo>
                    <a:pt x="10995" y="583435"/>
                  </a:lnTo>
                  <a:cubicBezTo>
                    <a:pt x="4919" y="583435"/>
                    <a:pt x="0" y="578580"/>
                    <a:pt x="0" y="572512"/>
                  </a:cubicBezTo>
                  <a:lnTo>
                    <a:pt x="0" y="392188"/>
                  </a:lnTo>
                  <a:cubicBezTo>
                    <a:pt x="0" y="386120"/>
                    <a:pt x="4919" y="381265"/>
                    <a:pt x="10995" y="381265"/>
                  </a:cubicBezTo>
                  <a:close/>
                  <a:moveTo>
                    <a:pt x="325060" y="224892"/>
                  </a:moveTo>
                  <a:cubicBezTo>
                    <a:pt x="375744" y="224892"/>
                    <a:pt x="416831" y="265916"/>
                    <a:pt x="416831" y="316521"/>
                  </a:cubicBezTo>
                  <a:cubicBezTo>
                    <a:pt x="416831" y="367126"/>
                    <a:pt x="375744" y="408150"/>
                    <a:pt x="325060" y="408150"/>
                  </a:cubicBezTo>
                  <a:cubicBezTo>
                    <a:pt x="274376" y="408150"/>
                    <a:pt x="233289" y="367126"/>
                    <a:pt x="233289" y="316521"/>
                  </a:cubicBezTo>
                  <a:cubicBezTo>
                    <a:pt x="233289" y="265916"/>
                    <a:pt x="274376" y="224892"/>
                    <a:pt x="325060" y="224892"/>
                  </a:cubicBezTo>
                  <a:close/>
                  <a:moveTo>
                    <a:pt x="196031" y="170204"/>
                  </a:moveTo>
                  <a:lnTo>
                    <a:pt x="244015" y="170204"/>
                  </a:lnTo>
                  <a:lnTo>
                    <a:pt x="244015" y="249703"/>
                  </a:lnTo>
                  <a:cubicBezTo>
                    <a:pt x="240658" y="253748"/>
                    <a:pt x="237590" y="258081"/>
                    <a:pt x="234812" y="262645"/>
                  </a:cubicBezTo>
                  <a:lnTo>
                    <a:pt x="196031" y="262645"/>
                  </a:lnTo>
                  <a:close/>
                  <a:moveTo>
                    <a:pt x="352897" y="149316"/>
                  </a:moveTo>
                  <a:lnTo>
                    <a:pt x="400881" y="149316"/>
                  </a:lnTo>
                  <a:lnTo>
                    <a:pt x="400881" y="243944"/>
                  </a:lnTo>
                  <a:cubicBezTo>
                    <a:pt x="387915" y="230483"/>
                    <a:pt x="371419" y="220431"/>
                    <a:pt x="352897" y="215348"/>
                  </a:cubicBezTo>
                  <a:close/>
                  <a:moveTo>
                    <a:pt x="274429" y="113469"/>
                  </a:moveTo>
                  <a:lnTo>
                    <a:pt x="322413" y="113469"/>
                  </a:lnTo>
                  <a:lnTo>
                    <a:pt x="322413" y="211675"/>
                  </a:lnTo>
                  <a:cubicBezTo>
                    <a:pt x="305048" y="212137"/>
                    <a:pt x="288726" y="216761"/>
                    <a:pt x="274429" y="224680"/>
                  </a:cubicBezTo>
                  <a:close/>
                  <a:moveTo>
                    <a:pt x="117632" y="77692"/>
                  </a:moveTo>
                  <a:lnTo>
                    <a:pt x="165616" y="77692"/>
                  </a:lnTo>
                  <a:lnTo>
                    <a:pt x="165616" y="262644"/>
                  </a:lnTo>
                  <a:lnTo>
                    <a:pt x="117632" y="262644"/>
                  </a:lnTo>
                  <a:close/>
                  <a:moveTo>
                    <a:pt x="68875" y="0"/>
                  </a:moveTo>
                  <a:lnTo>
                    <a:pt x="443641" y="0"/>
                  </a:lnTo>
                  <a:cubicBezTo>
                    <a:pt x="465632" y="0"/>
                    <a:pt x="483514" y="17855"/>
                    <a:pt x="483514" y="39813"/>
                  </a:cubicBezTo>
                  <a:lnTo>
                    <a:pt x="483514" y="300594"/>
                  </a:lnTo>
                  <a:cubicBezTo>
                    <a:pt x="483514" y="322609"/>
                    <a:pt x="465632" y="340407"/>
                    <a:pt x="443641" y="340407"/>
                  </a:cubicBezTo>
                  <a:lnTo>
                    <a:pt x="427322" y="340407"/>
                  </a:lnTo>
                  <a:cubicBezTo>
                    <a:pt x="429116" y="332722"/>
                    <a:pt x="430100" y="324747"/>
                    <a:pt x="430100" y="316542"/>
                  </a:cubicBezTo>
                  <a:cubicBezTo>
                    <a:pt x="430100" y="312497"/>
                    <a:pt x="429868" y="308510"/>
                    <a:pt x="429405" y="304581"/>
                  </a:cubicBezTo>
                  <a:lnTo>
                    <a:pt x="439706" y="304581"/>
                  </a:lnTo>
                  <a:lnTo>
                    <a:pt x="439706" y="35826"/>
                  </a:lnTo>
                  <a:lnTo>
                    <a:pt x="72810" y="35826"/>
                  </a:lnTo>
                  <a:lnTo>
                    <a:pt x="72810" y="304581"/>
                  </a:lnTo>
                  <a:lnTo>
                    <a:pt x="220668" y="304581"/>
                  </a:lnTo>
                  <a:cubicBezTo>
                    <a:pt x="220263" y="308510"/>
                    <a:pt x="220031" y="312497"/>
                    <a:pt x="220031" y="316542"/>
                  </a:cubicBezTo>
                  <a:cubicBezTo>
                    <a:pt x="220031" y="324747"/>
                    <a:pt x="220957" y="332722"/>
                    <a:pt x="222751" y="340407"/>
                  </a:cubicBezTo>
                  <a:lnTo>
                    <a:pt x="68875" y="340407"/>
                  </a:lnTo>
                  <a:cubicBezTo>
                    <a:pt x="46826" y="340407"/>
                    <a:pt x="29002" y="322609"/>
                    <a:pt x="29002" y="300594"/>
                  </a:cubicBezTo>
                  <a:lnTo>
                    <a:pt x="29002" y="39813"/>
                  </a:lnTo>
                  <a:cubicBezTo>
                    <a:pt x="29002" y="17855"/>
                    <a:pt x="46826" y="0"/>
                    <a:pt x="68875" y="0"/>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9175" indent="-259175" algn="ctr">
                <a:buFont typeface="Wingdings" panose="05000000000000000000" charset="0"/>
                <a:buChar char="Ø"/>
              </a:pPr>
              <a:endParaRPr sz="2000" b="1">
                <a:solidFill>
                  <a:schemeClr val="tx2">
                    <a:lumMod val="75000"/>
                  </a:schemeClr>
                </a:solidFill>
                <a:latin typeface="+mj-ea"/>
                <a:ea typeface="+mj-ea"/>
              </a:endParaRPr>
            </a:p>
          </p:txBody>
        </p:sp>
      </p:grpSp>
      <p:sp>
        <p:nvSpPr>
          <p:cNvPr id="52" name="Text Placeholder 7"/>
          <p:cNvSpPr txBox="1"/>
          <p:nvPr/>
        </p:nvSpPr>
        <p:spPr>
          <a:xfrm>
            <a:off x="7144498" y="4353571"/>
            <a:ext cx="1749128" cy="333469"/>
          </a:xfrm>
          <a:prstGeom prst="rect">
            <a:avLst/>
          </a:prstGeom>
        </p:spPr>
        <p:txBody>
          <a:bodyPr vert="horz" lIns="0" tIns="65494" rIns="0" bIns="65494" anchor="ctr"/>
          <a:lstStyle>
            <a:lvl1pPr marL="0" indent="0" algn="r" defTabSz="914400" rtl="0" eaLnBrk="1" latinLnBrk="0" hangingPunct="1">
              <a:lnSpc>
                <a:spcPct val="100000"/>
              </a:lnSpc>
              <a:spcBef>
                <a:spcPts val="0"/>
              </a:spcBef>
              <a:spcAft>
                <a:spcPts val="0"/>
              </a:spcAft>
              <a:buFont typeface="Arial" panose="020B0604020202020204" pitchFamily="34" charset="0"/>
              <a:buNone/>
              <a:defRPr sz="2635" b="1" kern="1200" baseline="0">
                <a:solidFill>
                  <a:schemeClr val="accent1"/>
                </a:solidFill>
                <a:latin typeface="League Gothic Regular"/>
                <a:ea typeface="+mn-ea"/>
                <a:cs typeface="League Gothic Regular"/>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120000"/>
              </a:lnSpc>
            </a:pPr>
            <a:r>
              <a:rPr kumimoji="0" lang="zh-CN" altLang="en-US" sz="2000" i="0" u="none" strike="noStrike" kern="1200" cap="none" spc="0" normalizeH="0" baseline="0" noProof="0" dirty="0">
                <a:ln>
                  <a:noFill/>
                </a:ln>
                <a:solidFill>
                  <a:schemeClr val="tx2">
                    <a:lumMod val="75000"/>
                  </a:schemeClr>
                </a:solidFill>
                <a:effectLst/>
                <a:uLnTx/>
                <a:uFillTx/>
                <a:latin typeface="+mj-ea"/>
                <a:ea typeface="+mj-ea"/>
                <a:cs typeface="+mn-cs"/>
                <a:sym typeface="微软雅黑" panose="020B0503020204020204" pitchFamily="34" charset="-122"/>
              </a:rPr>
              <a:t>公司</a:t>
            </a:r>
            <a:r>
              <a:rPr lang="zh-CN" altLang="en-US" sz="2000" dirty="0">
                <a:solidFill>
                  <a:schemeClr val="tx2">
                    <a:lumMod val="75000"/>
                  </a:schemeClr>
                </a:solidFill>
                <a:latin typeface="+mj-ea"/>
                <a:ea typeface="+mj-ea"/>
                <a:cs typeface="+mn-cs"/>
                <a:sym typeface="微软雅黑" panose="020B0503020204020204" pitchFamily="34" charset="-122"/>
              </a:rPr>
              <a:t>竞争优势</a:t>
            </a:r>
            <a:endParaRPr lang="zh-CN" altLang="en-US" sz="2000" dirty="0">
              <a:solidFill>
                <a:schemeClr val="tx2">
                  <a:lumMod val="75000"/>
                </a:schemeClr>
              </a:solidFill>
              <a:latin typeface="+mj-ea"/>
              <a:ea typeface="+mj-ea"/>
              <a:sym typeface="+mn-ea"/>
            </a:endParaRPr>
          </a:p>
        </p:txBody>
      </p:sp>
      <p:sp>
        <p:nvSpPr>
          <p:cNvPr id="53" name="TextBox 2"/>
          <p:cNvSpPr txBox="1"/>
          <p:nvPr/>
        </p:nvSpPr>
        <p:spPr>
          <a:xfrm>
            <a:off x="5988263" y="4200407"/>
            <a:ext cx="891591" cy="650627"/>
          </a:xfrm>
          <a:prstGeom prst="rect">
            <a:avLst/>
          </a:prstGeom>
          <a:noFill/>
          <a:ln w="9525">
            <a:noFill/>
          </a:ln>
        </p:spPr>
        <p:txBody>
          <a:bodyPr wrap="none">
            <a:spAutoFit/>
          </a:bodyPr>
          <a:lstStyle/>
          <a:p>
            <a:pPr lvl="0" eaLnBrk="1" hangingPunct="1"/>
            <a:r>
              <a:rPr lang="en-US" sz="3628" b="1" dirty="0">
                <a:solidFill>
                  <a:schemeClr val="tx2">
                    <a:lumMod val="75000"/>
                  </a:schemeClr>
                </a:solidFill>
                <a:latin typeface="+mj-ea"/>
                <a:ea typeface="+mj-ea"/>
              </a:rPr>
              <a:t>2.3</a:t>
            </a:r>
          </a:p>
        </p:txBody>
      </p:sp>
      <p:cxnSp>
        <p:nvCxnSpPr>
          <p:cNvPr id="54" name="直接连接符 53"/>
          <p:cNvCxnSpPr/>
          <p:nvPr/>
        </p:nvCxnSpPr>
        <p:spPr>
          <a:xfrm>
            <a:off x="6849903" y="4655135"/>
            <a:ext cx="2278417" cy="0"/>
          </a:xfrm>
          <a:prstGeom prst="line">
            <a:avLst/>
          </a:prstGeom>
          <a:ln w="9525">
            <a:solidFill>
              <a:schemeClr val="bg1">
                <a:lumMod val="75000"/>
              </a:schemeClr>
            </a:solidFill>
            <a:headEnd type="oval"/>
          </a:ln>
          <a:effectLst/>
        </p:spPr>
        <p:style>
          <a:lnRef idx="2">
            <a:schemeClr val="accent1"/>
          </a:lnRef>
          <a:fillRef idx="0">
            <a:schemeClr val="accent1"/>
          </a:fillRef>
          <a:effectRef idx="1">
            <a:schemeClr val="accent1"/>
          </a:effectRef>
          <a:fontRef idx="minor">
            <a:schemeClr val="tx1"/>
          </a:fontRef>
        </p:style>
      </p:cxnSp>
      <p:sp>
        <p:nvSpPr>
          <p:cNvPr id="56" name="îṡlide"/>
          <p:cNvSpPr/>
          <p:nvPr/>
        </p:nvSpPr>
        <p:spPr>
          <a:xfrm rot="5400000">
            <a:off x="9312484" y="4577821"/>
            <a:ext cx="154647" cy="154628"/>
          </a:xfrm>
          <a:prstGeom prst="ellipse">
            <a:avLst/>
          </a:prstGeom>
          <a:solidFill>
            <a:srgbClr val="2F99BF"/>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59175" indent="-259175" algn="ctr">
              <a:buFont typeface="Wingdings" panose="05000000000000000000" charset="0"/>
              <a:buChar char="Ø"/>
            </a:pPr>
            <a:endParaRPr sz="2000" b="1">
              <a:solidFill>
                <a:schemeClr val="tx2">
                  <a:lumMod val="75000"/>
                </a:schemeClr>
              </a:solidFill>
              <a:latin typeface="+mj-ea"/>
              <a:ea typeface="+mj-ea"/>
            </a:endParaRPr>
          </a:p>
        </p:txBody>
      </p:sp>
      <p:sp>
        <p:nvSpPr>
          <p:cNvPr id="60" name="TextBox 2"/>
          <p:cNvSpPr txBox="1"/>
          <p:nvPr/>
        </p:nvSpPr>
        <p:spPr>
          <a:xfrm>
            <a:off x="5973288" y="5104068"/>
            <a:ext cx="891591" cy="650627"/>
          </a:xfrm>
          <a:prstGeom prst="rect">
            <a:avLst/>
          </a:prstGeom>
          <a:noFill/>
          <a:ln w="9525">
            <a:noFill/>
          </a:ln>
        </p:spPr>
        <p:txBody>
          <a:bodyPr wrap="none">
            <a:spAutoFit/>
          </a:bodyPr>
          <a:lstStyle/>
          <a:p>
            <a:pPr lvl="0" eaLnBrk="1" hangingPunct="1"/>
            <a:r>
              <a:rPr lang="en-US" sz="3628" b="1" dirty="0">
                <a:solidFill>
                  <a:schemeClr val="tx2">
                    <a:lumMod val="75000"/>
                  </a:schemeClr>
                </a:solidFill>
                <a:latin typeface="+mj-ea"/>
                <a:ea typeface="+mj-ea"/>
              </a:rPr>
              <a:t>2.4</a:t>
            </a:r>
          </a:p>
        </p:txBody>
      </p:sp>
      <p:cxnSp>
        <p:nvCxnSpPr>
          <p:cNvPr id="61" name="直接连接符 60"/>
          <p:cNvCxnSpPr/>
          <p:nvPr/>
        </p:nvCxnSpPr>
        <p:spPr>
          <a:xfrm>
            <a:off x="6864879" y="5544257"/>
            <a:ext cx="2278417" cy="0"/>
          </a:xfrm>
          <a:prstGeom prst="line">
            <a:avLst/>
          </a:prstGeom>
          <a:ln w="9525">
            <a:solidFill>
              <a:schemeClr val="bg1">
                <a:lumMod val="75000"/>
              </a:schemeClr>
            </a:solidFill>
            <a:headEnd type="oval"/>
          </a:ln>
          <a:effectLst/>
        </p:spPr>
        <p:style>
          <a:lnRef idx="2">
            <a:schemeClr val="accent1"/>
          </a:lnRef>
          <a:fillRef idx="0">
            <a:schemeClr val="accent1"/>
          </a:fillRef>
          <a:effectRef idx="1">
            <a:schemeClr val="accent1"/>
          </a:effectRef>
          <a:fontRef idx="minor">
            <a:schemeClr val="tx1"/>
          </a:fontRef>
        </p:style>
      </p:cxnSp>
      <p:grpSp>
        <p:nvGrpSpPr>
          <p:cNvPr id="62" name="组合 159"/>
          <p:cNvGrpSpPr/>
          <p:nvPr/>
        </p:nvGrpSpPr>
        <p:grpSpPr>
          <a:xfrm rot="5400000">
            <a:off x="9172177" y="5412353"/>
            <a:ext cx="307552" cy="310431"/>
            <a:chOff x="6128328" y="4909919"/>
            <a:chExt cx="2076235" cy="2095938"/>
          </a:xfrm>
        </p:grpSpPr>
        <p:sp>
          <p:nvSpPr>
            <p:cNvPr id="63" name="îṡlide"/>
            <p:cNvSpPr/>
            <p:nvPr/>
          </p:nvSpPr>
          <p:spPr>
            <a:xfrm>
              <a:off x="6128328" y="4909919"/>
              <a:ext cx="1044000" cy="1044000"/>
            </a:xfrm>
            <a:prstGeom prst="ellipse">
              <a:avLst/>
            </a:prstGeom>
            <a:solidFill>
              <a:srgbClr val="2F99BF"/>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59175" indent="-259175" algn="ctr">
                <a:buFont typeface="Wingdings" panose="05000000000000000000" charset="0"/>
                <a:buChar char="Ø"/>
              </a:pPr>
              <a:endParaRPr sz="1088" b="1">
                <a:solidFill>
                  <a:schemeClr val="tx2">
                    <a:lumMod val="75000"/>
                  </a:schemeClr>
                </a:solidFill>
                <a:latin typeface="+mj-ea"/>
                <a:ea typeface="+mj-ea"/>
              </a:endParaRPr>
            </a:p>
          </p:txBody>
        </p:sp>
        <p:sp>
          <p:nvSpPr>
            <p:cNvPr id="64" name="išļíḍé"/>
            <p:cNvSpPr/>
            <p:nvPr/>
          </p:nvSpPr>
          <p:spPr bwMode="auto">
            <a:xfrm>
              <a:off x="7910036" y="6636451"/>
              <a:ext cx="294527" cy="369406"/>
            </a:xfrm>
            <a:custGeom>
              <a:avLst/>
              <a:gdLst>
                <a:gd name="connsiteX0" fmla="*/ 253338 w 483514"/>
                <a:gd name="connsiteY0" fmla="*/ 416124 h 606439"/>
                <a:gd name="connsiteX1" fmla="*/ 396788 w 483514"/>
                <a:gd name="connsiteY1" fmla="*/ 416124 h 606439"/>
                <a:gd name="connsiteX2" fmla="*/ 436657 w 483514"/>
                <a:gd name="connsiteY2" fmla="*/ 455944 h 606439"/>
                <a:gd name="connsiteX3" fmla="*/ 436657 w 483514"/>
                <a:gd name="connsiteY3" fmla="*/ 529284 h 606439"/>
                <a:gd name="connsiteX4" fmla="*/ 462697 w 483514"/>
                <a:gd name="connsiteY4" fmla="*/ 566619 h 606439"/>
                <a:gd name="connsiteX5" fmla="*/ 422769 w 483514"/>
                <a:gd name="connsiteY5" fmla="*/ 606439 h 606439"/>
                <a:gd name="connsiteX6" fmla="*/ 161736 w 483514"/>
                <a:gd name="connsiteY6" fmla="*/ 606439 h 606439"/>
                <a:gd name="connsiteX7" fmla="*/ 121866 w 483514"/>
                <a:gd name="connsiteY7" fmla="*/ 566619 h 606439"/>
                <a:gd name="connsiteX8" fmla="*/ 161736 w 483514"/>
                <a:gd name="connsiteY8" fmla="*/ 526799 h 606439"/>
                <a:gd name="connsiteX9" fmla="*/ 213468 w 483514"/>
                <a:gd name="connsiteY9" fmla="*/ 526799 h 606439"/>
                <a:gd name="connsiteX10" fmla="*/ 213468 w 483514"/>
                <a:gd name="connsiteY10" fmla="*/ 455944 h 606439"/>
                <a:gd name="connsiteX11" fmla="*/ 253338 w 483514"/>
                <a:gd name="connsiteY11" fmla="*/ 416124 h 606439"/>
                <a:gd name="connsiteX12" fmla="*/ 10995 w 483514"/>
                <a:gd name="connsiteY12" fmla="*/ 381265 h 606439"/>
                <a:gd name="connsiteX13" fmla="*/ 170134 w 483514"/>
                <a:gd name="connsiteY13" fmla="*/ 381265 h 606439"/>
                <a:gd name="connsiteX14" fmla="*/ 181071 w 483514"/>
                <a:gd name="connsiteY14" fmla="*/ 392188 h 606439"/>
                <a:gd name="connsiteX15" fmla="*/ 181071 w 483514"/>
                <a:gd name="connsiteY15" fmla="*/ 513502 h 606439"/>
                <a:gd name="connsiteX16" fmla="*/ 161743 w 483514"/>
                <a:gd name="connsiteY16" fmla="*/ 513502 h 606439"/>
                <a:gd name="connsiteX17" fmla="*/ 160354 w 483514"/>
                <a:gd name="connsiteY17" fmla="*/ 513560 h 606439"/>
                <a:gd name="connsiteX18" fmla="*/ 160354 w 483514"/>
                <a:gd name="connsiteY18" fmla="*/ 405308 h 606439"/>
                <a:gd name="connsiteX19" fmla="*/ 20775 w 483514"/>
                <a:gd name="connsiteY19" fmla="*/ 405308 h 606439"/>
                <a:gd name="connsiteX20" fmla="*/ 20775 w 483514"/>
                <a:gd name="connsiteY20" fmla="*/ 548064 h 606439"/>
                <a:gd name="connsiteX21" fmla="*/ 111976 w 483514"/>
                <a:gd name="connsiteY21" fmla="*/ 548064 h 606439"/>
                <a:gd name="connsiteX22" fmla="*/ 108619 w 483514"/>
                <a:gd name="connsiteY22" fmla="*/ 566616 h 606439"/>
                <a:gd name="connsiteX23" fmla="*/ 111339 w 483514"/>
                <a:gd name="connsiteY23" fmla="*/ 583435 h 606439"/>
                <a:gd name="connsiteX24" fmla="*/ 10995 w 483514"/>
                <a:gd name="connsiteY24" fmla="*/ 583435 h 606439"/>
                <a:gd name="connsiteX25" fmla="*/ 0 w 483514"/>
                <a:gd name="connsiteY25" fmla="*/ 572512 h 606439"/>
                <a:gd name="connsiteX26" fmla="*/ 0 w 483514"/>
                <a:gd name="connsiteY26" fmla="*/ 392188 h 606439"/>
                <a:gd name="connsiteX27" fmla="*/ 10995 w 483514"/>
                <a:gd name="connsiteY27" fmla="*/ 381265 h 606439"/>
                <a:gd name="connsiteX28" fmla="*/ 325060 w 483514"/>
                <a:gd name="connsiteY28" fmla="*/ 224892 h 606439"/>
                <a:gd name="connsiteX29" fmla="*/ 416831 w 483514"/>
                <a:gd name="connsiteY29" fmla="*/ 316521 h 606439"/>
                <a:gd name="connsiteX30" fmla="*/ 325060 w 483514"/>
                <a:gd name="connsiteY30" fmla="*/ 408150 h 606439"/>
                <a:gd name="connsiteX31" fmla="*/ 233289 w 483514"/>
                <a:gd name="connsiteY31" fmla="*/ 316521 h 606439"/>
                <a:gd name="connsiteX32" fmla="*/ 325060 w 483514"/>
                <a:gd name="connsiteY32" fmla="*/ 224892 h 606439"/>
                <a:gd name="connsiteX33" fmla="*/ 196031 w 483514"/>
                <a:gd name="connsiteY33" fmla="*/ 170204 h 606439"/>
                <a:gd name="connsiteX34" fmla="*/ 244015 w 483514"/>
                <a:gd name="connsiteY34" fmla="*/ 170204 h 606439"/>
                <a:gd name="connsiteX35" fmla="*/ 244015 w 483514"/>
                <a:gd name="connsiteY35" fmla="*/ 249703 h 606439"/>
                <a:gd name="connsiteX36" fmla="*/ 234812 w 483514"/>
                <a:gd name="connsiteY36" fmla="*/ 262645 h 606439"/>
                <a:gd name="connsiteX37" fmla="*/ 196031 w 483514"/>
                <a:gd name="connsiteY37" fmla="*/ 262645 h 606439"/>
                <a:gd name="connsiteX38" fmla="*/ 352897 w 483514"/>
                <a:gd name="connsiteY38" fmla="*/ 149316 h 606439"/>
                <a:gd name="connsiteX39" fmla="*/ 400881 w 483514"/>
                <a:gd name="connsiteY39" fmla="*/ 149316 h 606439"/>
                <a:gd name="connsiteX40" fmla="*/ 400881 w 483514"/>
                <a:gd name="connsiteY40" fmla="*/ 243944 h 606439"/>
                <a:gd name="connsiteX41" fmla="*/ 352897 w 483514"/>
                <a:gd name="connsiteY41" fmla="*/ 215348 h 606439"/>
                <a:gd name="connsiteX42" fmla="*/ 274429 w 483514"/>
                <a:gd name="connsiteY42" fmla="*/ 113469 h 606439"/>
                <a:gd name="connsiteX43" fmla="*/ 322413 w 483514"/>
                <a:gd name="connsiteY43" fmla="*/ 113469 h 606439"/>
                <a:gd name="connsiteX44" fmla="*/ 322413 w 483514"/>
                <a:gd name="connsiteY44" fmla="*/ 211675 h 606439"/>
                <a:gd name="connsiteX45" fmla="*/ 274429 w 483514"/>
                <a:gd name="connsiteY45" fmla="*/ 224680 h 606439"/>
                <a:gd name="connsiteX46" fmla="*/ 117632 w 483514"/>
                <a:gd name="connsiteY46" fmla="*/ 77692 h 606439"/>
                <a:gd name="connsiteX47" fmla="*/ 165616 w 483514"/>
                <a:gd name="connsiteY47" fmla="*/ 77692 h 606439"/>
                <a:gd name="connsiteX48" fmla="*/ 165616 w 483514"/>
                <a:gd name="connsiteY48" fmla="*/ 262644 h 606439"/>
                <a:gd name="connsiteX49" fmla="*/ 117632 w 483514"/>
                <a:gd name="connsiteY49" fmla="*/ 262644 h 606439"/>
                <a:gd name="connsiteX50" fmla="*/ 68875 w 483514"/>
                <a:gd name="connsiteY50" fmla="*/ 0 h 606439"/>
                <a:gd name="connsiteX51" fmla="*/ 443641 w 483514"/>
                <a:gd name="connsiteY51" fmla="*/ 0 h 606439"/>
                <a:gd name="connsiteX52" fmla="*/ 483514 w 483514"/>
                <a:gd name="connsiteY52" fmla="*/ 39813 h 606439"/>
                <a:gd name="connsiteX53" fmla="*/ 483514 w 483514"/>
                <a:gd name="connsiteY53" fmla="*/ 300594 h 606439"/>
                <a:gd name="connsiteX54" fmla="*/ 443641 w 483514"/>
                <a:gd name="connsiteY54" fmla="*/ 340407 h 606439"/>
                <a:gd name="connsiteX55" fmla="*/ 427322 w 483514"/>
                <a:gd name="connsiteY55" fmla="*/ 340407 h 606439"/>
                <a:gd name="connsiteX56" fmla="*/ 430100 w 483514"/>
                <a:gd name="connsiteY56" fmla="*/ 316542 h 606439"/>
                <a:gd name="connsiteX57" fmla="*/ 429405 w 483514"/>
                <a:gd name="connsiteY57" fmla="*/ 304581 h 606439"/>
                <a:gd name="connsiteX58" fmla="*/ 439706 w 483514"/>
                <a:gd name="connsiteY58" fmla="*/ 304581 h 606439"/>
                <a:gd name="connsiteX59" fmla="*/ 439706 w 483514"/>
                <a:gd name="connsiteY59" fmla="*/ 35826 h 606439"/>
                <a:gd name="connsiteX60" fmla="*/ 72810 w 483514"/>
                <a:gd name="connsiteY60" fmla="*/ 35826 h 606439"/>
                <a:gd name="connsiteX61" fmla="*/ 72810 w 483514"/>
                <a:gd name="connsiteY61" fmla="*/ 304581 h 606439"/>
                <a:gd name="connsiteX62" fmla="*/ 220668 w 483514"/>
                <a:gd name="connsiteY62" fmla="*/ 304581 h 606439"/>
                <a:gd name="connsiteX63" fmla="*/ 220031 w 483514"/>
                <a:gd name="connsiteY63" fmla="*/ 316542 h 606439"/>
                <a:gd name="connsiteX64" fmla="*/ 222751 w 483514"/>
                <a:gd name="connsiteY64" fmla="*/ 340407 h 606439"/>
                <a:gd name="connsiteX65" fmla="*/ 68875 w 483514"/>
                <a:gd name="connsiteY65" fmla="*/ 340407 h 606439"/>
                <a:gd name="connsiteX66" fmla="*/ 29002 w 483514"/>
                <a:gd name="connsiteY66" fmla="*/ 300594 h 606439"/>
                <a:gd name="connsiteX67" fmla="*/ 29002 w 483514"/>
                <a:gd name="connsiteY67" fmla="*/ 39813 h 606439"/>
                <a:gd name="connsiteX68" fmla="*/ 68875 w 483514"/>
                <a:gd name="connsiteY68" fmla="*/ 0 h 60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83514" h="606439">
                  <a:moveTo>
                    <a:pt x="253338" y="416124"/>
                  </a:moveTo>
                  <a:lnTo>
                    <a:pt x="396788" y="416124"/>
                  </a:lnTo>
                  <a:cubicBezTo>
                    <a:pt x="418835" y="416124"/>
                    <a:pt x="436657" y="433982"/>
                    <a:pt x="436657" y="455944"/>
                  </a:cubicBezTo>
                  <a:lnTo>
                    <a:pt x="436657" y="529284"/>
                  </a:lnTo>
                  <a:cubicBezTo>
                    <a:pt x="451876" y="534890"/>
                    <a:pt x="462697" y="549512"/>
                    <a:pt x="462697" y="566619"/>
                  </a:cubicBezTo>
                  <a:cubicBezTo>
                    <a:pt x="462697" y="588639"/>
                    <a:pt x="444816" y="606439"/>
                    <a:pt x="422769" y="606439"/>
                  </a:cubicBezTo>
                  <a:lnTo>
                    <a:pt x="161736" y="606439"/>
                  </a:lnTo>
                  <a:cubicBezTo>
                    <a:pt x="139747" y="606439"/>
                    <a:pt x="121866" y="588639"/>
                    <a:pt x="121866" y="566619"/>
                  </a:cubicBezTo>
                  <a:cubicBezTo>
                    <a:pt x="121866" y="544657"/>
                    <a:pt x="139747" y="526799"/>
                    <a:pt x="161736" y="526799"/>
                  </a:cubicBezTo>
                  <a:lnTo>
                    <a:pt x="213468" y="526799"/>
                  </a:lnTo>
                  <a:lnTo>
                    <a:pt x="213468" y="455944"/>
                  </a:lnTo>
                  <a:cubicBezTo>
                    <a:pt x="213468" y="433982"/>
                    <a:pt x="231291" y="416124"/>
                    <a:pt x="253338" y="416124"/>
                  </a:cubicBezTo>
                  <a:close/>
                  <a:moveTo>
                    <a:pt x="10995" y="381265"/>
                  </a:moveTo>
                  <a:lnTo>
                    <a:pt x="170134" y="381265"/>
                  </a:lnTo>
                  <a:cubicBezTo>
                    <a:pt x="176210" y="381265"/>
                    <a:pt x="181071" y="386120"/>
                    <a:pt x="181071" y="392188"/>
                  </a:cubicBezTo>
                  <a:lnTo>
                    <a:pt x="181071" y="513502"/>
                  </a:lnTo>
                  <a:lnTo>
                    <a:pt x="161743" y="513502"/>
                  </a:lnTo>
                  <a:cubicBezTo>
                    <a:pt x="161280" y="513502"/>
                    <a:pt x="160817" y="513560"/>
                    <a:pt x="160354" y="513560"/>
                  </a:cubicBezTo>
                  <a:lnTo>
                    <a:pt x="160354" y="405308"/>
                  </a:lnTo>
                  <a:lnTo>
                    <a:pt x="20775" y="405308"/>
                  </a:lnTo>
                  <a:lnTo>
                    <a:pt x="20775" y="548064"/>
                  </a:lnTo>
                  <a:lnTo>
                    <a:pt x="111976" y="548064"/>
                  </a:lnTo>
                  <a:cubicBezTo>
                    <a:pt x="109777" y="553843"/>
                    <a:pt x="108619" y="560085"/>
                    <a:pt x="108619" y="566616"/>
                  </a:cubicBezTo>
                  <a:cubicBezTo>
                    <a:pt x="108619" y="572512"/>
                    <a:pt x="109545" y="578176"/>
                    <a:pt x="111339" y="583435"/>
                  </a:cubicBezTo>
                  <a:lnTo>
                    <a:pt x="10995" y="583435"/>
                  </a:lnTo>
                  <a:cubicBezTo>
                    <a:pt x="4919" y="583435"/>
                    <a:pt x="0" y="578580"/>
                    <a:pt x="0" y="572512"/>
                  </a:cubicBezTo>
                  <a:lnTo>
                    <a:pt x="0" y="392188"/>
                  </a:lnTo>
                  <a:cubicBezTo>
                    <a:pt x="0" y="386120"/>
                    <a:pt x="4919" y="381265"/>
                    <a:pt x="10995" y="381265"/>
                  </a:cubicBezTo>
                  <a:close/>
                  <a:moveTo>
                    <a:pt x="325060" y="224892"/>
                  </a:moveTo>
                  <a:cubicBezTo>
                    <a:pt x="375744" y="224892"/>
                    <a:pt x="416831" y="265916"/>
                    <a:pt x="416831" y="316521"/>
                  </a:cubicBezTo>
                  <a:cubicBezTo>
                    <a:pt x="416831" y="367126"/>
                    <a:pt x="375744" y="408150"/>
                    <a:pt x="325060" y="408150"/>
                  </a:cubicBezTo>
                  <a:cubicBezTo>
                    <a:pt x="274376" y="408150"/>
                    <a:pt x="233289" y="367126"/>
                    <a:pt x="233289" y="316521"/>
                  </a:cubicBezTo>
                  <a:cubicBezTo>
                    <a:pt x="233289" y="265916"/>
                    <a:pt x="274376" y="224892"/>
                    <a:pt x="325060" y="224892"/>
                  </a:cubicBezTo>
                  <a:close/>
                  <a:moveTo>
                    <a:pt x="196031" y="170204"/>
                  </a:moveTo>
                  <a:lnTo>
                    <a:pt x="244015" y="170204"/>
                  </a:lnTo>
                  <a:lnTo>
                    <a:pt x="244015" y="249703"/>
                  </a:lnTo>
                  <a:cubicBezTo>
                    <a:pt x="240658" y="253748"/>
                    <a:pt x="237590" y="258081"/>
                    <a:pt x="234812" y="262645"/>
                  </a:cubicBezTo>
                  <a:lnTo>
                    <a:pt x="196031" y="262645"/>
                  </a:lnTo>
                  <a:close/>
                  <a:moveTo>
                    <a:pt x="352897" y="149316"/>
                  </a:moveTo>
                  <a:lnTo>
                    <a:pt x="400881" y="149316"/>
                  </a:lnTo>
                  <a:lnTo>
                    <a:pt x="400881" y="243944"/>
                  </a:lnTo>
                  <a:cubicBezTo>
                    <a:pt x="387915" y="230483"/>
                    <a:pt x="371419" y="220431"/>
                    <a:pt x="352897" y="215348"/>
                  </a:cubicBezTo>
                  <a:close/>
                  <a:moveTo>
                    <a:pt x="274429" y="113469"/>
                  </a:moveTo>
                  <a:lnTo>
                    <a:pt x="322413" y="113469"/>
                  </a:lnTo>
                  <a:lnTo>
                    <a:pt x="322413" y="211675"/>
                  </a:lnTo>
                  <a:cubicBezTo>
                    <a:pt x="305048" y="212137"/>
                    <a:pt x="288726" y="216761"/>
                    <a:pt x="274429" y="224680"/>
                  </a:cubicBezTo>
                  <a:close/>
                  <a:moveTo>
                    <a:pt x="117632" y="77692"/>
                  </a:moveTo>
                  <a:lnTo>
                    <a:pt x="165616" y="77692"/>
                  </a:lnTo>
                  <a:lnTo>
                    <a:pt x="165616" y="262644"/>
                  </a:lnTo>
                  <a:lnTo>
                    <a:pt x="117632" y="262644"/>
                  </a:lnTo>
                  <a:close/>
                  <a:moveTo>
                    <a:pt x="68875" y="0"/>
                  </a:moveTo>
                  <a:lnTo>
                    <a:pt x="443641" y="0"/>
                  </a:lnTo>
                  <a:cubicBezTo>
                    <a:pt x="465632" y="0"/>
                    <a:pt x="483514" y="17855"/>
                    <a:pt x="483514" y="39813"/>
                  </a:cubicBezTo>
                  <a:lnTo>
                    <a:pt x="483514" y="300594"/>
                  </a:lnTo>
                  <a:cubicBezTo>
                    <a:pt x="483514" y="322609"/>
                    <a:pt x="465632" y="340407"/>
                    <a:pt x="443641" y="340407"/>
                  </a:cubicBezTo>
                  <a:lnTo>
                    <a:pt x="427322" y="340407"/>
                  </a:lnTo>
                  <a:cubicBezTo>
                    <a:pt x="429116" y="332722"/>
                    <a:pt x="430100" y="324747"/>
                    <a:pt x="430100" y="316542"/>
                  </a:cubicBezTo>
                  <a:cubicBezTo>
                    <a:pt x="430100" y="312497"/>
                    <a:pt x="429868" y="308510"/>
                    <a:pt x="429405" y="304581"/>
                  </a:cubicBezTo>
                  <a:lnTo>
                    <a:pt x="439706" y="304581"/>
                  </a:lnTo>
                  <a:lnTo>
                    <a:pt x="439706" y="35826"/>
                  </a:lnTo>
                  <a:lnTo>
                    <a:pt x="72810" y="35826"/>
                  </a:lnTo>
                  <a:lnTo>
                    <a:pt x="72810" y="304581"/>
                  </a:lnTo>
                  <a:lnTo>
                    <a:pt x="220668" y="304581"/>
                  </a:lnTo>
                  <a:cubicBezTo>
                    <a:pt x="220263" y="308510"/>
                    <a:pt x="220031" y="312497"/>
                    <a:pt x="220031" y="316542"/>
                  </a:cubicBezTo>
                  <a:cubicBezTo>
                    <a:pt x="220031" y="324747"/>
                    <a:pt x="220957" y="332722"/>
                    <a:pt x="222751" y="340407"/>
                  </a:cubicBezTo>
                  <a:lnTo>
                    <a:pt x="68875" y="340407"/>
                  </a:lnTo>
                  <a:cubicBezTo>
                    <a:pt x="46826" y="340407"/>
                    <a:pt x="29002" y="322609"/>
                    <a:pt x="29002" y="300594"/>
                  </a:cubicBezTo>
                  <a:lnTo>
                    <a:pt x="29002" y="39813"/>
                  </a:lnTo>
                  <a:cubicBezTo>
                    <a:pt x="29002" y="17855"/>
                    <a:pt x="46826" y="0"/>
                    <a:pt x="68875" y="0"/>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9175" indent="-259175" algn="ctr">
                <a:buFont typeface="Wingdings" panose="05000000000000000000" charset="0"/>
                <a:buChar char="Ø"/>
              </a:pPr>
              <a:endParaRPr sz="1088" b="1">
                <a:solidFill>
                  <a:schemeClr val="tx2">
                    <a:lumMod val="75000"/>
                  </a:schemeClr>
                </a:solidFill>
                <a:latin typeface="+mj-ea"/>
                <a:ea typeface="+mj-ea"/>
              </a:endParaRPr>
            </a:p>
          </p:txBody>
        </p:sp>
      </p:grpSp>
      <p:sp>
        <p:nvSpPr>
          <p:cNvPr id="65" name="Text Placeholder 7"/>
          <p:cNvSpPr txBox="1"/>
          <p:nvPr/>
        </p:nvSpPr>
        <p:spPr>
          <a:xfrm>
            <a:off x="7085377" y="5185855"/>
            <a:ext cx="1749128" cy="333469"/>
          </a:xfrm>
          <a:prstGeom prst="rect">
            <a:avLst/>
          </a:prstGeom>
        </p:spPr>
        <p:txBody>
          <a:bodyPr vert="horz" lIns="0" tIns="65494" rIns="0" bIns="65494" anchor="ctr"/>
          <a:lstStyle>
            <a:lvl1pPr marL="0" indent="0" algn="r" defTabSz="914400" rtl="0" eaLnBrk="1" latinLnBrk="0" hangingPunct="1">
              <a:lnSpc>
                <a:spcPct val="100000"/>
              </a:lnSpc>
              <a:spcBef>
                <a:spcPts val="0"/>
              </a:spcBef>
              <a:spcAft>
                <a:spcPts val="0"/>
              </a:spcAft>
              <a:buFont typeface="Arial" panose="020B0604020202020204" pitchFamily="34" charset="0"/>
              <a:buNone/>
              <a:defRPr sz="2635" b="1" kern="1200" baseline="0">
                <a:solidFill>
                  <a:schemeClr val="accent1"/>
                </a:solidFill>
                <a:latin typeface="League Gothic Regular"/>
                <a:ea typeface="+mn-ea"/>
                <a:cs typeface="League Gothic Regular"/>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120000"/>
              </a:lnSpc>
            </a:pPr>
            <a:r>
              <a:rPr lang="zh-CN" altLang="en-US" sz="2000" dirty="0">
                <a:solidFill>
                  <a:schemeClr val="tx2">
                    <a:lumMod val="75000"/>
                  </a:schemeClr>
                </a:solidFill>
                <a:latin typeface="+mj-ea"/>
                <a:ea typeface="+mj-ea"/>
                <a:sym typeface="微软雅黑" panose="020B0503020204020204" pitchFamily="34" charset="-122"/>
              </a:rPr>
              <a:t> 公司客户情况</a:t>
            </a:r>
            <a:endParaRPr lang="zh-CN" altLang="en-US" sz="2000" dirty="0">
              <a:solidFill>
                <a:schemeClr val="tx2">
                  <a:lumMod val="75000"/>
                </a:schemeClr>
              </a:solidFill>
              <a:latin typeface="+mj-ea"/>
              <a:ea typeface="+mj-ea"/>
              <a:sym typeface="+mn-ea"/>
            </a:endParaRPr>
          </a:p>
        </p:txBody>
      </p:sp>
      <p:sp>
        <p:nvSpPr>
          <p:cNvPr id="5" name="矩形 4"/>
          <p:cNvSpPr/>
          <p:nvPr/>
        </p:nvSpPr>
        <p:spPr>
          <a:xfrm>
            <a:off x="1492886" y="1528247"/>
            <a:ext cx="2651688" cy="4893776"/>
          </a:xfrm>
          <a:prstGeom prst="rect">
            <a:avLst/>
          </a:prstGeom>
          <a:solidFill>
            <a:srgbClr val="2F99BF"/>
          </a:solidFill>
        </p:spPr>
        <p:txBody>
          <a:bodyPr wrap="none">
            <a:spAutoFit/>
          </a:bodyPr>
          <a:lstStyle/>
          <a:p>
            <a:r>
              <a:rPr lang="en-US" altLang="zh-CN" sz="31201" b="1" dirty="0">
                <a:solidFill>
                  <a:schemeClr val="bg1"/>
                </a:solidFill>
                <a:latin typeface="+mj-ea"/>
                <a:ea typeface="+mj-ea"/>
              </a:rPr>
              <a:t>2</a:t>
            </a:r>
            <a:endParaRPr lang="zh-CN" altLang="en-US" sz="31201" b="1" dirty="0">
              <a:solidFill>
                <a:schemeClr val="bg1"/>
              </a:solidFill>
              <a:latin typeface="+mj-ea"/>
              <a:ea typeface="+mj-ea"/>
            </a:endParaRPr>
          </a:p>
        </p:txBody>
      </p:sp>
      <p:sp>
        <p:nvSpPr>
          <p:cNvPr id="3" name="矩形 2"/>
          <p:cNvSpPr/>
          <p:nvPr/>
        </p:nvSpPr>
        <p:spPr>
          <a:xfrm>
            <a:off x="1631892" y="4139891"/>
            <a:ext cx="2737780" cy="427361"/>
          </a:xfrm>
          <a:prstGeom prst="rect">
            <a:avLst/>
          </a:prstGeom>
          <a:solidFill>
            <a:srgbClr val="2F99BF"/>
          </a:solidFill>
        </p:spPr>
        <p:txBody>
          <a:bodyPr wrap="square">
            <a:spAutoFit/>
          </a:bodyPr>
          <a:lstStyle/>
          <a:p>
            <a:pPr algn="ctr"/>
            <a:r>
              <a:rPr lang="en-US" altLang="zh-CN" sz="2177" dirty="0">
                <a:solidFill>
                  <a:schemeClr val="bg1"/>
                </a:solidFill>
                <a:latin typeface="+mj-ea"/>
                <a:ea typeface="+mj-ea"/>
              </a:rPr>
              <a:t>—PART 02—</a:t>
            </a:r>
            <a:endParaRPr lang="zh-CN" altLang="en-US" sz="2177" dirty="0">
              <a:solidFill>
                <a:schemeClr val="bg1"/>
              </a:solidFill>
              <a:latin typeface="+mj-ea"/>
              <a:ea typeface="+mj-ea"/>
            </a:endParaRPr>
          </a:p>
        </p:txBody>
      </p:sp>
      <p:sp>
        <p:nvSpPr>
          <p:cNvPr id="7" name="矩形 37">
            <a:extLst>
              <a:ext uri="{FF2B5EF4-FFF2-40B4-BE49-F238E27FC236}">
                <a16:creationId xmlns:a16="http://schemas.microsoft.com/office/drawing/2014/main" id="{DCFEDD38-A1C1-4A15-B17A-9C2C4471CD83}"/>
              </a:ext>
            </a:extLst>
          </p:cNvPr>
          <p:cNvSpPr>
            <a:spLocks noChangeArrowheads="1"/>
          </p:cNvSpPr>
          <p:nvPr/>
        </p:nvSpPr>
        <p:spPr bwMode="auto">
          <a:xfrm>
            <a:off x="339365" y="469354"/>
            <a:ext cx="2031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a:defRPr>
                <a:solidFill>
                  <a:schemeClr val="tx1"/>
                </a:solidFill>
                <a:latin typeface="Arial" panose="020B0604020202020204" pitchFamily="34" charset="0"/>
                <a:ea typeface="微软雅黑" panose="020B0503020204020204" pitchFamily="34" charset="-122"/>
              </a:defRPr>
            </a:lvl2pPr>
            <a:lvl3pPr>
              <a:defRPr>
                <a:solidFill>
                  <a:schemeClr val="tx1"/>
                </a:solidFill>
                <a:latin typeface="Arial" panose="020B0604020202020204" pitchFamily="34" charset="0"/>
                <a:ea typeface="微软雅黑" panose="020B0503020204020204" pitchFamily="34" charset="-122"/>
              </a:defRPr>
            </a:lvl3pPr>
            <a:lvl4pPr>
              <a:defRPr>
                <a:solidFill>
                  <a:schemeClr val="tx1"/>
                </a:solidFill>
                <a:latin typeface="Arial" panose="020B0604020202020204" pitchFamily="34" charset="0"/>
                <a:ea typeface="微软雅黑" panose="020B0503020204020204" pitchFamily="34" charset="-122"/>
              </a:defRPr>
            </a:lvl4pPr>
            <a:lvl5pPr>
              <a:defRPr>
                <a:solidFill>
                  <a:schemeClr val="tx1"/>
                </a:solidFill>
                <a:latin typeface="Arial" panose="020B0604020202020204" pitchFamily="34" charset="0"/>
                <a:ea typeface="微软雅黑" panose="020B0503020204020204" pitchFamily="34"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b="1" i="0" u="none" strike="noStrike" kern="1200" cap="none" spc="0" normalizeH="0" baseline="0" noProof="0" dirty="0">
                <a:ln>
                  <a:noFill/>
                </a:ln>
                <a:solidFill>
                  <a:schemeClr val="tx2">
                    <a:lumMod val="75000"/>
                  </a:schemeClr>
                </a:solidFill>
                <a:effectLst/>
                <a:uLnTx/>
                <a:uFillTx/>
                <a:latin typeface="+mj-ea"/>
                <a:ea typeface="+mj-ea"/>
                <a:sym typeface="微软雅黑" panose="020B0503020204020204" pitchFamily="34" charset="-122"/>
              </a:rPr>
              <a:t>公司技术产品情况</a:t>
            </a:r>
          </a:p>
        </p:txBody>
      </p:sp>
      <p:cxnSp>
        <p:nvCxnSpPr>
          <p:cNvPr id="40" name="直接连接符 39">
            <a:extLst>
              <a:ext uri="{FF2B5EF4-FFF2-40B4-BE49-F238E27FC236}">
                <a16:creationId xmlns:a16="http://schemas.microsoft.com/office/drawing/2014/main" id="{F458C433-DEDB-439E-961C-28BADEEA4AEF}"/>
              </a:ext>
            </a:extLst>
          </p:cNvPr>
          <p:cNvCxnSpPr>
            <a:cxnSpLocks/>
          </p:cNvCxnSpPr>
          <p:nvPr/>
        </p:nvCxnSpPr>
        <p:spPr>
          <a:xfrm>
            <a:off x="0" y="888918"/>
            <a:ext cx="12192000" cy="0"/>
          </a:xfrm>
          <a:prstGeom prst="line">
            <a:avLst/>
          </a:prstGeom>
          <a:ln w="25400">
            <a:solidFill>
              <a:srgbClr val="2F99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3857979"/>
      </p:ext>
    </p:extLst>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LIDE.DIAGRAM" val="#199103;#272454;"/>
  <p:tag name="ISLIDE.ICON" val="#107073;#84314;#46474;#87202;#159300;#73425;"/>
</p:tagLst>
</file>

<file path=ppt/tags/tag2.xml><?xml version="1.0" encoding="utf-8"?>
<p:tagLst xmlns:a="http://schemas.openxmlformats.org/drawingml/2006/main" xmlns:r="http://schemas.openxmlformats.org/officeDocument/2006/relationships" xmlns:p="http://schemas.openxmlformats.org/presentationml/2006/main">
  <p:tag name="ISLIDE.DIAGRAM" val="#199103;#272454;"/>
  <p:tag name="ISLIDE.ICON" val="#107073;#84314;#46474;#87202;#159300;#73425;"/>
</p:tagLst>
</file>

<file path=ppt/theme/theme1.xml><?xml version="1.0" encoding="utf-8"?>
<a:theme xmlns:a="http://schemas.openxmlformats.org/drawingml/2006/main" name="Office Theme">
  <a:themeElements>
    <a:clrScheme name="蓝色 II">
      <a:dk1>
        <a:srgbClr val="000000"/>
      </a:dk1>
      <a:lt1>
        <a:srgbClr val="FFFFFF"/>
      </a:lt1>
      <a:dk2>
        <a:srgbClr val="778495"/>
      </a:dk2>
      <a:lt2>
        <a:srgbClr val="F0F0F0"/>
      </a:lt2>
      <a:accent1>
        <a:srgbClr val="F64325"/>
      </a:accent1>
      <a:accent2>
        <a:srgbClr val="CC957A"/>
      </a:accent2>
      <a:accent3>
        <a:srgbClr val="646464"/>
      </a:accent3>
      <a:accent4>
        <a:srgbClr val="828282"/>
      </a:accent4>
      <a:accent5>
        <a:srgbClr val="A5A5A5"/>
      </a:accent5>
      <a:accent6>
        <a:srgbClr val="C9C9C9"/>
      </a:accent6>
      <a:hlink>
        <a:srgbClr val="F64325"/>
      </a:hlink>
      <a:folHlink>
        <a:srgbClr val="BFBFBF"/>
      </a:folHlink>
    </a:clrScheme>
    <a:fontScheme name="s2gbfidz">
      <a:majorFont>
        <a:latin typeface="Arial"/>
        <a:ea typeface="Microsoft YaHei"/>
        <a:cs typeface=""/>
      </a:majorFont>
      <a:minorFont>
        <a:latin typeface="Arial"/>
        <a:ea typeface="Microsoft YaHei"/>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5624</TotalTime>
  <Words>4677</Words>
  <Application>Microsoft Office PowerPoint</Application>
  <PresentationFormat>宽屏</PresentationFormat>
  <Paragraphs>289</Paragraphs>
  <Slides>25</Slides>
  <Notes>9</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25</vt:i4>
      </vt:variant>
    </vt:vector>
  </HeadingPairs>
  <TitlesOfParts>
    <vt:vector size="35" baseType="lpstr">
      <vt:lpstr>微软雅黑</vt:lpstr>
      <vt:lpstr>楷体</vt:lpstr>
      <vt:lpstr>Century Gothic</vt:lpstr>
      <vt:lpstr>Agency FB</vt:lpstr>
      <vt:lpstr>Calibri</vt:lpstr>
      <vt:lpstr>Arial</vt:lpstr>
      <vt:lpstr>微软雅黑</vt:lpstr>
      <vt:lpstr>宋体</vt:lpstr>
      <vt:lpstr>Wingdings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CHENYING0907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frankfeng</dc:creator>
  <cp:lastModifiedBy>Han Ye</cp:lastModifiedBy>
  <cp:revision>2188</cp:revision>
  <cp:lastPrinted>2019-03-11T06:00:00Z</cp:lastPrinted>
  <dcterms:created xsi:type="dcterms:W3CDTF">2016-04-20T05:42:00Z</dcterms:created>
  <dcterms:modified xsi:type="dcterms:W3CDTF">2021-07-11T15:59:42Z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2052-10.8.0.6206</vt:lpwstr>
  </property>
</Properties>
</file>